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8B393-3F82-4E40-A90C-FBE9BAF6B853}" v="4" dt="2019-05-15T13:37:37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00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949D64-ABB6-4397-8EE4-309B2CB8952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5E97-AC54-4D58-B612-AC9C7EA2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6301-7ED7-4A09-9C82-B361DA154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805 Technology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7B8E0-5C20-48B9-92AD-3798E9FB6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Test date:  Thursday, May 23.</a:t>
            </a:r>
          </a:p>
          <a:p>
            <a:r>
              <a:rPr lang="en-US" dirty="0"/>
              <a:t>Review materials available at www.TomasinosClass.com/STEM-8.php</a:t>
            </a:r>
          </a:p>
        </p:txBody>
      </p:sp>
    </p:spTree>
    <p:extLst>
      <p:ext uri="{BB962C8B-B14F-4D97-AF65-F5344CB8AC3E}">
        <p14:creationId xmlns:p14="http://schemas.microsoft.com/office/powerpoint/2010/main" val="150561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8BEE-9C80-40B9-9DB1-0A4574CF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92887" cy="815009"/>
          </a:xfrm>
        </p:spPr>
        <p:txBody>
          <a:bodyPr/>
          <a:lstStyle/>
          <a:p>
            <a:r>
              <a:rPr lang="en-US" dirty="0"/>
              <a:t>Mission 6:  Modular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1BB9-6BC4-4228-8207-4593F1C8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319"/>
            <a:ext cx="10396330" cy="441804"/>
          </a:xfrm>
        </p:spPr>
        <p:txBody>
          <a:bodyPr/>
          <a:lstStyle/>
          <a:p>
            <a:r>
              <a:rPr lang="en-US" dirty="0"/>
              <a:t> Analyze multiple code files that include function calls to determine the output.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79433-F8BC-49C2-8684-35917772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1" t="13950" r="29092" b="55016"/>
          <a:stretch/>
        </p:blipFill>
        <p:spPr>
          <a:xfrm>
            <a:off x="178674" y="2928949"/>
            <a:ext cx="9293087" cy="37271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4163A7-5AFF-49E7-B47A-CA97D2C1359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11366" y="2729495"/>
            <a:ext cx="2312275" cy="7097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5EFF24-F0FB-4590-B6CE-3C321457AFF6}"/>
              </a:ext>
            </a:extLst>
          </p:cNvPr>
          <p:cNvSpPr txBox="1"/>
          <p:nvPr/>
        </p:nvSpPr>
        <p:spPr>
          <a:xfrm>
            <a:off x="178674" y="1098279"/>
            <a:ext cx="10089933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Import</a:t>
            </a:r>
            <a:r>
              <a:rPr lang="en-US" sz="2000" dirty="0"/>
              <a:t> makes all of the functions in another file available to be called. (Note:  it will also run any script in that file)</a:t>
            </a:r>
          </a:p>
          <a:p>
            <a:endParaRPr lang="en-US" sz="2000" b="1" u="sng" dirty="0"/>
          </a:p>
          <a:p>
            <a:r>
              <a:rPr lang="en-US" sz="2000" dirty="0"/>
              <a:t>Function1.py and function2.py are </a:t>
            </a:r>
            <a:r>
              <a:rPr lang="en-US" sz="2000" b="1" u="sng" dirty="0"/>
              <a:t>files</a:t>
            </a:r>
            <a:r>
              <a:rPr lang="en-US" sz="2000" dirty="0"/>
              <a:t> that use def to make functions named func1 and func2.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1D5AC7-6CB1-47B9-822B-BD58E1CF2A8E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707296" y="4502426"/>
            <a:ext cx="2209569" cy="46680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E7B357-AA96-481B-A247-19A2DC3CB254}"/>
              </a:ext>
            </a:extLst>
          </p:cNvPr>
          <p:cNvSpPr txBox="1"/>
          <p:nvPr/>
        </p:nvSpPr>
        <p:spPr>
          <a:xfrm>
            <a:off x="5916865" y="4615286"/>
            <a:ext cx="571877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 call an imported function, use the syntax </a:t>
            </a:r>
            <a:r>
              <a:rPr lang="en-US" sz="2000" dirty="0" err="1"/>
              <a:t>filename.functionname</a:t>
            </a:r>
            <a:r>
              <a:rPr lang="en-US" sz="2000" dirty="0"/>
              <a:t> ()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569D87-8DCA-4D74-A66D-411F7DE753CA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707296" y="4969229"/>
            <a:ext cx="2209569" cy="2488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8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9CCF-3B4E-43AA-8FF8-01BDDF94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37433" cy="861848"/>
          </a:xfrm>
        </p:spPr>
        <p:txBody>
          <a:bodyPr/>
          <a:lstStyle/>
          <a:p>
            <a:r>
              <a:rPr lang="en-US" dirty="0"/>
              <a:t>Mission 7:  Story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EB6F-107C-4A56-8414-698F60BB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861849"/>
            <a:ext cx="9543393" cy="861848"/>
          </a:xfrm>
        </p:spPr>
        <p:txBody>
          <a:bodyPr/>
          <a:lstStyle/>
          <a:p>
            <a:r>
              <a:rPr lang="en-US" dirty="0"/>
              <a:t>Analyze code that includes the </a:t>
            </a:r>
            <a:r>
              <a:rPr lang="en-US" b="1" u="sng" dirty="0"/>
              <a:t>import</a:t>
            </a:r>
            <a:r>
              <a:rPr lang="en-US" dirty="0"/>
              <a:t> function (including import *) to determine output.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260AC-A01C-4553-B162-59DDE3B2F834}"/>
              </a:ext>
            </a:extLst>
          </p:cNvPr>
          <p:cNvSpPr txBox="1"/>
          <p:nvPr/>
        </p:nvSpPr>
        <p:spPr>
          <a:xfrm>
            <a:off x="1271752" y="2532993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Nothing new here except that </a:t>
            </a:r>
            <a:r>
              <a:rPr lang="en-US" sz="3200" b="1" u="sng" dirty="0"/>
              <a:t>import</a:t>
            </a:r>
            <a:r>
              <a:rPr lang="en-US" sz="3200" dirty="0"/>
              <a:t> can be used to import variable values.</a:t>
            </a:r>
          </a:p>
        </p:txBody>
      </p:sp>
    </p:spTree>
    <p:extLst>
      <p:ext uri="{BB962C8B-B14F-4D97-AF65-F5344CB8AC3E}">
        <p14:creationId xmlns:p14="http://schemas.microsoft.com/office/powerpoint/2010/main" val="171633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9FFE-2BB7-441C-A143-C85CEEA4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34E27-ED76-4045-8799-BE1EB6F9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details…</a:t>
            </a:r>
          </a:p>
          <a:p>
            <a:pPr lvl="1"/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93866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5023-5896-4A71-966A-9FBE2A92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0A0F-7AB8-4694-8019-1F8B869CA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learning objectives are associated with one of the 7 missions.</a:t>
            </a:r>
          </a:p>
          <a:p>
            <a:pPr lvl="1"/>
            <a:r>
              <a:rPr lang="en-US" sz="3600" dirty="0"/>
              <a:t>See outline</a:t>
            </a:r>
          </a:p>
          <a:p>
            <a:pPr lvl="1"/>
            <a:r>
              <a:rPr lang="en-US" sz="3600" dirty="0"/>
              <a:t>Review mission guides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345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57C9-FFE7-4A15-8786-EC8C1058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1:  Cloud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0262-B24F-40D9-9180-6F4DBA2E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992"/>
            <a:ext cx="12192000" cy="5456582"/>
          </a:xfrm>
        </p:spPr>
        <p:txBody>
          <a:bodyPr>
            <a:normAutofit/>
          </a:bodyPr>
          <a:lstStyle/>
          <a:p>
            <a:r>
              <a:rPr lang="en-US" sz="2800" dirty="0"/>
              <a:t>Identify </a:t>
            </a:r>
            <a:r>
              <a:rPr lang="en-US" sz="2800" b="1" u="sng" dirty="0"/>
              <a:t>local storage</a:t>
            </a:r>
            <a:r>
              <a:rPr lang="en-US" sz="2800" dirty="0"/>
              <a:t> as information (i.e. file) storage on the computer of the user.  </a:t>
            </a:r>
            <a:r>
              <a:rPr lang="en-US" sz="2800" b="1" u="sng" dirty="0"/>
              <a:t>Cloud storage</a:t>
            </a:r>
            <a:r>
              <a:rPr lang="en-US" sz="2800" dirty="0"/>
              <a:t> stores information on servers connected to the internet, which users can access online.</a:t>
            </a:r>
          </a:p>
          <a:p>
            <a:r>
              <a:rPr lang="en-US" sz="2800" dirty="0"/>
              <a:t>Identify </a:t>
            </a:r>
            <a:r>
              <a:rPr lang="en-US" sz="2800" b="1" u="sng" dirty="0"/>
              <a:t>Google Drive </a:t>
            </a:r>
            <a:r>
              <a:rPr lang="en-US" sz="2800" dirty="0"/>
              <a:t>as the cloud storage platform we used to store information in class.</a:t>
            </a:r>
          </a:p>
          <a:p>
            <a:r>
              <a:rPr lang="en-US" sz="2800" dirty="0"/>
              <a:t>Identify </a:t>
            </a:r>
            <a:r>
              <a:rPr lang="en-US" sz="2800" b="1" u="sng" dirty="0"/>
              <a:t>Microsoft Word </a:t>
            </a:r>
            <a:r>
              <a:rPr lang="en-US" sz="2800" dirty="0"/>
              <a:t>and </a:t>
            </a:r>
            <a:r>
              <a:rPr lang="en-US" sz="2800" b="1" u="sng" dirty="0"/>
              <a:t>Google Docs </a:t>
            </a:r>
            <a:r>
              <a:rPr lang="en-US" sz="2800" dirty="0"/>
              <a:t>as two examples of </a:t>
            </a:r>
            <a:r>
              <a:rPr lang="en-US" sz="2800" b="1" u="sng" dirty="0"/>
              <a:t>word processing software</a:t>
            </a:r>
            <a:r>
              <a:rPr lang="en-US" sz="2800" dirty="0"/>
              <a:t> we have made use of.</a:t>
            </a:r>
          </a:p>
          <a:p>
            <a:endParaRPr lang="en-US" sz="2800" dirty="0"/>
          </a:p>
          <a:p>
            <a:r>
              <a:rPr lang="en-US" sz="2800" dirty="0"/>
              <a:t>Example Question Types:</a:t>
            </a:r>
          </a:p>
          <a:p>
            <a:pPr lvl="1"/>
            <a:r>
              <a:rPr lang="en-US" sz="2400" dirty="0"/>
              <a:t>Given a list of programs, identify which are for cloud storage and word processing (see above)</a:t>
            </a:r>
          </a:p>
        </p:txBody>
      </p:sp>
    </p:spTree>
    <p:extLst>
      <p:ext uri="{BB962C8B-B14F-4D97-AF65-F5344CB8AC3E}">
        <p14:creationId xmlns:p14="http://schemas.microsoft.com/office/powerpoint/2010/main" val="199224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F066-1021-47CD-AF12-5F09D26F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2:  First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689A-C158-4643-8E47-76A4BA5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2148"/>
            <a:ext cx="12192000" cy="5575852"/>
          </a:xfrm>
        </p:spPr>
        <p:txBody>
          <a:bodyPr/>
          <a:lstStyle/>
          <a:p>
            <a:r>
              <a:rPr lang="en-US" dirty="0"/>
              <a:t>Distinguish </a:t>
            </a:r>
            <a:r>
              <a:rPr lang="en-US" b="1" u="sng" dirty="0"/>
              <a:t>operating system software </a:t>
            </a:r>
            <a:r>
              <a:rPr lang="en-US" dirty="0"/>
              <a:t>(OS) from </a:t>
            </a:r>
            <a:r>
              <a:rPr lang="en-US" b="1" u="sng" dirty="0"/>
              <a:t>application software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OS software controls the computer’s parts, like displays, keyboards, etc.</a:t>
            </a:r>
          </a:p>
          <a:p>
            <a:pPr lvl="2"/>
            <a:r>
              <a:rPr lang="en-US" dirty="0"/>
              <a:t>OS examples:  Windows, Chrome OS, iOS, Android, UNIX, LINX (e.g. xfce4)</a:t>
            </a:r>
          </a:p>
          <a:p>
            <a:pPr lvl="1"/>
            <a:r>
              <a:rPr lang="en-US" dirty="0"/>
              <a:t>Application software are the “apps” or “programs” you run on a computer.</a:t>
            </a:r>
          </a:p>
          <a:p>
            <a:pPr lvl="2"/>
            <a:r>
              <a:rPr lang="en-US" dirty="0"/>
              <a:t>App examples:  Microsoft Word, Chrome Browser, Minecraft, Fortnight, Google Docs, etc. etc. etc.</a:t>
            </a:r>
          </a:p>
          <a:p>
            <a:r>
              <a:rPr lang="en-US" dirty="0"/>
              <a:t>Identify </a:t>
            </a:r>
            <a:r>
              <a:rPr lang="en-US" b="1" u="sng" dirty="0"/>
              <a:t>Chrome OS </a:t>
            </a:r>
            <a:r>
              <a:rPr lang="en-US" dirty="0"/>
              <a:t>and </a:t>
            </a:r>
            <a:r>
              <a:rPr lang="en-US" b="1" u="sng" dirty="0"/>
              <a:t>UNIX</a:t>
            </a:r>
            <a:r>
              <a:rPr lang="en-US" dirty="0"/>
              <a:t> as operating system software.</a:t>
            </a:r>
          </a:p>
          <a:p>
            <a:r>
              <a:rPr lang="en-US" dirty="0"/>
              <a:t>Identify </a:t>
            </a:r>
            <a:r>
              <a:rPr lang="en-US" b="1" u="sng" dirty="0"/>
              <a:t>Python</a:t>
            </a:r>
            <a:r>
              <a:rPr lang="en-US" dirty="0"/>
              <a:t> as a </a:t>
            </a:r>
            <a:r>
              <a:rPr lang="en-US" b="1" u="sng" dirty="0"/>
              <a:t>programing language </a:t>
            </a:r>
            <a:r>
              <a:rPr lang="en-US" dirty="0"/>
              <a:t>and </a:t>
            </a:r>
            <a:r>
              <a:rPr lang="en-US" b="1" u="sng" dirty="0"/>
              <a:t>IDLE</a:t>
            </a:r>
            <a:r>
              <a:rPr lang="en-US" dirty="0"/>
              <a:t> as a </a:t>
            </a:r>
            <a:r>
              <a:rPr lang="en-US" b="1" u="sng" dirty="0"/>
              <a:t>programming environment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programming language is a set of commands that you can use to make programs.</a:t>
            </a:r>
          </a:p>
          <a:p>
            <a:pPr lvl="1"/>
            <a:r>
              <a:rPr lang="en-US" dirty="0"/>
              <a:t>A programming environment is an application where you write and develop the commands.</a:t>
            </a:r>
          </a:p>
        </p:txBody>
      </p:sp>
    </p:spTree>
    <p:extLst>
      <p:ext uri="{BB962C8B-B14F-4D97-AF65-F5344CB8AC3E}">
        <p14:creationId xmlns:p14="http://schemas.microsoft.com/office/powerpoint/2010/main" val="342924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FCB2-3715-47CF-AFF6-64568A4B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function:  print 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4B67-F8C3-4349-B86F-2108C6D4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361660"/>
            <a:ext cx="11718235" cy="1262269"/>
          </a:xfrm>
        </p:spPr>
        <p:txBody>
          <a:bodyPr>
            <a:normAutofit/>
          </a:bodyPr>
          <a:lstStyle/>
          <a:p>
            <a:r>
              <a:rPr lang="en-US" dirty="0"/>
              <a:t>print () will output the variables between the parenthesis.</a:t>
            </a:r>
          </a:p>
          <a:p>
            <a:pPr lvl="1"/>
            <a:r>
              <a:rPr lang="en-US" dirty="0"/>
              <a:t>Those variables may be strings in quotes or other variables defined previously.</a:t>
            </a:r>
          </a:p>
          <a:p>
            <a:pPr lvl="1"/>
            <a:r>
              <a:rPr lang="en-US" dirty="0"/>
              <a:t>Variables are separated by commas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8027A-1F0C-40CB-A0A6-260605E5C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6" t="14712" r="67500" b="68736"/>
          <a:stretch/>
        </p:blipFill>
        <p:spPr>
          <a:xfrm>
            <a:off x="493985" y="3532871"/>
            <a:ext cx="5176123" cy="2420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CF571-612E-468D-8F44-D1465AB0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87" t="25134" r="52327" b="66437"/>
          <a:stretch/>
        </p:blipFill>
        <p:spPr>
          <a:xfrm>
            <a:off x="6044820" y="3532871"/>
            <a:ext cx="5921893" cy="1397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33B50-60F0-41E0-9E78-6168A42C984E}"/>
              </a:ext>
            </a:extLst>
          </p:cNvPr>
          <p:cNvSpPr txBox="1"/>
          <p:nvPr/>
        </p:nvSpPr>
        <p:spPr>
          <a:xfrm>
            <a:off x="2619590" y="2955797"/>
            <a:ext cx="92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CODE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B24E8-B4C9-4336-B55B-BC267AB58A66}"/>
              </a:ext>
            </a:extLst>
          </p:cNvPr>
          <p:cNvSpPr txBox="1"/>
          <p:nvPr/>
        </p:nvSpPr>
        <p:spPr>
          <a:xfrm>
            <a:off x="8397765" y="2955797"/>
            <a:ext cx="112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60388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1DB0-9B98-43DE-B030-92E7E7DE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9491"/>
          </a:xfrm>
        </p:spPr>
        <p:txBody>
          <a:bodyPr/>
          <a:lstStyle/>
          <a:p>
            <a:r>
              <a:rPr lang="en-US" dirty="0"/>
              <a:t>Print () Example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EF44-648D-442E-967A-2EE78A33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2878"/>
            <a:ext cx="12192000" cy="5695122"/>
          </a:xfrm>
        </p:spPr>
        <p:txBody>
          <a:bodyPr/>
          <a:lstStyle/>
          <a:p>
            <a:r>
              <a:rPr lang="en-US" dirty="0"/>
              <a:t>Given code, predict the output of a print function</a:t>
            </a:r>
          </a:p>
          <a:p>
            <a:pPr lvl="1"/>
            <a:r>
              <a:rPr lang="en-US" dirty="0"/>
              <a:t>Like the page previous</a:t>
            </a:r>
          </a:p>
          <a:p>
            <a:endParaRPr lang="en-US" dirty="0"/>
          </a:p>
          <a:p>
            <a:r>
              <a:rPr lang="en-US" dirty="0"/>
              <a:t>Identify errors in code with the print function:</a:t>
            </a:r>
          </a:p>
          <a:p>
            <a:pPr lvl="1"/>
            <a:r>
              <a:rPr lang="en-US" dirty="0"/>
              <a:t>Opening and closing parenthesis</a:t>
            </a:r>
          </a:p>
          <a:p>
            <a:pPr lvl="1"/>
            <a:r>
              <a:rPr lang="en-US" dirty="0"/>
              <a:t>Opening and closing quotes around strings</a:t>
            </a:r>
          </a:p>
          <a:p>
            <a:pPr lvl="1"/>
            <a:r>
              <a:rPr lang="en-US" dirty="0"/>
              <a:t>Commas separating variables</a:t>
            </a:r>
          </a:p>
          <a:p>
            <a:pPr lvl="1"/>
            <a:endParaRPr lang="en-US" dirty="0"/>
          </a:p>
          <a:p>
            <a:r>
              <a:rPr lang="en-US" dirty="0"/>
              <a:t>EXAMPLES:  </a:t>
            </a:r>
          </a:p>
          <a:p>
            <a:pPr lvl="1"/>
            <a:r>
              <a:rPr lang="en-US" dirty="0"/>
              <a:t>first 3 blanks of review guide practice</a:t>
            </a:r>
          </a:p>
          <a:p>
            <a:pPr lvl="1"/>
            <a:r>
              <a:rPr lang="en-US" dirty="0"/>
              <a:t>Find the errors:</a:t>
            </a:r>
          </a:p>
          <a:p>
            <a:pPr lvl="2"/>
            <a:r>
              <a:rPr lang="en-US" dirty="0"/>
              <a:t>print (“I think Python is useful!)</a:t>
            </a:r>
          </a:p>
          <a:p>
            <a:pPr lvl="2"/>
            <a:r>
              <a:rPr lang="en-US" dirty="0"/>
              <a:t>print (“I think” name, “is a great student.”)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1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E62D-0E41-4B20-A189-5A698BDF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3:  Inputs &amp; Outputs (variable types)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F8654-0127-423F-B9D0-EDFF23F7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987826"/>
            <a:ext cx="11907077" cy="4750904"/>
          </a:xfrm>
        </p:spPr>
        <p:txBody>
          <a:bodyPr>
            <a:normAutofit/>
          </a:bodyPr>
          <a:lstStyle/>
          <a:p>
            <a:r>
              <a:rPr lang="en-US" dirty="0"/>
              <a:t>Distinguish </a:t>
            </a:r>
            <a:r>
              <a:rPr lang="en-US" b="1" u="sng" dirty="0"/>
              <a:t>string</a:t>
            </a:r>
            <a:r>
              <a:rPr lang="en-US" dirty="0"/>
              <a:t>, </a:t>
            </a:r>
            <a:r>
              <a:rPr lang="en-US" b="1" u="sng" dirty="0"/>
              <a:t>integer</a:t>
            </a:r>
            <a:r>
              <a:rPr lang="en-US" dirty="0"/>
              <a:t>, and </a:t>
            </a:r>
            <a:r>
              <a:rPr lang="en-US" b="1" u="sng" dirty="0"/>
              <a:t>float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String variables are sequences of character$ :)</a:t>
            </a:r>
          </a:p>
          <a:p>
            <a:pPr lvl="1"/>
            <a:r>
              <a:rPr lang="en-US" dirty="0"/>
              <a:t>Integers are, well, integers…</a:t>
            </a:r>
          </a:p>
          <a:p>
            <a:pPr lvl="1"/>
            <a:r>
              <a:rPr lang="en-US" dirty="0"/>
              <a:t>Float variables are decimals:  1.2, -3.4, 2.00, …</a:t>
            </a:r>
          </a:p>
          <a:p>
            <a:r>
              <a:rPr lang="en-US" dirty="0"/>
              <a:t>By default, </a:t>
            </a:r>
            <a:r>
              <a:rPr lang="en-US" b="1" u="sng" dirty="0"/>
              <a:t>input</a:t>
            </a:r>
            <a:r>
              <a:rPr lang="en-US" dirty="0"/>
              <a:t> defines variables as strings:</a:t>
            </a:r>
          </a:p>
          <a:p>
            <a:pPr lvl="1"/>
            <a:r>
              <a:rPr lang="en-US" dirty="0"/>
              <a:t>num1 = input(“Enter a number.”)  ## num1 is a string.</a:t>
            </a:r>
          </a:p>
          <a:p>
            <a:pPr lvl="1"/>
            <a:r>
              <a:rPr lang="en-US" dirty="0"/>
              <a:t>num1 = </a:t>
            </a:r>
            <a:r>
              <a:rPr lang="en-US" b="1" u="sng" dirty="0"/>
              <a:t>int</a:t>
            </a:r>
            <a:r>
              <a:rPr lang="en-US" dirty="0"/>
              <a:t> (input(“Enter a number.”)  ## num1 is an integer.</a:t>
            </a:r>
          </a:p>
          <a:p>
            <a:pPr lvl="1"/>
            <a:r>
              <a:rPr lang="en-US" dirty="0"/>
              <a:t>num1 = </a:t>
            </a:r>
            <a:r>
              <a:rPr lang="en-US" b="1" u="sng" dirty="0"/>
              <a:t>float</a:t>
            </a:r>
            <a:r>
              <a:rPr lang="en-US" dirty="0"/>
              <a:t>(input(“Enter a number.”)  ## num 1 is a float.</a:t>
            </a:r>
          </a:p>
          <a:p>
            <a:pPr lvl="1"/>
            <a:endParaRPr lang="en-US" dirty="0"/>
          </a:p>
          <a:p>
            <a:r>
              <a:rPr lang="en-US" dirty="0"/>
              <a:t>Example:  review pt. 1, under 6 lines “Write a line of code that uses the input function…”</a:t>
            </a:r>
          </a:p>
          <a:p>
            <a:r>
              <a:rPr lang="en-US" dirty="0"/>
              <a:t>Example:  review pt. 2, #1-6, 1-3, 1-3 (not the last one)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009D04-E23C-4C9D-92C2-A294D277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2319" r="72283" b="50000"/>
          <a:stretch/>
        </p:blipFill>
        <p:spPr>
          <a:xfrm>
            <a:off x="109329" y="1267236"/>
            <a:ext cx="7074447" cy="559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2DC6A-0E2A-467B-971D-E405A64E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4826"/>
          </a:xfrm>
        </p:spPr>
        <p:txBody>
          <a:bodyPr/>
          <a:lstStyle/>
          <a:p>
            <a:r>
              <a:rPr lang="en-US" dirty="0"/>
              <a:t>Mission 4:  Simple Calculator (If, </a:t>
            </a:r>
            <a:r>
              <a:rPr lang="en-US" dirty="0" err="1"/>
              <a:t>elif</a:t>
            </a:r>
            <a:r>
              <a:rPr lang="en-US" dirty="0"/>
              <a:t>, else)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9B20-E5A4-4D1E-8272-C2178358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763"/>
            <a:ext cx="12192000" cy="7887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Analyze code to determine output using if, </a:t>
            </a:r>
            <a:r>
              <a:rPr lang="en-US" dirty="0" err="1"/>
              <a:t>elif</a:t>
            </a:r>
            <a:r>
              <a:rPr lang="en-US" dirty="0"/>
              <a:t>, and else</a:t>
            </a:r>
          </a:p>
          <a:p>
            <a:r>
              <a:rPr lang="en-US" dirty="0"/>
              <a:t>Write code that responds to user input using if, </a:t>
            </a:r>
            <a:r>
              <a:rPr lang="en-US" dirty="0" err="1"/>
              <a:t>elif</a:t>
            </a:r>
            <a:r>
              <a:rPr lang="en-US" dirty="0"/>
              <a:t>, and else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E8845-F550-456C-B91C-8401D8C4302D}"/>
              </a:ext>
            </a:extLst>
          </p:cNvPr>
          <p:cNvCxnSpPr>
            <a:cxnSpLocks/>
          </p:cNvCxnSpPr>
          <p:nvPr/>
        </p:nvCxnSpPr>
        <p:spPr>
          <a:xfrm flipH="1">
            <a:off x="4108175" y="2383221"/>
            <a:ext cx="35582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AF78D8-E1D5-4D02-AD88-E24BC0998490}"/>
              </a:ext>
            </a:extLst>
          </p:cNvPr>
          <p:cNvSpPr txBox="1"/>
          <p:nvPr/>
        </p:nvSpPr>
        <p:spPr>
          <a:xfrm>
            <a:off x="7792278" y="1689652"/>
            <a:ext cx="4200025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If this statement is true</a:t>
            </a:r>
            <a:r>
              <a:rPr lang="en-US" sz="2000" dirty="0"/>
              <a:t>, run the code indented beneath it.</a:t>
            </a:r>
          </a:p>
          <a:p>
            <a:endParaRPr lang="en-US" sz="2000" dirty="0"/>
          </a:p>
          <a:p>
            <a:r>
              <a:rPr lang="en-US" sz="2000" dirty="0"/>
              <a:t>If it is not true, ignore the code indented beneath it.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98249F-5D95-46A8-B105-34B405DC50D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108175" y="3343324"/>
            <a:ext cx="3684103" cy="811667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8F10CB-A7B2-4691-831B-D6CF14D6500E}"/>
              </a:ext>
            </a:extLst>
          </p:cNvPr>
          <p:cNvSpPr txBox="1"/>
          <p:nvPr/>
        </p:nvSpPr>
        <p:spPr>
          <a:xfrm>
            <a:off x="7792278" y="3493271"/>
            <a:ext cx="3872951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 </a:t>
            </a:r>
            <a:r>
              <a:rPr lang="en-US" sz="2000" b="1" u="sng" dirty="0"/>
              <a:t>if statement is FALSE</a:t>
            </a:r>
            <a:r>
              <a:rPr lang="en-US" sz="2000" b="1" dirty="0"/>
              <a:t>, </a:t>
            </a:r>
            <a:r>
              <a:rPr lang="en-US" sz="2000" dirty="0"/>
              <a:t>check if these are true, in order.  If true, run indented code.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3EBD2C-612D-48B8-9D95-EE3E9802689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108176" y="4137145"/>
            <a:ext cx="3684102" cy="17846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F29991-F3D3-4521-8DD8-E484201FF50B}"/>
              </a:ext>
            </a:extLst>
          </p:cNvPr>
          <p:cNvCxnSpPr>
            <a:cxnSpLocks/>
          </p:cNvCxnSpPr>
          <p:nvPr/>
        </p:nvCxnSpPr>
        <p:spPr>
          <a:xfrm flipH="1" flipV="1">
            <a:off x="1051034" y="5151814"/>
            <a:ext cx="6231722" cy="61859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E6DF9C-1922-4907-9651-EF9F27BCF009}"/>
              </a:ext>
            </a:extLst>
          </p:cNvPr>
          <p:cNvSpPr txBox="1"/>
          <p:nvPr/>
        </p:nvSpPr>
        <p:spPr>
          <a:xfrm>
            <a:off x="7408719" y="5262574"/>
            <a:ext cx="3872951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If none of the if or </a:t>
            </a:r>
            <a:r>
              <a:rPr lang="en-US" sz="2000" b="1" u="sng" dirty="0" err="1"/>
              <a:t>elifs</a:t>
            </a:r>
            <a:r>
              <a:rPr lang="en-US" sz="2000" b="1" u="sng" dirty="0"/>
              <a:t> are true</a:t>
            </a:r>
            <a:r>
              <a:rPr lang="en-US" sz="2000" b="1" dirty="0"/>
              <a:t>, </a:t>
            </a:r>
            <a:r>
              <a:rPr lang="en-US" sz="2000" dirty="0"/>
              <a:t>run the code indented below else.</a:t>
            </a:r>
          </a:p>
        </p:txBody>
      </p:sp>
    </p:spTree>
    <p:extLst>
      <p:ext uri="{BB962C8B-B14F-4D97-AF65-F5344CB8AC3E}">
        <p14:creationId xmlns:p14="http://schemas.microsoft.com/office/powerpoint/2010/main" val="36611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0C20-95E3-42BC-A63D-3B310BE7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87807" cy="1093076"/>
          </a:xfrm>
        </p:spPr>
        <p:txBody>
          <a:bodyPr/>
          <a:lstStyle/>
          <a:p>
            <a:r>
              <a:rPr lang="en-US" dirty="0"/>
              <a:t>Mission 5:  Loop Calculator (def)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DCA5-29A9-4F4D-B4EF-8693DC32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234"/>
            <a:ext cx="12192000" cy="873844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 Analyze code that includes the </a:t>
            </a:r>
            <a:r>
              <a:rPr lang="en-US" sz="1800" b="1" u="sng" dirty="0"/>
              <a:t>def</a:t>
            </a:r>
            <a:r>
              <a:rPr lang="en-US" sz="1800" dirty="0"/>
              <a:t> function to define a custom function and call that function.</a:t>
            </a:r>
          </a:p>
          <a:p>
            <a:pPr lvl="0"/>
            <a:r>
              <a:rPr lang="en-US" sz="1800" dirty="0"/>
              <a:t>Analyze code that uses the </a:t>
            </a:r>
            <a:r>
              <a:rPr lang="en-US" sz="1800" b="1" u="sng" dirty="0"/>
              <a:t>def</a:t>
            </a:r>
            <a:r>
              <a:rPr lang="en-US" sz="1800" dirty="0"/>
              <a:t> function in combination with if, </a:t>
            </a:r>
            <a:r>
              <a:rPr lang="en-US" sz="1800" dirty="0" err="1"/>
              <a:t>elif</a:t>
            </a:r>
            <a:r>
              <a:rPr lang="en-US" sz="1800" dirty="0"/>
              <a:t>, and else cases to produce a loop 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D3FB2-FA84-4DF6-9AF8-69B3CDD04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10881" r="67841" b="57980"/>
          <a:stretch/>
        </p:blipFill>
        <p:spPr>
          <a:xfrm>
            <a:off x="149087" y="1925677"/>
            <a:ext cx="7510354" cy="44353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63ADC0-ABE0-4E20-93FD-FAF86AFA6D8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410038" y="2647616"/>
            <a:ext cx="4432850" cy="451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76DF8D-1C65-495B-B27E-65E5BE6A67B5}"/>
              </a:ext>
            </a:extLst>
          </p:cNvPr>
          <p:cNvSpPr txBox="1"/>
          <p:nvPr/>
        </p:nvSpPr>
        <p:spPr>
          <a:xfrm>
            <a:off x="7842888" y="1723277"/>
            <a:ext cx="4200025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Creates a custom function</a:t>
            </a:r>
            <a:r>
              <a:rPr lang="en-US" sz="2000" dirty="0"/>
              <a:t> named “</a:t>
            </a:r>
            <a:r>
              <a:rPr lang="en-US" sz="2000" dirty="0" err="1"/>
              <a:t>programloop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/>
              <a:t>When the function is </a:t>
            </a:r>
            <a:r>
              <a:rPr lang="en-US" sz="2000" b="1" u="sng" dirty="0"/>
              <a:t>called</a:t>
            </a:r>
            <a:r>
              <a:rPr lang="en-US" sz="2000" dirty="0"/>
              <a:t>, do all of this indented code</a:t>
            </a:r>
          </a:p>
          <a:p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F71858-BD82-41EC-BAC6-02B9BAC10AD5}"/>
              </a:ext>
            </a:extLst>
          </p:cNvPr>
          <p:cNvCxnSpPr>
            <a:cxnSpLocks/>
            <a:stCxn id="6" idx="1"/>
            <a:endCxn id="28" idx="3"/>
          </p:cNvCxnSpPr>
          <p:nvPr/>
        </p:nvCxnSpPr>
        <p:spPr>
          <a:xfrm flipH="1">
            <a:off x="7544399" y="2692773"/>
            <a:ext cx="298489" cy="16655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B3AEBA-C619-4324-9AA5-370348834FF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888471" y="4978709"/>
            <a:ext cx="3954417" cy="5907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4E9445-2B78-4332-8691-9EEE6EA8AD2B}"/>
              </a:ext>
            </a:extLst>
          </p:cNvPr>
          <p:cNvSpPr txBox="1"/>
          <p:nvPr/>
        </p:nvSpPr>
        <p:spPr>
          <a:xfrm>
            <a:off x="7842888" y="4624766"/>
            <a:ext cx="4200025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Function calls </a:t>
            </a:r>
            <a:r>
              <a:rPr lang="en-US" sz="2000" dirty="0"/>
              <a:t>make the function happen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369DCB-B8EB-4FBA-9F04-0C5FFD431FC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888471" y="4673110"/>
            <a:ext cx="3954417" cy="30559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00BE8D-6741-41E7-B801-739CA6C0BF2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665960" y="4978709"/>
            <a:ext cx="5176928" cy="113305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9629A-D932-404F-8C67-E4F215B3F57E}"/>
              </a:ext>
            </a:extLst>
          </p:cNvPr>
          <p:cNvSpPr/>
          <p:nvPr/>
        </p:nvSpPr>
        <p:spPr>
          <a:xfrm>
            <a:off x="714731" y="2970776"/>
            <a:ext cx="6829668" cy="2775029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0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1410</TotalTime>
  <Words>839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805 Technology Review</vt:lpstr>
      <vt:lpstr>Organization</vt:lpstr>
      <vt:lpstr>Mission 1:  Cloud Storage</vt:lpstr>
      <vt:lpstr>Mission 2:  First Program</vt:lpstr>
      <vt:lpstr>Python function:  print ()</vt:lpstr>
      <vt:lpstr>Print () Example Problems</vt:lpstr>
      <vt:lpstr>Mission 3:  Inputs &amp; Outputs (variable types)</vt:lpstr>
      <vt:lpstr>Mission 4:  Simple Calculator (If, elif, else)</vt:lpstr>
      <vt:lpstr>Mission 5:  Loop Calculator (def)</vt:lpstr>
      <vt:lpstr>Mission 6:  Modular Programs</vt:lpstr>
      <vt:lpstr>Mission 7:  Story Program</vt:lpstr>
      <vt:lpstr>That’s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805 Technology Review</dc:title>
  <dc:creator>Nicholas Tomasino</dc:creator>
  <cp:lastModifiedBy>Nicholas Tomasino</cp:lastModifiedBy>
  <cp:revision>4</cp:revision>
  <dcterms:created xsi:type="dcterms:W3CDTF">2019-05-13T15:11:51Z</dcterms:created>
  <dcterms:modified xsi:type="dcterms:W3CDTF">2019-05-15T13:38:38Z</dcterms:modified>
</cp:coreProperties>
</file>