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5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7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1B51EE-F0DD-469F-8794-663A63B249BA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F26F1F-B0EB-4B06-B64A-E9F368924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How to Solve Hardy-Weinberg problems (5.17)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144000" cy="5181600"/>
          </a:xfrm>
        </p:spPr>
        <p:txBody>
          <a:bodyPr>
            <a:normAutofit/>
          </a:bodyPr>
          <a:lstStyle/>
          <a:p>
            <a:r>
              <a:rPr lang="en-US" dirty="0"/>
              <a:t>Do Now: Objective:  Solve Hardy-Weinberg problems</a:t>
            </a:r>
          </a:p>
          <a:p>
            <a:r>
              <a:rPr lang="en-US" dirty="0"/>
              <a:t>Task:  Copy the following problem solving steps into your notes:</a:t>
            </a:r>
          </a:p>
          <a:p>
            <a:pPr marL="514350" indent="-514350">
              <a:buAutoNum type="arabicPeriod"/>
            </a:pPr>
            <a:r>
              <a:rPr lang="en-US" b="1" u="sng" dirty="0"/>
              <a:t>Find f(</a:t>
            </a:r>
            <a:r>
              <a:rPr lang="en-US" b="1" u="sng" dirty="0" err="1"/>
              <a:t>aa</a:t>
            </a:r>
            <a:r>
              <a:rPr lang="en-US" b="1" u="sng" dirty="0"/>
              <a:t>) or f(AA) </a:t>
            </a:r>
            <a:r>
              <a:rPr lang="en-US" dirty="0"/>
              <a:t>from the information about the population’s characteristics in the problem.</a:t>
            </a:r>
          </a:p>
          <a:p>
            <a:pPr marL="514350" indent="-514350">
              <a:buAutoNum type="arabicPeriod"/>
            </a:pPr>
            <a:r>
              <a:rPr lang="en-US" dirty="0"/>
              <a:t>Use f(</a:t>
            </a:r>
            <a:r>
              <a:rPr lang="en-US" dirty="0" err="1"/>
              <a:t>aa</a:t>
            </a:r>
            <a:r>
              <a:rPr lang="en-US" dirty="0"/>
              <a:t>) = Q</a:t>
            </a:r>
            <a:r>
              <a:rPr lang="en-US" baseline="30000" dirty="0"/>
              <a:t>2</a:t>
            </a:r>
            <a:r>
              <a:rPr lang="en-US" dirty="0"/>
              <a:t> , or f(AA) = P</a:t>
            </a:r>
            <a:r>
              <a:rPr lang="en-US" baseline="30000" dirty="0"/>
              <a:t>2</a:t>
            </a:r>
            <a:r>
              <a:rPr lang="en-US" dirty="0"/>
              <a:t> to </a:t>
            </a:r>
            <a:r>
              <a:rPr lang="en-US" b="1" u="sng" dirty="0"/>
              <a:t>FIND P OR Q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/>
              <a:t>Use P + Q = 1 to </a:t>
            </a:r>
            <a:r>
              <a:rPr lang="en-US" b="1" u="sng" dirty="0"/>
              <a:t>find the other allele frequency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b="1" u="sng" dirty="0"/>
              <a:t>Find the genotype or phenotype frequencies asked for </a:t>
            </a:r>
            <a:r>
              <a:rPr lang="en-US" dirty="0"/>
              <a:t>in the question by using</a:t>
            </a:r>
          </a:p>
          <a:p>
            <a:pPr marL="971550" lvl="1" indent="-514350">
              <a:buAutoNum type="arabicPeriod"/>
            </a:pPr>
            <a:r>
              <a:rPr lang="en-US" dirty="0"/>
              <a:t>f(AA) = P</a:t>
            </a:r>
            <a:r>
              <a:rPr lang="en-US" baseline="30000" dirty="0"/>
              <a:t>2</a:t>
            </a:r>
          </a:p>
          <a:p>
            <a:pPr marL="971550" lvl="1" indent="-514350">
              <a:buAutoNum type="arabicPeriod"/>
            </a:pPr>
            <a:r>
              <a:rPr lang="en-US" dirty="0"/>
              <a:t>f(</a:t>
            </a:r>
            <a:r>
              <a:rPr lang="en-US" dirty="0" err="1"/>
              <a:t>Aa</a:t>
            </a:r>
            <a:r>
              <a:rPr lang="en-US" dirty="0"/>
              <a:t>) = 2pq</a:t>
            </a:r>
          </a:p>
          <a:p>
            <a:pPr marL="971550" lvl="1" indent="-514350">
              <a:buAutoNum type="arabicPeriod"/>
            </a:pPr>
            <a:r>
              <a:rPr lang="en-US" dirty="0"/>
              <a:t>f(</a:t>
            </a:r>
            <a:r>
              <a:rPr lang="en-US" dirty="0" err="1"/>
              <a:t>aa</a:t>
            </a:r>
            <a:r>
              <a:rPr lang="en-US" dirty="0"/>
              <a:t>) = Q</a:t>
            </a:r>
            <a:r>
              <a:rPr lang="en-US" baseline="30000" dirty="0"/>
              <a:t>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 1:  Pigeons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2:  Find P or Q</a:t>
            </a:r>
          </a:p>
          <a:p>
            <a:pPr lvl="1"/>
            <a:r>
              <a:rPr lang="en-US" dirty="0"/>
              <a:t>Since we know f(bb) = .04, we can solve for Q</a:t>
            </a:r>
          </a:p>
          <a:p>
            <a:endParaRPr lang="en-US" dirty="0"/>
          </a:p>
          <a:p>
            <a:r>
              <a:rPr lang="en-US" dirty="0"/>
              <a:t>f(bb) = Q</a:t>
            </a:r>
            <a:r>
              <a:rPr lang="en-US" baseline="30000" dirty="0"/>
              <a:t>2</a:t>
            </a:r>
          </a:p>
          <a:p>
            <a:r>
              <a:rPr lang="en-US" dirty="0"/>
              <a:t>.04 = Q</a:t>
            </a:r>
            <a:r>
              <a:rPr lang="en-US" baseline="30000" dirty="0"/>
              <a:t>2</a:t>
            </a:r>
          </a:p>
          <a:p>
            <a:r>
              <a:rPr lang="en-US" dirty="0"/>
              <a:t>Q = .20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 1:  Pigeons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3:  Find the other allele frequency</a:t>
            </a:r>
          </a:p>
          <a:p>
            <a:pPr lvl="1"/>
            <a:r>
              <a:rPr lang="en-US" dirty="0"/>
              <a:t>Since we know Q = .20, we can solve for P</a:t>
            </a:r>
          </a:p>
          <a:p>
            <a:endParaRPr lang="en-US" dirty="0"/>
          </a:p>
          <a:p>
            <a:r>
              <a:rPr lang="en-US" dirty="0"/>
              <a:t>P + Q = 1</a:t>
            </a:r>
          </a:p>
          <a:p>
            <a:r>
              <a:rPr lang="en-US" dirty="0"/>
              <a:t>P + .20 = 1</a:t>
            </a:r>
          </a:p>
          <a:p>
            <a:r>
              <a:rPr lang="en-US" dirty="0"/>
              <a:t>P = .80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 1:  Pigeons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4:  Find what the question asks</a:t>
            </a:r>
          </a:p>
          <a:p>
            <a:pPr lvl="1"/>
            <a:r>
              <a:rPr lang="en-US" dirty="0"/>
              <a:t>Since we know P = .80 and Q = .20, we can solve for f(Bb), the frequency of </a:t>
            </a:r>
            <a:r>
              <a:rPr lang="en-US" dirty="0" err="1"/>
              <a:t>heterozygotes</a:t>
            </a:r>
            <a:endParaRPr lang="en-US" dirty="0"/>
          </a:p>
          <a:p>
            <a:endParaRPr lang="en-US" dirty="0"/>
          </a:p>
          <a:p>
            <a:r>
              <a:rPr lang="en-US" dirty="0"/>
              <a:t>f(Bb) = 2PQ</a:t>
            </a:r>
            <a:endParaRPr lang="en-US" baseline="30000" dirty="0"/>
          </a:p>
          <a:p>
            <a:r>
              <a:rPr lang="en-US" dirty="0"/>
              <a:t>f(Bb) = 2(.80)(.20)</a:t>
            </a:r>
          </a:p>
          <a:p>
            <a:r>
              <a:rPr lang="en-US" dirty="0"/>
              <a:t>f(Bb) = .32</a:t>
            </a:r>
          </a:p>
          <a:p>
            <a:r>
              <a:rPr lang="en-US" dirty="0"/>
              <a:t>32% of the pigeon population is heterozygous.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 2:  Dogs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1:  Find f(BB) or f(bb).</a:t>
            </a:r>
          </a:p>
          <a:p>
            <a:pPr lvl="1"/>
            <a:r>
              <a:rPr lang="en-US" dirty="0"/>
              <a:t>We are given this step in the problem</a:t>
            </a:r>
          </a:p>
          <a:p>
            <a:endParaRPr lang="en-US" dirty="0"/>
          </a:p>
          <a:p>
            <a:r>
              <a:rPr lang="en-US" dirty="0"/>
              <a:t>f(BB) = 15%  = .15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 2:  Dogs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2:  Find P or Q</a:t>
            </a:r>
          </a:p>
          <a:p>
            <a:pPr lvl="1"/>
            <a:r>
              <a:rPr lang="en-US" dirty="0"/>
              <a:t>Since we know f(BB) = .15, we can solve </a:t>
            </a:r>
            <a:r>
              <a:rPr lang="en-US"/>
              <a:t>for P</a:t>
            </a:r>
            <a:endParaRPr lang="en-US" dirty="0"/>
          </a:p>
          <a:p>
            <a:endParaRPr lang="en-US" dirty="0"/>
          </a:p>
          <a:p>
            <a:r>
              <a:rPr lang="en-US" dirty="0"/>
              <a:t>f(BB) = P</a:t>
            </a:r>
            <a:r>
              <a:rPr lang="en-US" baseline="30000" dirty="0"/>
              <a:t>2</a:t>
            </a:r>
          </a:p>
          <a:p>
            <a:r>
              <a:rPr lang="en-US" dirty="0"/>
              <a:t>.15 = P</a:t>
            </a:r>
            <a:r>
              <a:rPr lang="en-US" baseline="30000" dirty="0"/>
              <a:t>2</a:t>
            </a:r>
          </a:p>
          <a:p>
            <a:r>
              <a:rPr lang="en-US" dirty="0"/>
              <a:t>P = .39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 2:  Dogs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3:  Find the other allele frequency</a:t>
            </a:r>
          </a:p>
          <a:p>
            <a:pPr lvl="1"/>
            <a:r>
              <a:rPr lang="en-US" dirty="0"/>
              <a:t>Since we know P = .39, we can solve for Q</a:t>
            </a:r>
          </a:p>
          <a:p>
            <a:endParaRPr lang="en-US" dirty="0"/>
          </a:p>
          <a:p>
            <a:r>
              <a:rPr lang="en-US" dirty="0"/>
              <a:t>P + Q = 1</a:t>
            </a:r>
          </a:p>
          <a:p>
            <a:r>
              <a:rPr lang="en-US" dirty="0"/>
              <a:t>.39 + Q = 1</a:t>
            </a:r>
          </a:p>
          <a:p>
            <a:r>
              <a:rPr lang="en-US" dirty="0"/>
              <a:t>Q = .61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 2:  Dogs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4:  Find what the question asks</a:t>
            </a:r>
          </a:p>
          <a:p>
            <a:pPr lvl="1"/>
            <a:r>
              <a:rPr lang="en-US" dirty="0"/>
              <a:t>Since we know P = .39 and Q = .61, we can solve for f(bb), the frequency of white dogs</a:t>
            </a:r>
          </a:p>
          <a:p>
            <a:endParaRPr lang="en-US" dirty="0"/>
          </a:p>
          <a:p>
            <a:r>
              <a:rPr lang="en-US" dirty="0"/>
              <a:t>f(bb) = Q</a:t>
            </a:r>
            <a:r>
              <a:rPr lang="en-US" baseline="30000" dirty="0"/>
              <a:t>2</a:t>
            </a:r>
          </a:p>
          <a:p>
            <a:r>
              <a:rPr lang="en-US" dirty="0"/>
              <a:t>f(bb) = .61</a:t>
            </a:r>
            <a:r>
              <a:rPr lang="en-US" baseline="30000" dirty="0"/>
              <a:t>2</a:t>
            </a:r>
          </a:p>
          <a:p>
            <a:r>
              <a:rPr lang="en-US" dirty="0"/>
              <a:t>f(bb) = .37</a:t>
            </a:r>
          </a:p>
          <a:p>
            <a:r>
              <a:rPr lang="en-US" dirty="0"/>
              <a:t>37% of the dogs are white (bb)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 2: Dogs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4:  Find what the question asks</a:t>
            </a:r>
          </a:p>
          <a:p>
            <a:pPr lvl="1"/>
            <a:r>
              <a:rPr lang="en-US" dirty="0"/>
              <a:t>Since we know P = .39 and Q = .61, we can solve for f(Bb), the frequency of spotted dogs</a:t>
            </a:r>
          </a:p>
          <a:p>
            <a:endParaRPr lang="en-US" dirty="0"/>
          </a:p>
          <a:p>
            <a:r>
              <a:rPr lang="en-US" dirty="0"/>
              <a:t>f(Bb) = 2PQ</a:t>
            </a:r>
            <a:endParaRPr lang="en-US" baseline="30000" dirty="0"/>
          </a:p>
          <a:p>
            <a:r>
              <a:rPr lang="en-US" dirty="0"/>
              <a:t>f(Bb) = 2(.39)(.61)</a:t>
            </a:r>
            <a:endParaRPr lang="en-US" baseline="30000" dirty="0"/>
          </a:p>
          <a:p>
            <a:r>
              <a:rPr lang="en-US" dirty="0"/>
              <a:t>f(Bb) = .48</a:t>
            </a:r>
          </a:p>
          <a:p>
            <a:r>
              <a:rPr lang="en-US" dirty="0"/>
              <a:t>48% of the dogs are spotted (Bb)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 we add up the 3 percentages, we should get 100%: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15% black + 37% white + 48% spotted = 100%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Sometimes, because of rounding to 2 decimal places, you may get a total of 99-101%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Complete the Hardy-Weinberg problem set.  Due in 1 week (Friday 5.10)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terms mean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f(AA) = frequency of homozygous dominant individuals</a:t>
            </a:r>
          </a:p>
          <a:p>
            <a:r>
              <a:rPr lang="en-US" dirty="0"/>
              <a:t>f(</a:t>
            </a:r>
            <a:r>
              <a:rPr lang="en-US" dirty="0" err="1"/>
              <a:t>Aa</a:t>
            </a:r>
            <a:r>
              <a:rPr lang="en-US" dirty="0"/>
              <a:t>) = frequency of heterozygous individuals</a:t>
            </a:r>
          </a:p>
          <a:p>
            <a:r>
              <a:rPr lang="en-US" dirty="0"/>
              <a:t>f(</a:t>
            </a:r>
            <a:r>
              <a:rPr lang="en-US" dirty="0" err="1"/>
              <a:t>aa</a:t>
            </a:r>
            <a:r>
              <a:rPr lang="en-US" dirty="0"/>
              <a:t>) = frequency of homozygous recessive individuals.</a:t>
            </a:r>
          </a:p>
          <a:p>
            <a:endParaRPr lang="en-US" dirty="0"/>
          </a:p>
          <a:p>
            <a:r>
              <a:rPr lang="en-US" dirty="0"/>
              <a:t>P = allele frequency of dominant allele</a:t>
            </a:r>
          </a:p>
          <a:p>
            <a:r>
              <a:rPr lang="en-US" dirty="0"/>
              <a:t>Q = allele frequency of recessive allele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5257800" cy="5257800"/>
          </a:xfrm>
        </p:spPr>
        <p:txBody>
          <a:bodyPr>
            <a:normAutofit/>
          </a:bodyPr>
          <a:lstStyle/>
          <a:p>
            <a:r>
              <a:rPr lang="en-US" b="1"/>
              <a:t>If 9.0% </a:t>
            </a:r>
            <a:r>
              <a:rPr lang="en-US" b="1" dirty="0"/>
              <a:t>of an African population is born with a severe form of sickle-cell anemia (</a:t>
            </a:r>
            <a:r>
              <a:rPr lang="en-US" b="1" dirty="0" err="1"/>
              <a:t>ss</a:t>
            </a:r>
            <a:r>
              <a:rPr lang="en-US" b="1" dirty="0"/>
              <a:t>), what percentage of the population will be more resistant to malaria because they are heterozygous(Ss) for the sickle-cell gene?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981200"/>
            <a:ext cx="3331567" cy="433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Problem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are told 9% of the population is </a:t>
            </a:r>
            <a:r>
              <a:rPr lang="en-US" dirty="0" err="1"/>
              <a:t>ss</a:t>
            </a:r>
            <a:r>
              <a:rPr lang="en-US" dirty="0"/>
              <a:t>, the homozygous recessive genotype.</a:t>
            </a:r>
          </a:p>
          <a:p>
            <a:endParaRPr lang="en-US" dirty="0"/>
          </a:p>
          <a:p>
            <a:r>
              <a:rPr lang="en-US" dirty="0"/>
              <a:t>Therefore, f(</a:t>
            </a:r>
            <a:r>
              <a:rPr lang="en-US" dirty="0" err="1"/>
              <a:t>ss</a:t>
            </a:r>
            <a:r>
              <a:rPr lang="en-US" dirty="0"/>
              <a:t>) = .09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 Find f(</a:t>
            </a:r>
            <a:r>
              <a:rPr lang="en-US" dirty="0" err="1"/>
              <a:t>ss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 Find P or 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Since f(</a:t>
            </a:r>
            <a:r>
              <a:rPr lang="en-US" dirty="0" err="1"/>
              <a:t>ss</a:t>
            </a:r>
            <a:r>
              <a:rPr lang="en-US" dirty="0"/>
              <a:t>) = Q</a:t>
            </a:r>
            <a:r>
              <a:rPr lang="en-US" baseline="30000" dirty="0"/>
              <a:t>2</a:t>
            </a:r>
          </a:p>
          <a:p>
            <a:r>
              <a:rPr lang="en-US" dirty="0"/>
              <a:t>.09 = Q</a:t>
            </a:r>
            <a:r>
              <a:rPr lang="en-US" baseline="30000" dirty="0"/>
              <a:t>2</a:t>
            </a:r>
          </a:p>
          <a:p>
            <a:r>
              <a:rPr lang="en-US" dirty="0"/>
              <a:t>Q = .30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/>
              <a:t>Step 3:  Find the Other Frequency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Since P + Q = 1</a:t>
            </a:r>
          </a:p>
          <a:p>
            <a:r>
              <a:rPr lang="en-US" dirty="0"/>
              <a:t>P + .30 = 1</a:t>
            </a:r>
          </a:p>
          <a:p>
            <a:r>
              <a:rPr lang="en-US" dirty="0"/>
              <a:t>P = .70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dirty="0"/>
              <a:t>Step 4:  Find Unknown Phenotype or Genotype Frequency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en-US" dirty="0"/>
              <a:t>The question asks you to find the % of </a:t>
            </a:r>
            <a:r>
              <a:rPr lang="en-US" dirty="0" err="1"/>
              <a:t>heterozygotes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Since f(Ss) = 2PQ</a:t>
            </a:r>
          </a:p>
          <a:p>
            <a:pPr lvl="1"/>
            <a:r>
              <a:rPr lang="en-US" dirty="0"/>
              <a:t>P = .70</a:t>
            </a:r>
          </a:p>
          <a:p>
            <a:pPr lvl="1"/>
            <a:r>
              <a:rPr lang="en-US" dirty="0"/>
              <a:t>Q = .30</a:t>
            </a:r>
          </a:p>
          <a:p>
            <a:endParaRPr lang="en-US" dirty="0"/>
          </a:p>
          <a:p>
            <a:r>
              <a:rPr lang="en-US" dirty="0"/>
              <a:t>f(Ss) = 2(.70)(.30)</a:t>
            </a:r>
          </a:p>
          <a:p>
            <a:r>
              <a:rPr lang="en-US" dirty="0"/>
              <a:t>f(Ss) = .42</a:t>
            </a:r>
          </a:p>
          <a:p>
            <a:r>
              <a:rPr lang="en-US"/>
              <a:t>42% </a:t>
            </a:r>
            <a:r>
              <a:rPr lang="en-US" dirty="0"/>
              <a:t>of the population is heterozygous (Ss) for the trait.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Practice.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Complete the 2 practice problems – I’m here to help.</a:t>
            </a:r>
          </a:p>
          <a:p>
            <a:endParaRPr lang="en-US" dirty="0"/>
          </a:p>
          <a:p>
            <a:r>
              <a:rPr lang="en-US" dirty="0"/>
              <a:t>We’ll go over them in a few minutes.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 1:  Pigeons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1:  Find f(BB) or f(bb).</a:t>
            </a:r>
          </a:p>
          <a:p>
            <a:pPr lvl="1"/>
            <a:r>
              <a:rPr lang="en-US" dirty="0"/>
              <a:t>Since we know the red birds are recessive, we must solve for Q first (a blue bird may be BB or Bb)</a:t>
            </a:r>
          </a:p>
          <a:p>
            <a:endParaRPr lang="en-US" dirty="0"/>
          </a:p>
          <a:p>
            <a:r>
              <a:rPr lang="en-US" dirty="0"/>
              <a:t>f(bb) = 2/50 = .04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2601</TotalTime>
  <Words>901</Words>
  <Application>Microsoft Office PowerPoint</Application>
  <PresentationFormat>On-screen Show (4:3)</PresentationFormat>
  <Paragraphs>115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Tw Cen MT</vt:lpstr>
      <vt:lpstr>Wingdings</vt:lpstr>
      <vt:lpstr>Wingdings 2</vt:lpstr>
      <vt:lpstr>Median</vt:lpstr>
      <vt:lpstr>How to Solve Hardy-Weinberg problems (5.17)</vt:lpstr>
      <vt:lpstr>What the terms mean</vt:lpstr>
      <vt:lpstr>PowerPoint Presentation</vt:lpstr>
      <vt:lpstr>Step 1:  Find f(ss)</vt:lpstr>
      <vt:lpstr>Step 2:  Find P or Q</vt:lpstr>
      <vt:lpstr>Step 3:  Find the Other Frequency</vt:lpstr>
      <vt:lpstr>Step 4:  Find Unknown Phenotype or Genotype Frequency</vt:lpstr>
      <vt:lpstr>Practice.  </vt:lpstr>
      <vt:lpstr>Practice Problem 1:  Pigeons</vt:lpstr>
      <vt:lpstr>Practice Problem 1:  Pigeons</vt:lpstr>
      <vt:lpstr>Practice Problem 1:  Pigeons</vt:lpstr>
      <vt:lpstr>Practice Problem 1:  Pigeons</vt:lpstr>
      <vt:lpstr>Practice Problem 2:  Dogs</vt:lpstr>
      <vt:lpstr>Practice Problem 2:  Dogs</vt:lpstr>
      <vt:lpstr>Practice Problem 2:  Dogs</vt:lpstr>
      <vt:lpstr>Practice Problem 2:  Dogs</vt:lpstr>
      <vt:lpstr>Practice Problem 2: Dogs</vt:lpstr>
      <vt:lpstr>Check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Solve Hardy-Weinberg problems</dc:title>
  <dc:creator>Nijato</dc:creator>
  <cp:lastModifiedBy>Nicholas Tomasino</cp:lastModifiedBy>
  <cp:revision>77</cp:revision>
  <dcterms:created xsi:type="dcterms:W3CDTF">2010-03-17T14:40:45Z</dcterms:created>
  <dcterms:modified xsi:type="dcterms:W3CDTF">2017-05-16T11:44:04Z</dcterms:modified>
</cp:coreProperties>
</file>