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83" r:id="rId3"/>
    <p:sldId id="258" r:id="rId4"/>
    <p:sldId id="257" r:id="rId5"/>
    <p:sldId id="259" r:id="rId6"/>
    <p:sldId id="260" r:id="rId7"/>
    <p:sldId id="274" r:id="rId8"/>
    <p:sldId id="275" r:id="rId9"/>
    <p:sldId id="276" r:id="rId10"/>
    <p:sldId id="277" r:id="rId11"/>
    <p:sldId id="278" r:id="rId12"/>
    <p:sldId id="279" r:id="rId13"/>
    <p:sldId id="273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85" r:id="rId25"/>
    <p:sldId id="281" r:id="rId26"/>
    <p:sldId id="284" r:id="rId27"/>
    <p:sldId id="270" r:id="rId28"/>
    <p:sldId id="272" r:id="rId29"/>
    <p:sldId id="282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469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62D3-FD5E-4277-9B23-64DD01A5468D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946"/>
            <a:ext cx="3078163" cy="469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8917946"/>
            <a:ext cx="3078163" cy="469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DEF9-B501-4191-B06B-11A3914B7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7B1B-BC7A-4717-ADDC-774BB93D1457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9B33-0376-4E41-9BFC-2B06DE792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C9B33-0376-4E41-9BFC-2B06DE792E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3164-052F-4B1A-8DE9-E3A68D2B7BBB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B30B-9516-472F-9548-91992C3E3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6.district125.k12.il.us/~nfischer/Mot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unm.edu/ccouncil/Biology_203/Images/PopGen/bugselection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1"/>
          </a:xfrm>
        </p:spPr>
        <p:txBody>
          <a:bodyPr>
            <a:normAutofit/>
          </a:bodyPr>
          <a:lstStyle/>
          <a:p>
            <a:r>
              <a:rPr lang="en-US" dirty="0"/>
              <a:t>Do Now 5.12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OBJECTIVES: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Define natural selection, and describe 3 conditions required for it to occur.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Identify 5 major lines of evidence and other support for the theory of evolution by natural selection.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TASK:  Which of the following is </a:t>
            </a:r>
            <a:r>
              <a:rPr lang="en-US" b="1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true of a non-fatal autosomal recessive disease?</a:t>
            </a:r>
          </a:p>
          <a:p>
            <a:endParaRPr lang="en-US" sz="2900" dirty="0">
              <a:solidFill>
                <a:schemeClr val="tx1"/>
              </a:solidFill>
            </a:endParaRPr>
          </a:p>
          <a:p>
            <a:pPr marL="514350" indent="-514350">
              <a:buAutoNum type="alphaUcParenBoth"/>
            </a:pPr>
            <a:r>
              <a:rPr lang="en-US" sz="2900" dirty="0">
                <a:solidFill>
                  <a:schemeClr val="tx1"/>
                </a:solidFill>
              </a:rPr>
              <a:t>	An equal number of males and females get the disease.</a:t>
            </a:r>
          </a:p>
          <a:p>
            <a:r>
              <a:rPr lang="en-US" sz="2900" dirty="0">
                <a:solidFill>
                  <a:schemeClr val="tx1"/>
                </a:solidFill>
              </a:rPr>
              <a:t>(B) 	If both parents have the disease, 50% of their offspring will have the disease.</a:t>
            </a:r>
          </a:p>
          <a:p>
            <a:r>
              <a:rPr lang="en-US" sz="2900" dirty="0">
                <a:solidFill>
                  <a:schemeClr val="tx1"/>
                </a:solidFill>
              </a:rPr>
              <a:t>(C) 	If both parents are heterozygous, 75% of their children will not get the disease.</a:t>
            </a:r>
          </a:p>
          <a:p>
            <a:pPr marL="514350" indent="-514350">
              <a:buAutoNum type="alphaUcParenBoth" startAt="4"/>
            </a:pPr>
            <a:r>
              <a:rPr lang="en-US" sz="2900" dirty="0">
                <a:solidFill>
                  <a:schemeClr val="tx1"/>
                </a:solidFill>
              </a:rPr>
              <a:t>The genes for the disease are not located on the sex chromosomes.</a:t>
            </a:r>
          </a:p>
          <a:p>
            <a:pPr marL="514350" indent="-514350">
              <a:buAutoNum type="alphaUcParenBoth" startAt="4"/>
            </a:pPr>
            <a:r>
              <a:rPr lang="en-US" sz="2900" dirty="0">
                <a:solidFill>
                  <a:schemeClr val="tx1"/>
                </a:solidFill>
              </a:rPr>
              <a:t>Unaffected parents can produce affected offspring</a:t>
            </a:r>
          </a:p>
        </p:txBody>
      </p:sp>
    </p:spTree>
    <p:extLst>
      <p:ext uri="{BB962C8B-B14F-4D97-AF65-F5344CB8AC3E}">
        <p14:creationId xmlns:p14="http://schemas.microsoft.com/office/powerpoint/2010/main" val="140265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ettlewell 1956 Dorset 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Results?</a:t>
            </a:r>
          </a:p>
        </p:txBody>
      </p:sp>
      <p:pic>
        <p:nvPicPr>
          <p:cNvPr id="8196" name="Picture 4" descr="PepperedMoth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19200"/>
            <a:ext cx="5127625" cy="339725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550" y="990600"/>
            <a:ext cx="91122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As you might expect,</a:t>
            </a:r>
          </a:p>
          <a:p>
            <a:r>
              <a:rPr lang="en-US" sz="2400"/>
              <a:t>things weren’t so clear</a:t>
            </a:r>
          </a:p>
          <a:p>
            <a:r>
              <a:rPr lang="en-US" sz="2400"/>
              <a:t>cut.  For example, do</a:t>
            </a:r>
          </a:p>
          <a:p>
            <a:r>
              <a:rPr lang="en-US" sz="2400"/>
              <a:t>You think the moth at</a:t>
            </a:r>
          </a:p>
          <a:p>
            <a:r>
              <a:rPr lang="en-US" sz="2400"/>
              <a:t>right is more black or</a:t>
            </a:r>
          </a:p>
          <a:p>
            <a:r>
              <a:rPr lang="en-US" sz="2400"/>
              <a:t>more white?</a:t>
            </a:r>
          </a:p>
          <a:p>
            <a:endParaRPr lang="en-US" sz="2400"/>
          </a:p>
          <a:p>
            <a:r>
              <a:rPr lang="en-US" sz="2400"/>
              <a:t>Because Kettlewell did</a:t>
            </a:r>
          </a:p>
          <a:p>
            <a:r>
              <a:rPr lang="en-US" sz="2400"/>
              <a:t>all of the classifying and</a:t>
            </a:r>
          </a:p>
          <a:p>
            <a:r>
              <a:rPr lang="en-US" sz="2400"/>
              <a:t>ignored the large number</a:t>
            </a:r>
          </a:p>
          <a:p>
            <a:r>
              <a:rPr lang="en-US" sz="2400"/>
              <a:t>of phenotypes “in between” black and white, his study has been</a:t>
            </a:r>
          </a:p>
          <a:p>
            <a:r>
              <a:rPr lang="en-US" sz="2400"/>
              <a:t>criticized.</a:t>
            </a:r>
          </a:p>
          <a:p>
            <a:endParaRPr lang="en-US" sz="2400"/>
          </a:p>
          <a:p>
            <a:r>
              <a:rPr lang="en-US" sz="2400"/>
              <a:t>Regardless of those concerns, it has been demonstrated that, </a:t>
            </a:r>
          </a:p>
          <a:p>
            <a:r>
              <a:rPr lang="en-US" sz="2400"/>
              <a:t>as you might expect, darker moths survive better in darker forests.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Natural Selection 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http://www6.district125.k12.il.us/~nfischer/Moth/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Google “peppered moth game” if you want to play later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0"/>
            <a:ext cx="2438400" cy="1524000"/>
          </a:xfrm>
        </p:spPr>
        <p:txBody>
          <a:bodyPr>
            <a:normAutofit/>
          </a:bodyPr>
          <a:lstStyle/>
          <a:p>
            <a:r>
              <a:rPr lang="en-US" dirty="0"/>
              <a:t>Common Ancestors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971800"/>
            <a:ext cx="2895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Any 2 species share a common ancestor.</a:t>
            </a:r>
          </a:p>
          <a:p>
            <a:r>
              <a:rPr lang="en-US" dirty="0"/>
              <a:t>The more similar they are, the more recently it lived.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is Parsimonious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Parsimonious solutions are less complex and require less chance than non-parsimonious ones.</a:t>
            </a:r>
          </a:p>
          <a:p>
            <a:endParaRPr lang="en-US" dirty="0"/>
          </a:p>
          <a:p>
            <a:r>
              <a:rPr lang="en-US" dirty="0"/>
              <a:t>That fact alone however, is not enough to completely support the evolution hypothesis.</a:t>
            </a:r>
          </a:p>
          <a:p>
            <a:endParaRPr lang="en-US" dirty="0"/>
          </a:p>
          <a:p>
            <a:r>
              <a:rPr lang="en-US" dirty="0"/>
              <a:t>For a solution to be based in science, there must be a logical hypothesis for (and supporting observational evidence for) the </a:t>
            </a:r>
            <a:r>
              <a:rPr lang="en-US" b="1" i="1" dirty="0"/>
              <a:t>mechanism</a:t>
            </a:r>
            <a:r>
              <a:rPr lang="en-US" dirty="0"/>
              <a:t> by which something happens.</a:t>
            </a:r>
          </a:p>
          <a:p>
            <a:endParaRPr lang="en-US" dirty="0"/>
          </a:p>
          <a:p>
            <a:r>
              <a:rPr lang="en-US" dirty="0"/>
              <a:t>In other words, there needs to be evidence of how all of these cats came from 1 ancestor cat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selection is the mechanism by which biological evolution happens.</a:t>
            </a:r>
          </a:p>
          <a:p>
            <a:endParaRPr lang="en-US" dirty="0"/>
          </a:p>
          <a:p>
            <a:r>
              <a:rPr lang="en-US" dirty="0"/>
              <a:t>We’ll get a good definition in a minute… but first, how it works…</a:t>
            </a:r>
          </a:p>
          <a:p>
            <a:endParaRPr lang="en-US" dirty="0"/>
          </a:p>
          <a:p>
            <a:r>
              <a:rPr lang="en-US" dirty="0"/>
              <a:t>Natural selection requires 3 conditions: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For natural selection to work, there must be a range of characteristics in a population.</a:t>
            </a:r>
          </a:p>
        </p:txBody>
      </p:sp>
      <p:pic>
        <p:nvPicPr>
          <p:cNvPr id="18434" name="Picture 2" descr="http://www.cgn.wur.nl/NR/rdonlyres/06241097-35F3-4237-AAA0-839B72458802/20724/variation_pepp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5791200" cy="409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 Differential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Some characteristics or variations allow an organism to </a:t>
            </a:r>
            <a:r>
              <a:rPr lang="en-US" i="1" dirty="0"/>
              <a:t>survive and/or reproduce</a:t>
            </a:r>
            <a:r>
              <a:rPr lang="en-US" dirty="0"/>
              <a:t> more than others.</a:t>
            </a:r>
          </a:p>
        </p:txBody>
      </p:sp>
      <p:pic>
        <p:nvPicPr>
          <p:cNvPr id="2150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6705600" cy="3325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 Heritability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724399"/>
          </a:xfrm>
        </p:spPr>
        <p:txBody>
          <a:bodyPr/>
          <a:lstStyle/>
          <a:p>
            <a:r>
              <a:rPr lang="en-US" dirty="0"/>
              <a:t>The characteristics that lead to increased survival and reproduction must be able to be passed on to subsequent generations</a:t>
            </a:r>
          </a:p>
        </p:txBody>
      </p:sp>
      <p:pic>
        <p:nvPicPr>
          <p:cNvPr id="22530" name="Picture 2" descr="http://icare4autism.files.wordpress.com/2009/04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648200" cy="502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Natural selection </a:t>
            </a:r>
            <a:r>
              <a:rPr lang="en-US" dirty="0"/>
              <a:t>is the process by which heritable traits that make it more likely for an organism to survive and successfully reproduce become more common in a population over successive generations.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in Limbo…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tonight:  13.2, 13.3</a:t>
            </a:r>
          </a:p>
          <a:p>
            <a:pPr lvl="1"/>
            <a:r>
              <a:rPr lang="en-US" dirty="0"/>
              <a:t>Optional 13.1, 13.4</a:t>
            </a:r>
          </a:p>
          <a:p>
            <a:r>
              <a:rPr lang="en-US"/>
              <a:t>Update forthcoming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Natural Selection made 36 Cat Species:  1 - Fossils</a:t>
            </a:r>
          </a:p>
        </p:txBody>
      </p:sp>
      <p:pic>
        <p:nvPicPr>
          <p:cNvPr id="23554" name="Picture 2" descr="http://www.earthhistory.org.uk/wp-content/c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80459"/>
            <a:ext cx="6629400" cy="5477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hozoo.org/mammals/Carnivores/cat_phylog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6219825" cy="6838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90600"/>
            <a:ext cx="3733800" cy="5105400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Natural Selection Made 36 Cat Species 2:  Genetic Similarities</a:t>
            </a:r>
            <a:br>
              <a:rPr lang="en-US" dirty="0"/>
            </a:br>
            <a:r>
              <a:rPr lang="en-US" dirty="0"/>
              <a:t>(aka molecular homology)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Genetic Analysis</a:t>
            </a:r>
          </a:p>
        </p:txBody>
      </p:sp>
      <p:pic>
        <p:nvPicPr>
          <p:cNvPr id="4" name="Picture 5" descr="gene family compa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It’s not just Cats… evolution by natural selection gets the job done every time…</a:t>
            </a:r>
          </a:p>
        </p:txBody>
      </p:sp>
      <p:sp>
        <p:nvSpPr>
          <p:cNvPr id="26626" name="AutoShape 2" descr="http://static.flickr.com/44/171266122_837e8477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://static.flickr.com/44/171266122_837e8477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ttp://static.flickr.com/44/171266122_837e8477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6177"/>
            <a:ext cx="8229600" cy="54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#3:  Anatomical Homology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Homologous structures are alike in structure and origin</a:t>
            </a:r>
          </a:p>
        </p:txBody>
      </p:sp>
      <p:pic>
        <p:nvPicPr>
          <p:cNvPr id="1026" name="Picture 2" descr="5152533.gif (416×2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73215"/>
            <a:ext cx="6553200" cy="42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1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Evidence, part 4:  Biogeography, Where they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1"/>
            <a:ext cx="91440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common ancestor for all “Big Cats” lived in Tibet 4-5 MYA; species migrated, adapted, and </a:t>
            </a:r>
            <a:r>
              <a:rPr lang="en-US" dirty="0" err="1"/>
              <a:t>speciated</a:t>
            </a:r>
            <a:r>
              <a:rPr lang="en-US" dirty="0"/>
              <a:t> from there.</a:t>
            </a:r>
          </a:p>
        </p:txBody>
      </p:sp>
      <p:pic>
        <p:nvPicPr>
          <p:cNvPr id="1026" name="Picture 2" descr="http://cdn4.sci-news.com/images/enlarge/image_1544_3e-Panthera-blythe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153400" cy="410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#5:  Embryology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/>
              <a:t>Ontology (development) recapitulates phylogeny (relatedness)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4" t="32222" r="57500" b="17408"/>
          <a:stretch/>
        </p:blipFill>
        <p:spPr>
          <a:xfrm>
            <a:off x="1676400" y="2590800"/>
            <a:ext cx="5791200" cy="41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5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/>
              <a:t>Any Evidence for 36 Independent Developments of Cat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new cat species has arisen since the domestication of </a:t>
            </a:r>
            <a:r>
              <a:rPr lang="en-US" i="1" dirty="0" err="1"/>
              <a:t>Felis</a:t>
            </a:r>
            <a:r>
              <a:rPr lang="en-US" i="1" dirty="0"/>
              <a:t> </a:t>
            </a:r>
            <a:r>
              <a:rPr lang="en-US" i="1" dirty="0" err="1"/>
              <a:t>silvestris</a:t>
            </a:r>
            <a:r>
              <a:rPr lang="en-US" i="1" dirty="0"/>
              <a:t> </a:t>
            </a:r>
            <a:r>
              <a:rPr lang="en-US" i="1" dirty="0" err="1"/>
              <a:t>catus</a:t>
            </a:r>
            <a:r>
              <a:rPr lang="en-US" i="1" dirty="0"/>
              <a:t>, </a:t>
            </a:r>
            <a:r>
              <a:rPr lang="en-US" dirty="0"/>
              <a:t>10s of thousands of years ago</a:t>
            </a:r>
            <a:r>
              <a:rPr lang="en-US" i="1" dirty="0"/>
              <a:t>.  </a:t>
            </a:r>
            <a:r>
              <a:rPr lang="en-US" dirty="0"/>
              <a:t>In other words, we haven’t seen it happen in recorded history.</a:t>
            </a:r>
          </a:p>
          <a:p>
            <a:endParaRPr lang="en-US" i="1" dirty="0"/>
          </a:p>
          <a:p>
            <a:r>
              <a:rPr lang="en-US" dirty="0"/>
              <a:t>Remember the fallacious argument of negative proof? </a:t>
            </a:r>
          </a:p>
          <a:p>
            <a:endParaRPr lang="en-US" dirty="0"/>
          </a:p>
          <a:p>
            <a:r>
              <a:rPr lang="en-US" dirty="0"/>
              <a:t>We can’t </a:t>
            </a:r>
            <a:r>
              <a:rPr lang="en-US" i="1" dirty="0"/>
              <a:t>PROVE</a:t>
            </a:r>
            <a:r>
              <a:rPr lang="en-US" dirty="0"/>
              <a:t> the Flying Spaghetti Monster didn’t create 36 cat species… but WWFSMD?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990600"/>
          </a:xfrm>
        </p:spPr>
        <p:txBody>
          <a:bodyPr/>
          <a:lstStyle/>
          <a:p>
            <a:r>
              <a:rPr lang="en-US" dirty="0"/>
              <a:t>That’s the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943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Populations of organisms change over time, driven by the pressure of natural selection.</a:t>
            </a:r>
          </a:p>
          <a:p>
            <a:r>
              <a:rPr lang="en-US" dirty="0"/>
              <a:t>Natural selection has 3 basic requirements.</a:t>
            </a:r>
          </a:p>
          <a:p>
            <a:r>
              <a:rPr lang="en-US" dirty="0"/>
              <a:t>Although evolution by natural selection can’t be </a:t>
            </a:r>
            <a:r>
              <a:rPr lang="en-US" i="1" dirty="0"/>
              <a:t>PROVEN*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It is supported by several well-established lines of observable evidence.</a:t>
            </a:r>
          </a:p>
          <a:p>
            <a:pPr lvl="2"/>
            <a:r>
              <a:rPr lang="en-US" dirty="0"/>
              <a:t>Fossil Record</a:t>
            </a:r>
          </a:p>
          <a:p>
            <a:pPr lvl="2"/>
            <a:r>
              <a:rPr lang="en-US" dirty="0"/>
              <a:t>Homology</a:t>
            </a:r>
          </a:p>
          <a:p>
            <a:pPr lvl="3"/>
            <a:r>
              <a:rPr lang="en-US" dirty="0"/>
              <a:t>Molecular, anatomical, and developmental</a:t>
            </a:r>
          </a:p>
          <a:p>
            <a:pPr lvl="2"/>
            <a:r>
              <a:rPr lang="en-US" dirty="0"/>
              <a:t>Biogeography</a:t>
            </a:r>
          </a:p>
          <a:p>
            <a:pPr lvl="1"/>
            <a:r>
              <a:rPr lang="en-US" dirty="0"/>
              <a:t>It is the most parsimonious explanation of observed facts.</a:t>
            </a:r>
          </a:p>
          <a:p>
            <a:pPr lvl="1"/>
            <a:r>
              <a:rPr lang="en-US" dirty="0"/>
              <a:t>It can be (and has been) used to make testable predictions.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886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600200"/>
          </a:xfrm>
        </p:spPr>
        <p:txBody>
          <a:bodyPr>
            <a:normAutofit/>
          </a:bodyPr>
          <a:lstStyle/>
          <a:p>
            <a:r>
              <a:rPr lang="en-US" dirty="0"/>
              <a:t>Darwin’s Moth, The Haley’s Comet of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828800"/>
          </a:xfrm>
        </p:spPr>
        <p:txBody>
          <a:bodyPr>
            <a:normAutofit/>
          </a:bodyPr>
          <a:lstStyle/>
          <a:p>
            <a:r>
              <a:rPr lang="en-US" dirty="0"/>
              <a:t>Tested predictive ability is a hallmark (and the useful consequence of)a robust theory or hypothesis.</a:t>
            </a:r>
          </a:p>
        </p:txBody>
      </p:sp>
      <p:pic>
        <p:nvPicPr>
          <p:cNvPr id="50178" name="Picture 2" descr="http://www.aboutorchids.com/blog/wp-content/uploads/2010/05/Angraecum_florulentum_1_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514600" cy="3352800"/>
          </a:xfrm>
          <a:prstGeom prst="rect">
            <a:avLst/>
          </a:prstGeom>
          <a:noFill/>
        </p:spPr>
      </p:pic>
      <p:pic>
        <p:nvPicPr>
          <p:cNvPr id="50180" name="Picture 4" descr="http://upload.wikimedia.org/wikipedia/commons/9/9d/NHM_Xanthopan_morg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895600" cy="39465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1447800"/>
            <a:ext cx="388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predictive power of SCIENCE…</a:t>
            </a:r>
          </a:p>
          <a:p>
            <a:r>
              <a:rPr lang="en-US" dirty="0"/>
              <a:t>Edmund Haley correctly predicts the 1758 return </a:t>
            </a:r>
            <a:r>
              <a:rPr lang="en-US" dirty="0" err="1"/>
              <a:t>of“Haley’s</a:t>
            </a:r>
            <a:r>
              <a:rPr lang="en-US" dirty="0"/>
              <a:t>” comet in 1705…</a:t>
            </a:r>
          </a:p>
          <a:p>
            <a:endParaRPr lang="en-US" dirty="0"/>
          </a:p>
          <a:p>
            <a:r>
              <a:rPr lang="en-US" dirty="0"/>
              <a:t>Darwin predicts the moth must exist in 1862… it was discovered in 1905</a:t>
            </a:r>
          </a:p>
          <a:p>
            <a:endParaRPr lang="en-US" dirty="0"/>
          </a:p>
          <a:p>
            <a:r>
              <a:rPr lang="en-US" dirty="0"/>
              <a:t>Both men died before their predictions were validated.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/>
              <a:t>Observation:  There are 36 different species of cats.   (Species = organisms able to reproduce together)</a:t>
            </a:r>
          </a:p>
          <a:p>
            <a:r>
              <a:rPr lang="en-US" dirty="0"/>
              <a:t>Question:  Where did all of these cats come from?</a:t>
            </a:r>
          </a:p>
        </p:txBody>
      </p:sp>
      <p:pic>
        <p:nvPicPr>
          <p:cNvPr id="15364" name="Picture 4" descr="http://www.agarman.dial.pipex.com/bco/images/bob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114924"/>
            <a:ext cx="2305050" cy="1743076"/>
          </a:xfrm>
          <a:prstGeom prst="rect">
            <a:avLst/>
          </a:prstGeom>
          <a:noFill/>
        </p:spPr>
      </p:pic>
      <p:pic>
        <p:nvPicPr>
          <p:cNvPr id="15366" name="Picture 6" descr="http://www.agarman.dial.pipex.com/bco/images/cheet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038600"/>
            <a:ext cx="2209800" cy="1885950"/>
          </a:xfrm>
          <a:prstGeom prst="rect">
            <a:avLst/>
          </a:prstGeom>
          <a:noFill/>
        </p:spPr>
      </p:pic>
      <p:pic>
        <p:nvPicPr>
          <p:cNvPr id="15368" name="Picture 8" descr="http://www.agarman.dial.pipex.com/bco/images/clou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581525"/>
            <a:ext cx="2724150" cy="2276475"/>
          </a:xfrm>
          <a:prstGeom prst="rect">
            <a:avLst/>
          </a:prstGeom>
          <a:noFill/>
        </p:spPr>
      </p:pic>
      <p:pic>
        <p:nvPicPr>
          <p:cNvPr id="15370" name="Picture 10" descr="Juagu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2600325" cy="1838325"/>
          </a:xfrm>
          <a:prstGeom prst="rect">
            <a:avLst/>
          </a:prstGeom>
          <a:noFill/>
        </p:spPr>
      </p:pic>
      <p:pic>
        <p:nvPicPr>
          <p:cNvPr id="15372" name="Picture 12" descr="http://www.agarman.dial.pipex.com/bco/images/leopa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752600"/>
            <a:ext cx="2352675" cy="2105026"/>
          </a:xfrm>
          <a:prstGeom prst="rect">
            <a:avLst/>
          </a:prstGeom>
          <a:noFill/>
        </p:spPr>
      </p:pic>
      <p:pic>
        <p:nvPicPr>
          <p:cNvPr id="15374" name="Picture 14" descr="http://www.agarman.dial.pipex.com/bco/images/canlyn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600200"/>
            <a:ext cx="2305050" cy="1847851"/>
          </a:xfrm>
          <a:prstGeom prst="rect">
            <a:avLst/>
          </a:prstGeom>
          <a:noFill/>
        </p:spPr>
      </p:pic>
      <p:pic>
        <p:nvPicPr>
          <p:cNvPr id="15376" name="Picture 16" descr="http://www.agarman.dial.pipex.com/bco/images/l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667000"/>
            <a:ext cx="2276475" cy="1885950"/>
          </a:xfrm>
          <a:prstGeom prst="rect">
            <a:avLst/>
          </a:prstGeom>
          <a:noFill/>
        </p:spPr>
      </p:pic>
      <p:pic>
        <p:nvPicPr>
          <p:cNvPr id="15378" name="Picture 18" descr="http://www.agarman.dial.pipex.com/bco/images/tig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962400"/>
            <a:ext cx="247105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umanthermodynamics.com/Evolution-diagram_op_800x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0191"/>
            <a:ext cx="9144000" cy="53378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Evolution: A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76800" cy="2286000"/>
          </a:xfrm>
        </p:spPr>
        <p:txBody>
          <a:bodyPr>
            <a:normAutofit/>
          </a:bodyPr>
          <a:lstStyle/>
          <a:p>
            <a:r>
              <a:rPr lang="en-US" dirty="0"/>
              <a:t>Biological evolution is the change in the characteristics of a population over time.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3048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Hypotheses:</a:t>
            </a:r>
            <a:br>
              <a:rPr lang="en-US" dirty="0"/>
            </a:br>
            <a:r>
              <a:rPr lang="en-US" dirty="0"/>
              <a:t>Why do all cats have </a:t>
            </a:r>
            <a:r>
              <a:rPr lang="en-US" i="1" u="sng" dirty="0"/>
              <a:t>homologous features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e.g. cute wet nose, retractable claws,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37338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species of cat has an </a:t>
            </a:r>
            <a:r>
              <a:rPr lang="en-US" b="1" u="sng" dirty="0"/>
              <a:t>independent origin </a:t>
            </a:r>
            <a:r>
              <a:rPr lang="en-US" dirty="0"/>
              <a:t>from one another, and it is only by coincidence or design that they have such similar characteristics.</a:t>
            </a:r>
          </a:p>
          <a:p>
            <a:endParaRPr lang="en-US" dirty="0"/>
          </a:p>
          <a:p>
            <a:r>
              <a:rPr lang="en-US" dirty="0"/>
              <a:t>All cats are descendants of a single </a:t>
            </a:r>
            <a:r>
              <a:rPr lang="en-US" b="1" u="sng" dirty="0"/>
              <a:t>common ancestor</a:t>
            </a:r>
            <a:r>
              <a:rPr lang="en-US" dirty="0"/>
              <a:t>, with the differences seen in each species being a result of the adaptive evolution of one ancestor species.</a:t>
            </a:r>
          </a:p>
        </p:txBody>
      </p:sp>
      <p:pic>
        <p:nvPicPr>
          <p:cNvPr id="17410" name="Picture 2" descr="http://cvcl.mit.edu/hybrid/c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200400" cy="281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Hypothesis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/>
              <a:t>Occam’s Razor:  The least complex explanation of a phenomenon is the most likely to be correct.</a:t>
            </a:r>
          </a:p>
          <a:p>
            <a:endParaRPr lang="en-US" dirty="0"/>
          </a:p>
          <a:p>
            <a:r>
              <a:rPr lang="en-US" dirty="0"/>
              <a:t>However a cat species came to be, the independent development hypothesis requires it to have happened 36 times.</a:t>
            </a:r>
          </a:p>
          <a:p>
            <a:endParaRPr lang="en-US" dirty="0"/>
          </a:p>
          <a:p>
            <a:r>
              <a:rPr lang="en-US" dirty="0"/>
              <a:t>The evolution hypothesis only requires the development of 1 ancestor species, which then changes over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Peppered Moths</a:t>
            </a:r>
          </a:p>
        </p:txBody>
      </p:sp>
      <p:pic>
        <p:nvPicPr>
          <p:cNvPr id="4100" name="Picture 4" descr="kentwell 1956 -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2986088" cy="4603750"/>
          </a:xfrm>
          <a:prstGeom prst="rect">
            <a:avLst/>
          </a:prstGeom>
          <a:noFill/>
        </p:spPr>
      </p:pic>
      <p:pic>
        <p:nvPicPr>
          <p:cNvPr id="4101" name="Picture 5" descr="kentwell 1965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5359400" cy="329565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5403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Are the moths with the dark phenotype</a:t>
            </a:r>
          </a:p>
          <a:p>
            <a:r>
              <a:rPr lang="en-US" sz="2400"/>
              <a:t>easier to see in the polluted or</a:t>
            </a:r>
          </a:p>
          <a:p>
            <a:r>
              <a:rPr lang="en-US" sz="2400"/>
              <a:t>unpolluted ecosystem?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Kettlewell’s Data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Kettlewell released moths with a variety of phenotypes in 2 locations, one near the industrial city of Birmingham, and the other in the countryside near Dorset.</a:t>
            </a:r>
          </a:p>
          <a:p>
            <a:r>
              <a:rPr lang="en-US"/>
              <a:t>Next, he trapped moths on the following days, and recorded the numbers of each phenotype.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ettlewell 1956 Birmingham 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675"/>
            <a:ext cx="9144000" cy="666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991</Words>
  <Application>Microsoft Office PowerPoint</Application>
  <PresentationFormat>On-screen Show (4:3)</PresentationFormat>
  <Paragraphs>126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Do Now 5.12</vt:lpstr>
      <vt:lpstr>Syllabus in Limbo…</vt:lpstr>
      <vt:lpstr>PowerPoint Presentation</vt:lpstr>
      <vt:lpstr>Evolution: A Definition</vt:lpstr>
      <vt:lpstr>Possible Hypotheses: Why do all cats have homologous features? e.g. cute wet nose, retractable claws, etc.</vt:lpstr>
      <vt:lpstr>Which Hypothesis is Correct?</vt:lpstr>
      <vt:lpstr>Peppered Moths</vt:lpstr>
      <vt:lpstr>Kettlewell’s Data</vt:lpstr>
      <vt:lpstr>PowerPoint Presentation</vt:lpstr>
      <vt:lpstr>PowerPoint Presentation</vt:lpstr>
      <vt:lpstr>Results?</vt:lpstr>
      <vt:lpstr>Simulation of Natural Selection I</vt:lpstr>
      <vt:lpstr>Common Ancestors</vt:lpstr>
      <vt:lpstr>Evolution is Parsimonious</vt:lpstr>
      <vt:lpstr>Natural Selection</vt:lpstr>
      <vt:lpstr>1:  Variation</vt:lpstr>
      <vt:lpstr>2:  Differential Mortality</vt:lpstr>
      <vt:lpstr>3:  Heritability</vt:lpstr>
      <vt:lpstr>Definition</vt:lpstr>
      <vt:lpstr>Evidence Natural Selection made 36 Cat Species:  1 - Fossils</vt:lpstr>
      <vt:lpstr>Evidence Natural Selection Made 36 Cat Species 2:  Genetic Similarities (aka molecular homology)</vt:lpstr>
      <vt:lpstr>More On Genetic Analysis</vt:lpstr>
      <vt:lpstr>It’s not just Cats… evolution by natural selection gets the job done every time…</vt:lpstr>
      <vt:lpstr>Evidence #3:  Anatomical Homology</vt:lpstr>
      <vt:lpstr>Evidence, part 4:  Biogeography, Where they Live</vt:lpstr>
      <vt:lpstr>Evidence #5:  Embryology &amp; Development</vt:lpstr>
      <vt:lpstr>Any Evidence for 36 Independent Developments of Cat Species?</vt:lpstr>
      <vt:lpstr>That’s the Basic Idea</vt:lpstr>
      <vt:lpstr>Darwin’s Moth, The Haley’s Comet of Biology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By Natural Selection</dc:title>
  <dc:creator>Nijato</dc:creator>
  <cp:lastModifiedBy>Nicholas Tomasino</cp:lastModifiedBy>
  <cp:revision>54</cp:revision>
  <dcterms:created xsi:type="dcterms:W3CDTF">2010-02-04T16:17:07Z</dcterms:created>
  <dcterms:modified xsi:type="dcterms:W3CDTF">2017-05-12T11:58:15Z</dcterms:modified>
</cp:coreProperties>
</file>