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70" r:id="rId7"/>
    <p:sldId id="275" r:id="rId8"/>
    <p:sldId id="268" r:id="rId9"/>
    <p:sldId id="269" r:id="rId10"/>
    <p:sldId id="271" r:id="rId11"/>
    <p:sldId id="274" r:id="rId12"/>
    <p:sldId id="272" r:id="rId13"/>
    <p:sldId id="261" r:id="rId14"/>
    <p:sldId id="263" r:id="rId15"/>
    <p:sldId id="266" r:id="rId16"/>
    <p:sldId id="265" r:id="rId17"/>
    <p:sldId id="26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29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059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077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61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93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24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980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61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45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58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036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D79B-3948-45FD-9AA0-E001B306F86F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199DB-73E7-44F3-9A53-C13EBC167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147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lligent_design" TargetMode="External"/><Relationship Id="rId2" Type="http://schemas.openxmlformats.org/officeDocument/2006/relationships/hyperlink" Target="https://en.wikipedia.org/wiki/Pseudoscientif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ypotheses" TargetMode="External"/><Relationship Id="rId5" Type="http://schemas.openxmlformats.org/officeDocument/2006/relationships/hyperlink" Target="https://en.wikipedia.org/wiki/Creationism" TargetMode="External"/><Relationship Id="rId4" Type="http://schemas.openxmlformats.org/officeDocument/2006/relationships/hyperlink" Target="https://en.wikipedia.org/wiki/Natural_selec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28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Bakuba</a:t>
            </a:r>
            <a:r>
              <a:rPr kumimoji="0" lang="en-US" sz="28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account of creation is as follows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Originally, the Earth was nothing but water and darkness.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Mbombo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 white giant ruled over this chaos. One day, he felt a terrible pain in his stomach, and vomited the sun, the moon, and the stars. The sun shone fiercely and water steamed up in clouds. Gradually, the dry hills appeared.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Mbombo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vomited again, this time the trees came out of his stomach, and animals, and people , and many other things: the first woman, the leopard, the eagle, the anvil, monkey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Fumu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 first man, the firmament, medicine,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lightning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this story about where Earth, the Universe, and life began based on evidence?  Can you PROVE that it’s not true?  </a:t>
            </a:r>
            <a:r>
              <a:rPr kumimoji="0" lang="en-US" sz="28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makes science different from other ways of understanding our world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72200" y="3962400"/>
            <a:ext cx="2438400" cy="838200"/>
          </a:xfrm>
          <a:prstGeom prst="rect">
            <a:avLst/>
          </a:prstGeom>
          <a:solidFill>
            <a:srgbClr val="00FF00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Origins</a:t>
            </a:r>
          </a:p>
        </p:txBody>
      </p:sp>
    </p:spTree>
    <p:extLst>
      <p:ext uri="{BB962C8B-B14F-4D97-AF65-F5344CB8AC3E}">
        <p14:creationId xmlns="" xmlns:p14="http://schemas.microsoft.com/office/powerpoint/2010/main" val="12036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Fallacies of Negative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5562600"/>
          </a:xfrm>
        </p:spPr>
        <p:txBody>
          <a:bodyPr/>
          <a:lstStyle/>
          <a:p>
            <a:r>
              <a:rPr lang="en-US" dirty="0" smtClean="0"/>
              <a:t>Russell’s Teapot</a:t>
            </a:r>
          </a:p>
          <a:p>
            <a:r>
              <a:rPr lang="en-US" dirty="0" smtClean="0"/>
              <a:t>Carl Sagan’s Dragon</a:t>
            </a:r>
          </a:p>
          <a:p>
            <a:r>
              <a:rPr lang="en-US" dirty="0" smtClean="0"/>
              <a:t>The Invisible Pink Unicorn</a:t>
            </a:r>
            <a:endParaRPr lang="en-US" dirty="0"/>
          </a:p>
        </p:txBody>
      </p:sp>
      <p:sp>
        <p:nvSpPr>
          <p:cNvPr id="27650" name="AutoShape 2" descr="data:image/jpeg;base64,/9j/4AAQSkZJRgABAQAAAQABAAD/2wCEAAkGBxQTEhUSEhQVFhUVGBgaFhYXGRgYGhwXFhgYGhkZHBwYHigiGB4lGxkXITEhJi0sLi4uFyAzODMsNygtLisBCgoKDg0OGxAQGy4kHyQtLDA0NzgtLC40Ny0sNzAvNCw3LywtLSwsLSwvLCwvLCwsMCwsLDAsLCwsLCwsLCwsLP/AABEIAQwAvAMBEQACEQEDEQH/xAAcAAEAAgIDAQAAAAAAAAAAAAAABQYEBwECAwj/xABMEAABAwIDBQUDCAYIAgsAAAABAAIDBBEFEiEGBxMxQRQiUWFxMoGRIzVCUnShs8EVYnJzsbIkJTM0gsPR8AhDNlNUY3WDkqKjtOH/xAAaAQEAAgMBAAAAAAAAAAAAAAAABAUBAwYC/8QAMhEBAAIBAgIHCAEFAQEAAAAAAAECAwQRITEFEhNBUXGBImGRobHB0fAyFCNS4fEVM//aAAwDAQACEQMRAD8A3igICAgICAgICAgICAgICAgICAgICAgICAgICAgICAgICAgICAgICAgICAgICAgICAgICDUG9neVWYdWNp6cQlhhY/vtc45nPeDqHDSzQgyGbyp246cOlEXZ+KYw6xD7ll2XJdb2rDl1QVpu9zETHVSWp/6O9jQOG7UPe5uvf05BBnYnvbq48MpKoNh488s7XAtdlyQkDQZrg95vVB5Uu9Wv7ZR07xT5ag0peQxwIbU5CQO/zyvCDrW72sRmnqhRRU4hpmSSHOHOcYo3hpfe41OZpy2QZVdveqThcVZFHE2XtLoJA4FzTliEmZoBBbfMNDfkUGPtDvYr4YaF8bYC6pg4jwWOtn4r2ad7QWAQTOxm86rkrxh2IU7I5XXALLgh2TOARcggt1uD1CDpuj3kVeJVkkFQIQxsDpBw2uacwkiaNS46WeUEHW71cVNdPSUsMMro5ZmMaI3ueWxOcL6P10bcoNibT7S1NNgza3K1tTwoHPY9hAD5MmdpbcEWLiLE6WQa1pN8mJMYypmp4X0z3lgc0Ft3NsXNvmNjY9QgsVJvJq3423D8sQgdIAO6eJkMWca5rX9yDA2H3t1NV2lk4hEjKeSWDK0gF8QuWkFxLtNbDo0oMc72q79FisywcU1hgtkdlyCBsnLNzzE63QeuJb1q3JhzIGwGeqZeQFjiMz5jHGGgO09k9Te6DdkQOUZrF1hcjlfrZB3QEBAQEBB83f8AEV85x/Zo/wASVBD7w+I3GqyaEd6CVst7Xtk4dnW62cWoONl4XVNHjLrDMYo5fIZJxI63+EOQQWIYhnoKWG+sU1Uf8MjaYj7w5BZsSpRFj9LEOUcmGNHo2KmCDO2lwKowurmrMPlhmgdmLmsLJcsTnAujmj1+TzWGbyGoKDtt5tNFX4PBJHCyB7KotmjYAG5+CSHttzBFuevdI6XIQO2V+z4Rbn2XT148lkFj2Tmc3aG+JAiqLgGcItEYe6GzM3i3hloFtbnVB1/4cfnKb7I/8aBBD0M1WzHal2Hta+pE9Xka4Ai2aTNzIF8t0G4N5z5Ts+81AtMYqczDQWkJjzjTT2r8kGmcEwTEa+hipqamzQNnc7i3A77gGnMSdAB4Dqgn8PjLdqmNNrtlDTbldsGU2+CDXuDVE0B7VENGXY4nUfKsc0tPq0uQTzvmBv8A4k//AOqxB77tJh+lqDtdy0ZWw5rWBIdwbXH1yLfrWQfVSAgICAgICDRm+zY2urK9ktNTvlYIGNLgWjvB8hI1IPIj4oMs7FVUuN10j4XimqYp4xLdoBzxADrcd4eCDF3VbDVcLMQiq4HxtqKYxtJLdScwIFjzsUFGoN2OKCWPPRvDc7cxLo+WYX+l4ILxtRsZWv2hbVx07jTCejdxAW2yRNhDzYm+mR3TogicS2OxKiq67gUZniq45omvZqBHM9r72BuHNygWI8fJB4S7ssQbhbWCAumkqRIYg5hLI2xOa0uN7AkuOlzbTrcAPTajYTEZIMObHSvc6CnyyC7O6/jSOse94EHTxQSOzmxmKVGLx19bTiFoe17yHMA+TYGsa1udzj7LR8dUEDspsvjuHyunpaRzXuYWEu4ThlLmuOhdzu0IM2XZbGabFKito6V1zNUGNx4ZBZK9+ti7q0oNlbWUFbV4CYpIi6skZHnjGUHOJGk9bCwF+aDncrgdRSULoqmJ0TzK52U5eRA10JQVOLZCtG0nbezv7Pxy7i3bbKYyL2vfn5IK/s5u2rjQ4hFNTuZI9sD4AS3vPie4los7mWkjX6yDk7BYj+hm03ZX8YVzpcl2X4Zp2tzXzW9oEIGMbA4i1uHTQU0hmhhAkAcwZHwzPcz6XgQboPoaklLmNc5pa4tBLTzBI1HuQeyAgICAgINK7Wb5p6SsqKZtNE5sMhYHFzwSB1NkEnju9OaDDqKuEETnVReHMJdZuUm1j7uqDpshvWmrIa6V0ETDSU7pmgFxzOaHGxv00QR+yW+ySprIKeaCKNkzwzO0vJDn6M0Pi4tHvv0QSm8relNhtZ2ZkEUjTGx+ZxcDdxcLafsoPParetNS0tBUNgic6riMjgS4BpGWwFuftdfBBI7sN48mJOqONFHE2BjXXaXHQl175uQsEFS2k37vEjmUUDOGCQJJbkusfaDQRlB8Dc+iDywDfxKJGisgjdGfafFcOb52JIdbw09eiDa+0e2NNSUQrnuzxvDeEGWvIXi7Wt6cgT5AFBpqs38VpdeOCBjb6NOd5t4F1xc+YAQXrdvvZZXyimqIxDO4HIWklj7akC+rXW6XN7HXogg9q9889JWT0zaaFwhkcwOLngkDqbIMCDf/ACg9+ijcP1ZXNPxLXIL/ABbxI5sKnxGmbd0De/FIfZeMuhtzFjcEc/jYKxsNvjkrK2KlmgijbLmaHtc64flJaNfEjL6uCDjbve9PQ101Iynie2PJZznOBOaNr9bftFBs/ZnETU0lPUOaGmaKOQtHIF7QbC/TVBKICAgICAg+Rd5/ztW/vnfkgse2nzBhP7Uv8XIPLdV/dMZ+wv8A5XoNeU8xY5r26OaQ4HzBuPvQXnfHiQqaqmqRymo4H9NCTJcadQbj3IMreb83YJ9md/lIMfd5MWYfjJHWmjb7nvc0/cSgr2wkYdiVE0i4NTBcdCOI3Q36IJbfFA1mMVbWNDReM2Ggu6GNxPvJJ96DN2sqnHAsJY4k61J18GzPaB7hYe5B33XwtdRYyS0EtozYkAkaScvDkPggqmx85ZX0jxzFRCf/AJGoJDeb861v7535IJLaTD4m4JhczY2NmkdUCR4AD3NbK8NzW9qwtYlBnbAPd+h8YH0OHH/6rn8rIKBhlY6GaOZmjo3te3pq0gjl6ILLvXqxNiUs7PYmjp5GdLtfTxEaFB9Kbvfmyh+zQ/htQWBAQEBAQEHyLvQ+dq39878kFj20+YMJ/al/i5B5bqv7pjP2F/8AK9BQaKifJnyC/DY57vJjbZj7roPOaZzg1riSGDK0Ho0uc6w/xOcfeUGwt5vzdgn2Z3+UgwthPm7Gf3EP4qCG3ffOdD9ph/Eag+iNoI8DNTIazsfaLt4nFLc/sty3v+rl9yDWm/BtKKag7Dw+z/L8Phas9sZrf48yCJ3V/wBxxr7Ef5ZEFJ2Z/vlN+/i/Eagl95vzrW/v3/kgwcQ2emipKaseWmGp4gjs4ktMb3BzXAgW1BOlxr4oNm7N4hSybPYiyngMMjG3mBeZC8uy5XZjyFgRlsAPeUGn6Wlc8SOaLiNmd/k3M1l/i9o96DpPUOfbM4nK0NF+jW8h6BB9fbvfmyh+zQ/htQWBAQEBAQEHyVvXhLMXrARqZM3ue1rh9xCCQ2rxeGTBcMgZI10sZlL2A95veI7w6Xvp4oMvdVGex4y6xsKF4v0uWyED4AoI3c/SCbERA++SaCeN9jbuyROademhQVHEqN0MskL/AGo3OY71aSOvogv2835uwX7M7/KQee7SlMlBjLBe/ZWuFtSche+3vyoKxsVUtjxCjkeQ1jamFznE2DWiRtySeQA1QSW9bEI6jFaqWF4fG4sDXtN2nJFG0kEcxdp1QS+1+HvZgOEvcCO9UfCWR8jD722KDw3b4jFFSYsyWRjHS0hbG1zgC91njK0H2jqNB4oK5sVSmTEKRjRqZ4vgHgk+gAJ9yDO3nfOtb++egnNp/wDo9hH7yq/GkQdd3x/qvGf3Mf8AMUHlucw0VNVU07uUtFOzpoXFgBF9Lg2PuQUWeIsc5jhZzSQR5g2P3oPr/d782UP2aH8NqCwICAgICAgpO8DdvT4nZ7nGGdos2Vozd3XuubcZhrfmD580GvItwEuazq2MM8RE4u+BcB96DZmHbBQU+HTYfTksE8cjXyuGZxdIwtzkC17dGiw0QVvYfdB+j6tlV2vi5A4ZODkvmbb2uIbfBBj7W7lW1lZNVNq+CJnB3D4OezsoDjm4gvdwLuQ5oMzaTdL2umoqfteTscZjzcHNnvl1txBl9nlc80Gfu53bDC3TuNRxxM1rS0xZAA0u/Xde90FZ2m3ExSyuko5+CHG/CezM0E88rgQWjyIPqg67O7h2Mka+sqOK1v8Ayo2FoPhmeTe3kAPVBs7Hdm6erpjSTRgxWAaBoWFujXMP0SP/AM5FBqGt3APzng1jcl9M8ZDgL6Duus4266egQXbd9usgw1/Hc8z1FrNkc0NawG4ORtzYkGxcSTbla5uEHtNuT7XVT1XbSzjPL8nAzZb9L8QX+AQZ2Kbo+Nh9JQdry9ldK7icG+fivc72eIMts3iUHXAN0XZqWspu15u1sazNwbZMpJvbiHNe/K4Qe277dT+jKo1PauNeNzMnCye0Wm9+I76vK3VBFbQ7jWVFTNUMrDEJpHP4fBzZS83cL8QXGYnoEGztnsM7NSwU2bPwYmR57Zc2Robe1za9uVygkUBAQEBAQEBAQEBAQEBAQEBAQEBAQEBAQEBAQEBAQEBAQEBAQEBAQEBBwUEbLWl03Bj5ss6V3PKD7LP2nfcNeoWyKbU68+n59EmuGK4u1v38Kx4z4+UfX1STVrRnKAgICAgICAgICAgICAgICAgICDguQVzEtqY25clyQ60kbmua7KQdQSLXBsefkpdNJa3Pw4StMHRd779fhExwneJjf39/Hi74ltA3ht7OQ+SXuxjwJ0u4dLX5H/VYx6eetPacIjm86fo+3aT28bVrxn/XmkMEw/gxht8zzd0jzzc92rj/AKeQC05cnaW37u7yRdVqO3ydaOEcojwiOSRWtHEBAQEBAQEBAQEBAQEBAQEBAQdXFBQsfxuR0j2RzXiPIsFuY1bmGrvUEc1aYMFYrFrV4+902h0OOKRfJTa3v+u3d5SgQ1SlpLkeI08xofcRyTfxYmN1ywHahmVsc5yuAAzn2XW6k/RPqq7PpLRMzTl4Oe1nRd4tN8MbxPd3x+VoY64uOShKeYmObsgICAgICAgICAgICAgICAgICDAxhsbonMleGNeC3MXBvPwvz9FsxTaLRNY3mG/TTkrli+Ou8xx5btZkAEgG4BIB5XAOh8rhXMcYdlWZmN5hwssvejo3yktjbmI1tcA28dTqvFslacbcGnNnpije87R6uayhli/tI3NvyJFx6XFxfySl62/jJi1GLL/87RP74c1n2Dz5ZP8Aq7gNH61u9bwFsqha7bePFS9NdTrV2/l3+Xd91tUFSiAgICAgICAgICAgICAgICDq51kGu9p6wSzXD3uAvZr2ZMl7aAEAm9uZ8tVb6ak1pxiPjvv++51XR2GcWLjWInxid9/hvEeUIlb1gIO8EzmOD2Etc03BH+9fRYmImNp5PF8db1mto3iWwMGrW1cJztBPsyNOov7+hFiqnLjnDf2Z8nK6rBbSZvZn3xP74JKjpGRNyRtDW6mw8TzWq17Xne07yjZct8tuted5e68tYgICAgICAgICAgICAgICAg6vZcEXI8x080Zjmoe0OHQROIa6d8hFyCczQTez3ucL62Ol+nRWmny3vXjtEfvKHR6HUZ8tY60Viu/lPlERO3rt8UCpS2EBBZtgnniyt6FjSfUOIH8T8FD1sexWVN01WOzpPvn57fhdlWueEBAQEBAQEBAQEBAQEC6Di6DlAQEFe2pniDcj5nxk/Ritnd4X/V9bAqVpq3629axPnyWXR2PLN+vSkW988o/381HlcCe6CG9ATc+pPK/porON+901ItEe1O8uiy9CCT2bruDO0kgNf3X30FjyPuNviVo1GPr45jvjihdIYO2wTERxjjH4WzEdp4YtA7iO8GEEe93IenNQcekyW58PNRafozNl4zHVj3/h0wPaVs78jm8N/wBEZswcBzsbDUeFuWvjbObSzjjeJ3hnWdHX09evE9aO/hy9OPxWC6iq4QEBAQEBAQEBAQRWP4uKdl7Xc7RjfE9SfIfmFuwYZyW27kvRaSdTfblEc5UipxuoebmVw8AzugfDU+8lWdcGKsbRX7ukx6HT0jaKRPnx+v2ZmF7TyxkCQmVnW9s48wRz9D8VryaSl/48JR9T0XiyR/bjqz8lxmxeJkQlLxkcO6Rre/QAakquriva3ViOKgppct8k4orxjmr9TtmL/JxE+byB9zb/AMQpddD/AJStMfQv+d/hH3nZFVW01Q+4DwwH6jRf4uv8RZb66XFXu3TsfRempx2385/GyHcSTckknmTck+pKke5PiNo2jkIyICAUHUkDy+5Z2Y2mUtBSGSMzwDI+FwzAEkaAOD25rm+urdRp7loteKW6l+MT+7cPqg3zRjyRhyzvFo4co9207fKf+rXs7j4nGVwtI0XI6EfWb/p0VfqNPOKd45fvBS67Q2089aONZ+Xun896dCjq4QEBAQEBAQEBBRdunf0hg6CO4/xOdf8AlHwVnoo/tz5uk6HiOwtPjb6RH5libPYKahzi4lrG6EjmTzsL8tLXPmF71GfsuEc27X67+miIrG9p+icqdjoiPk3va79Yhw94tf71Grrbb8YhWY+mMsT7cRMfBVK+nfE4wv8AoE2ANx37EkevNTqWreOvHf8AZe4MlMte1p3/AG4fJjr23CAgICDLwvDnzvyMHK2Zx5NHj5nwC15clccb2R9TqaaenWt6R4rW3Y+HS75T46tH8G3Cg/1t/CFH/wCzm7or8/y7vFNFDOImtzRBwcLXdmy6XLtTzGqxHa3vXrb8XiP6nLmxzlmdrTEx4bfSEVhWGySUDmRFt5JLnMSO6xzW2u0H6ngb3K35cta6iJt3R9f+puq1NMeui2SJ2rXu8Z3nlO3ixcDYYK5sZIJBcxxF7asLuvmGr3m2yYJtHn80jWTGfRTePdMfHb8tghVTl3KAgICAgICDhyCDotoYiw8WRrJGEte0mxzNNiQOoNri3j4qRfTX39mN4n7p+bo/NF/7dZms8Y9fHw96l4tXGeZ0ljqQGDrlHsj1Opt5qyxY4x0ivxdFpsEYMUU38/Pv+C/4BQcGBjD7Vru/adqfhe3uVVnydpkm3c5jWZ+2z2vHLu8oSS1IrX22cdqono5jD8C4H8virXRzvi9ZdR0TaJ023hM/lCKSshAB8PuQl7QUkjzZkb3ejT/HkvM3rXnMQ13zY8f8rRHqm8N2SlfYzfJt6tBDnn3i7W/eo2TWUr/Dj9PzPyVuo6WxU4Yvan1iPzPyXKio2RNDI2hrR/u58T5quve153s5/LlvltNrzvL0qZQxpe42DQST4AC5WIiZnaHmlJvaK15y1q+M1MxMETg52paTexJuXZj7I15fBXO/ZU2vLrq2jTYds142jhy+W3f+7r/g1EYYWRm12jW3K51P3lVOa/XvNnLarNGbNbJHKXEuERGZs5b8oy9iDa9wW6jroVmM14pNI5M11WWuKcUT7M/9SDVqR3KAgICAgICDgoKtjuyxkkMsTmgu1cx17X6kEcr+FlNw6uK1it4XOj6UjHSMeSN9uU/6c4Hspw3iWVwcWm7WN5A9CSfaI6aaeelmfV9avVrDGr6U7Sk0xxtE857/APS0qEpxBDbQ4GKhoIOWRvsu6WPMHyNvdZSMGfsp48YlO0OtnTWneN6zzj7qNX4fJC7LI21+RGrT6H8uasqZa5I3rLpcGpxZ43xz+WKtjev2x5vSs0tYvF/GzjqqrVxtln0+jlulY21NuPPb6JwNUZXOyAg8aqnbI0seA5rtCDyIXqtprO8c3umS2O0XpO0w86ShZEMsbWsHg0Afw5rNr2tO9p3MuW+Wd7zMspeHgQEBAQEBAQEBAQEBAQEGDimJsgbmkOhNgBqSfABbMeK2Sdqt+n02TPfq0UDEcQkqpBo4/Ujbc2HoOZ8XfkrXHjpir9Z/fo6fT6fHpcfOPfP79GDJG4OLSO8Dlt+sDa3xW2JiY39UqtomIt3c/Tn9Gz8JohDCyMfRGvmTq4+8kn3qly3695t4uN1Oac2W2Tx+jMWtpEBAQEBAQEBAQEBAQEBAQEBAQEEFtVhRmjzM9uO5aPEfSb92nmApOly9S+08pWHRuqjBl2t/G37uh9hKsZpIrDvDOD10sCPTkfUlSNbTeIt6J/TOL2a5PDh94/fDZG7TUZhqXOGge7iMPTNe7vfm1963ae/aY4jw4JfR+aM2nis84jafLlHy4LvhGJsnYHsOv0m9WnwP3+qrMuKcdtpc7qdNfBfq29PezwVrR3KAgICAgICAgICAgICAgICAgICAgom0MXZqpk0Vhmu/L53s8ejgfjdWent2uKa38vx8HR6G/wDVaacWTu4end6wtUMsVVEDYPY4agjkfAjoQoFq3w22nhKktXLpcu3KY/fgpWMU3ZKj5FxGmYX1sCTdp+sNP9nVWeK3b4/bj98fc6HS5I1mn/uxv3f79375LVgO0DJgGus2Xqy/PzbfmPLmFAz6e2PjHGFLrNBfBO9eNfH8psFR0BygICAgICAgICAgICAgICAgICDgoILFNm455eK98gNgCARYgX8RcczyUnFqrY69WIhYafpLJgxdnWI7/miTsnMx5fDOG94lujmkC9wHWJD7Cw1Gq3/1mOa7Wr+/ZO/9bDevVy49+HHl8uHBYH4JE97ZpG3kAbfvOy3aNNOWh1HxUWM961mleSsrrctMc4qT7PHujfj7/ehpdjAHZo53Msbi7Q4g3uLG45KRGunbaa7p9emZ6u16b+u32lbGqCpXKAgICAgICAgICAgICAgICAgICAgICAgICAgICAgICAgICAgICAgICAgICAgICAgICAgICAgICAgICAgINSbPbf1kzsZDzH/QYp3QWZazozLlzfW9kIISh3p1zmYe974WipqHxzHhiwY2SIXGulg5yDms3pVxo566N0YjFZwYAYhrHle85jmvfKY0F+wyXF34a97nU3bHuY6AgHhCFwjJzae1bifcg19hO8TF5YK2ozU2SjaA8ZNc7iQ2w6jQ9R0QSOzu8etmnwuNzorVYk4wDBe7Jpmi2vd7rGoIqk3sYg6hEhdTtkkqmwiRzLNYzIHFxANuZ1J5AHTwDYuw+M4g/tUdfH/Yk8CdsZYyVt3DMNbEaAi3QoNbUe9jE2xiqk7O+BtQIHtyODyS0uuMp+qDr420KCVxDeXWtnxRjXRhtI0uhvGL/wBvGwZtde64oMHHN4eMQU1NVl9Lwapoydw5g4NGfMOgzZvFBbttdpMRw/CY55XQdr42V5Y3NGWuL8tgbfRDUFfZvSqm1NRBI6OwoTLD3P8AnijZUa6+zfPofIIONnN5Nc+qoo53RGKogklfaOxGQT6A3/7oH3oMHBt5uJyCkc98IbU1Qh/sh7N4w43vz76DNh3g4tPJUSUjIpGwVGTsgiJkMXe75IOYeyAT4u9yD3xjeLXRzYqxrorUbWmLuXsXTRNs431s1zh6oPDZveZiDpooqgU7hU00s0TmtLSwsZKW5tbEXiNxbqNUGRh28atfgdRXudHx45mMacgy5XOjBuL6+0UF13aYhXVFOKiuMJEzWPh4QsQxwJOYePLxQXBAQEBB827O4tDDNj0Uj8r6iKrZELHvOHHNrjl70FehohPS4XATl4tTNGT4B74Gk+66DJqqlwwWWjkIElLX2Lbi4D2PB08A9jtfNBvLdUaTsLhRSPkaHfKF5cbSmKPM0FwHdAy8tOaDUuyh/qvH/WL8SRBhbB4eyOtwaVt80/FdJc9WTTxggdO60fBBj7M1kDMLcypgE0ctY1pcXFhiPCHyjXAGxtm0POyDYG5OukDsRo2zOmpYC7gOOotme0Fp5AOaA6w069Sg1LFPHHTmVj7VbKxrmN9ocNrHHNkcCx3fyjXxQWLaGcR1eMiY5HzRjIHaF5fNDIMo63bd3ogz94kZbgeDhwsbONvIgEfcQg2D/wAQp/qsfv4/4PQakx7CeM6smaTmpqWheADza+CBjvucg9doJXwUOD1LOsFVHf8A8x7T90iDtSU2WnwO7rCWqlf6AVEcd/8A2XQe+2GJxCaorKf+hV0NWWGON5PFF3ZpMthl7zRe1w7ObhBkY875fHTyLoonEX5OdNTlw9ziUGDsRPG2spWwvvxaOdlSDrZ3DqCWguHc0aw938yg5wjGYRs/V0mf5cyskyWPsCWEXvy5lBtbcdNSdkyU8r3zZInVDXFxDHkEWbcaDQ6DwQbLQEBBwgwDgdNcngQ3N7nhtub3vfTrc/FAbglOMtoIu6bt7jdDobjTQ3A+CDh+BUxJJghJJuSY23J8TpqdT8UGTSUMcQLYmMYCbkNaGgmwFzbrYD4IPGPCIGtcxsMQa+2doY0B1uWYW168/FAZg8ALS2GIFnsEMb3bknTTTUk6eKDr+g6bhui4EPDf7TMjcp0tqLWOmiD0w/C4YGcOGKOJn1Y2Na3Xno0evxQeceCU7SC2CEEciI2/6IOMQwGmnc189PDK9nsukja4jroSNOQQe1XhsUthLGx4b7Ic0Ot6X5ckHeroo5RllY14vez2hwv42Pqg8m4TAM1oYu+0Nd3G6tAADTpqLAaeSDh+DwFrWGGItZfI0saQ3NqbC2lygHBqchoMMVmXyDI2zbnMbaaa66dUHnNgFM+YVD6eF0w5SmNpeLfrEX6lB6PweAlxMMRL/bJY05tQddNdQD7kCDCIGXyQxNuCDZjRcHmNByQeYwGm/wCzw66H5NnK4Ph4gfBBkUeHRRX4UbGXtfI0NvbxsEGUgICAgICAgICAgICAgICAgICAgICAgICAgICAgICAgICAgICAgICAgICAgICAgICAgICAgICAgICAgICAgICAgICAgICAgICAg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xQTEhUSEhQVFhUVGBgaFhYXGRgYGhwXFhgYGhkZHBwYHigiGB4lGxkXITEhJi0sLi4uFyAzODMsNygtLisBCgoKDg0OGxAQGy4kHyQtLDA0NzgtLC40Ny0sNzAvNCw3LywtLSwsLSwvLCwvLCwsMCwsLDAsLCwsLCwsLCwsLP/AABEIAQwAvAMBEQACEQEDEQH/xAAcAAEAAgIDAQAAAAAAAAAAAAAABQYEBwECAwj/xABMEAABAwIDBQUDCAYIAgsAAAABAAIDBBEFEiEGBxMxQRQiUWFxMoGRIzVCUnShs8EVYnJzsbIkJTM0gsPR8AhDNlNUY3WDkqKjtOH/xAAaAQEAAgMBAAAAAAAAAAAAAAAABAUBAwYC/8QAMhEBAAIBAgIHCAEFAQEAAAAAAAECAwQRITEFEhNBUXGBImGRobHB0fAyFCNS4fEVM//aAAwDAQACEQMRAD8A3igICAgICAgICAgICAgICAgICAgICAgICAgICAgICAgICAgICAgICAgICAgICAgICAgICDUG9neVWYdWNp6cQlhhY/vtc45nPeDqHDSzQgyGbyp246cOlEXZ+KYw6xD7ll2XJdb2rDl1QVpu9zETHVSWp/6O9jQOG7UPe5uvf05BBnYnvbq48MpKoNh488s7XAtdlyQkDQZrg95vVB5Uu9Wv7ZR07xT5ag0peQxwIbU5CQO/zyvCDrW72sRmnqhRRU4hpmSSHOHOcYo3hpfe41OZpy2QZVdveqThcVZFHE2XtLoJA4FzTliEmZoBBbfMNDfkUGPtDvYr4YaF8bYC6pg4jwWOtn4r2ad7QWAQTOxm86rkrxh2IU7I5XXALLgh2TOARcggt1uD1CDpuj3kVeJVkkFQIQxsDpBw2uacwkiaNS46WeUEHW71cVNdPSUsMMro5ZmMaI3ueWxOcL6P10bcoNibT7S1NNgza3K1tTwoHPY9hAD5MmdpbcEWLiLE6WQa1pN8mJMYypmp4X0z3lgc0Ft3NsXNvmNjY9QgsVJvJq3423D8sQgdIAO6eJkMWca5rX9yDA2H3t1NV2lk4hEjKeSWDK0gF8QuWkFxLtNbDo0oMc72q79FisywcU1hgtkdlyCBsnLNzzE63QeuJb1q3JhzIGwGeqZeQFjiMz5jHGGgO09k9Te6DdkQOUZrF1hcjlfrZB3QEBAQEBB83f8AEV85x/Zo/wASVBD7w+I3GqyaEd6CVst7Xtk4dnW62cWoONl4XVNHjLrDMYo5fIZJxI63+EOQQWIYhnoKWG+sU1Uf8MjaYj7w5BZsSpRFj9LEOUcmGNHo2KmCDO2lwKowurmrMPlhmgdmLmsLJcsTnAujmj1+TzWGbyGoKDtt5tNFX4PBJHCyB7KotmjYAG5+CSHttzBFuevdI6XIQO2V+z4Rbn2XT148lkFj2Tmc3aG+JAiqLgGcItEYe6GzM3i3hloFtbnVB1/4cfnKb7I/8aBBD0M1WzHal2Hta+pE9Xka4Ai2aTNzIF8t0G4N5z5Ts+81AtMYqczDQWkJjzjTT2r8kGmcEwTEa+hipqamzQNnc7i3A77gGnMSdAB4Dqgn8PjLdqmNNrtlDTbldsGU2+CDXuDVE0B7VENGXY4nUfKsc0tPq0uQTzvmBv8A4k//AOqxB77tJh+lqDtdy0ZWw5rWBIdwbXH1yLfrWQfVSAgICAgICDRm+zY2urK9ktNTvlYIGNLgWjvB8hI1IPIj4oMs7FVUuN10j4XimqYp4xLdoBzxADrcd4eCDF3VbDVcLMQiq4HxtqKYxtJLdScwIFjzsUFGoN2OKCWPPRvDc7cxLo+WYX+l4ILxtRsZWv2hbVx07jTCejdxAW2yRNhDzYm+mR3TogicS2OxKiq67gUZniq45omvZqBHM9r72BuHNygWI8fJB4S7ssQbhbWCAumkqRIYg5hLI2xOa0uN7AkuOlzbTrcAPTajYTEZIMObHSvc6CnyyC7O6/jSOse94EHTxQSOzmxmKVGLx19bTiFoe17yHMA+TYGsa1udzj7LR8dUEDspsvjuHyunpaRzXuYWEu4ThlLmuOhdzu0IM2XZbGabFKito6V1zNUGNx4ZBZK9+ti7q0oNlbWUFbV4CYpIi6skZHnjGUHOJGk9bCwF+aDncrgdRSULoqmJ0TzK52U5eRA10JQVOLZCtG0nbezv7Pxy7i3bbKYyL2vfn5IK/s5u2rjQ4hFNTuZI9sD4AS3vPie4los7mWkjX6yDk7BYj+hm03ZX8YVzpcl2X4Zp2tzXzW9oEIGMbA4i1uHTQU0hmhhAkAcwZHwzPcz6XgQboPoaklLmNc5pa4tBLTzBI1HuQeyAgICAgINK7Wb5p6SsqKZtNE5sMhYHFzwSB1NkEnju9OaDDqKuEETnVReHMJdZuUm1j7uqDpshvWmrIa6V0ETDSU7pmgFxzOaHGxv00QR+yW+ySprIKeaCKNkzwzO0vJDn6M0Pi4tHvv0QSm8relNhtZ2ZkEUjTGx+ZxcDdxcLafsoPParetNS0tBUNgic6riMjgS4BpGWwFuftdfBBI7sN48mJOqONFHE2BjXXaXHQl175uQsEFS2k37vEjmUUDOGCQJJbkusfaDQRlB8Dc+iDywDfxKJGisgjdGfafFcOb52JIdbw09eiDa+0e2NNSUQrnuzxvDeEGWvIXi7Wt6cgT5AFBpqs38VpdeOCBjb6NOd5t4F1xc+YAQXrdvvZZXyimqIxDO4HIWklj7akC+rXW6XN7HXogg9q9889JWT0zaaFwhkcwOLngkDqbIMCDf/ACg9+ijcP1ZXNPxLXIL/ABbxI5sKnxGmbd0De/FIfZeMuhtzFjcEc/jYKxsNvjkrK2KlmgijbLmaHtc64flJaNfEjL6uCDjbve9PQ101Iynie2PJZznOBOaNr9bftFBs/ZnETU0lPUOaGmaKOQtHIF7QbC/TVBKICAgICAg+Rd5/ztW/vnfkgse2nzBhP7Uv8XIPLdV/dMZ+wv8A5XoNeU8xY5r26OaQ4HzBuPvQXnfHiQqaqmqRymo4H9NCTJcadQbj3IMreb83YJ9md/lIMfd5MWYfjJHWmjb7nvc0/cSgr2wkYdiVE0i4NTBcdCOI3Q36IJbfFA1mMVbWNDReM2Ggu6GNxPvJJ96DN2sqnHAsJY4k61J18GzPaB7hYe5B33XwtdRYyS0EtozYkAkaScvDkPggqmx85ZX0jxzFRCf/AJGoJDeb861v7535IJLaTD4m4JhczY2NmkdUCR4AD3NbK8NzW9qwtYlBnbAPd+h8YH0OHH/6rn8rIKBhlY6GaOZmjo3te3pq0gjl6ILLvXqxNiUs7PYmjp5GdLtfTxEaFB9Kbvfmyh+zQ/htQWBAQEBAQEHyLvQ+dq39878kFj20+YMJ/al/i5B5bqv7pjP2F/8AK9BQaKifJnyC/DY57vJjbZj7roPOaZzg1riSGDK0Ho0uc6w/xOcfeUGwt5vzdgn2Z3+UgwthPm7Gf3EP4qCG3ffOdD9ph/Eag+iNoI8DNTIazsfaLt4nFLc/sty3v+rl9yDWm/BtKKag7Dw+z/L8Phas9sZrf48yCJ3V/wBxxr7Ef5ZEFJ2Z/vlN+/i/Eagl95vzrW/v3/kgwcQ2emipKaseWmGp4gjs4ktMb3BzXAgW1BOlxr4oNm7N4hSybPYiyngMMjG3mBeZC8uy5XZjyFgRlsAPeUGn6Wlc8SOaLiNmd/k3M1l/i9o96DpPUOfbM4nK0NF+jW8h6BB9fbvfmyh+zQ/htQWBAQEBAQEHyVvXhLMXrARqZM3ue1rh9xCCQ2rxeGTBcMgZI10sZlL2A95veI7w6Xvp4oMvdVGex4y6xsKF4v0uWyED4AoI3c/SCbERA++SaCeN9jbuyROademhQVHEqN0MskL/AGo3OY71aSOvogv2835uwX7M7/KQee7SlMlBjLBe/ZWuFtSche+3vyoKxsVUtjxCjkeQ1jamFznE2DWiRtySeQA1QSW9bEI6jFaqWF4fG4sDXtN2nJFG0kEcxdp1QS+1+HvZgOEvcCO9UfCWR8jD722KDw3b4jFFSYsyWRjHS0hbG1zgC91njK0H2jqNB4oK5sVSmTEKRjRqZ4vgHgk+gAJ9yDO3nfOtb++egnNp/wDo9hH7yq/GkQdd3x/qvGf3Mf8AMUHlucw0VNVU07uUtFOzpoXFgBF9Lg2PuQUWeIsc5jhZzSQR5g2P3oPr/d782UP2aH8NqCwICAgICAgpO8DdvT4nZ7nGGdos2Vozd3XuubcZhrfmD580GvItwEuazq2MM8RE4u+BcB96DZmHbBQU+HTYfTksE8cjXyuGZxdIwtzkC17dGiw0QVvYfdB+j6tlV2vi5A4ZODkvmbb2uIbfBBj7W7lW1lZNVNq+CJnB3D4OezsoDjm4gvdwLuQ5oMzaTdL2umoqfteTscZjzcHNnvl1txBl9nlc80Gfu53bDC3TuNRxxM1rS0xZAA0u/Xde90FZ2m3ExSyuko5+CHG/CezM0E88rgQWjyIPqg67O7h2Mka+sqOK1v8Ayo2FoPhmeTe3kAPVBs7Hdm6erpjSTRgxWAaBoWFujXMP0SP/AM5FBqGt3APzng1jcl9M8ZDgL6Duus4266egQXbd9usgw1/Hc8z1FrNkc0NawG4ORtzYkGxcSTbla5uEHtNuT7XVT1XbSzjPL8nAzZb9L8QX+AQZ2Kbo+Nh9JQdry9ldK7icG+fivc72eIMts3iUHXAN0XZqWspu15u1sazNwbZMpJvbiHNe/K4Qe277dT+jKo1PauNeNzMnCye0Wm9+I76vK3VBFbQ7jWVFTNUMrDEJpHP4fBzZS83cL8QXGYnoEGztnsM7NSwU2bPwYmR57Zc2Robe1za9uVygkUBAQEBAQEBAQEBAQEBAQEBAQEBAQEBAQEBAQEBAQEBAQEBAQEBAQEBBwUEbLWl03Bj5ss6V3PKD7LP2nfcNeoWyKbU68+n59EmuGK4u1v38Kx4z4+UfX1STVrRnKAgICAgICAgICAgICAgICAgICDguQVzEtqY25clyQ60kbmua7KQdQSLXBsefkpdNJa3Pw4StMHRd779fhExwneJjf39/Hi74ltA3ht7OQ+SXuxjwJ0u4dLX5H/VYx6eetPacIjm86fo+3aT28bVrxn/XmkMEw/gxht8zzd0jzzc92rj/AKeQC05cnaW37u7yRdVqO3ydaOEcojwiOSRWtHEBAQEBAQEBAQEBAQEBAQEBAQdXFBQsfxuR0j2RzXiPIsFuY1bmGrvUEc1aYMFYrFrV4+902h0OOKRfJTa3v+u3d5SgQ1SlpLkeI08xofcRyTfxYmN1ywHahmVsc5yuAAzn2XW6k/RPqq7PpLRMzTl4Oe1nRd4tN8MbxPd3x+VoY64uOShKeYmObsgICAgICAgICAgICAgICAgICDAxhsbonMleGNeC3MXBvPwvz9FsxTaLRNY3mG/TTkrli+Ou8xx5btZkAEgG4BIB5XAOh8rhXMcYdlWZmN5hwssvejo3yktjbmI1tcA28dTqvFslacbcGnNnpije87R6uayhli/tI3NvyJFx6XFxfySl62/jJi1GLL/87RP74c1n2Dz5ZP8Aq7gNH61u9bwFsqha7bePFS9NdTrV2/l3+Xd91tUFSiAgICAgICAgICAgICAgICDq51kGu9p6wSzXD3uAvZr2ZMl7aAEAm9uZ8tVb6ak1pxiPjvv++51XR2GcWLjWInxid9/hvEeUIlb1gIO8EzmOD2Etc03BH+9fRYmImNp5PF8db1mto3iWwMGrW1cJztBPsyNOov7+hFiqnLjnDf2Z8nK6rBbSZvZn3xP74JKjpGRNyRtDW6mw8TzWq17Xne07yjZct8tuted5e68tYgICAgICAgICAgICAgICAg6vZcEXI8x080Zjmoe0OHQROIa6d8hFyCczQTez3ucL62Ol+nRWmny3vXjtEfvKHR6HUZ8tY60Viu/lPlERO3rt8UCpS2EBBZtgnniyt6FjSfUOIH8T8FD1sexWVN01WOzpPvn57fhdlWueEBAQEBAQEBAQEBAQEC6Di6DlAQEFe2pniDcj5nxk/Ritnd4X/V9bAqVpq3629axPnyWXR2PLN+vSkW988o/381HlcCe6CG9ATc+pPK/porON+901ItEe1O8uiy9CCT2bruDO0kgNf3X30FjyPuNviVo1GPr45jvjihdIYO2wTERxjjH4WzEdp4YtA7iO8GEEe93IenNQcekyW58PNRafozNl4zHVj3/h0wPaVs78jm8N/wBEZswcBzsbDUeFuWvjbObSzjjeJ3hnWdHX09evE9aO/hy9OPxWC6iq4QEBAQEBAQEBAQRWP4uKdl7Xc7RjfE9SfIfmFuwYZyW27kvRaSdTfblEc5UipxuoebmVw8AzugfDU+8lWdcGKsbRX7ukx6HT0jaKRPnx+v2ZmF7TyxkCQmVnW9s48wRz9D8VryaSl/48JR9T0XiyR/bjqz8lxmxeJkQlLxkcO6Rre/QAakquriva3ViOKgppct8k4orxjmr9TtmL/JxE+byB9zb/AMQpddD/AJStMfQv+d/hH3nZFVW01Q+4DwwH6jRf4uv8RZb66XFXu3TsfRempx2385/GyHcSTckknmTck+pKke5PiNo2jkIyICAUHUkDy+5Z2Y2mUtBSGSMzwDI+FwzAEkaAOD25rm+urdRp7loteKW6l+MT+7cPqg3zRjyRhyzvFo4co9207fKf+rXs7j4nGVwtI0XI6EfWb/p0VfqNPOKd45fvBS67Q2089aONZ+Xun896dCjq4QEBAQEBAQEBBRdunf0hg6CO4/xOdf8AlHwVnoo/tz5uk6HiOwtPjb6RH5libPYKahzi4lrG6EjmTzsL8tLXPmF71GfsuEc27X67+miIrG9p+icqdjoiPk3va79Yhw94tf71Grrbb8YhWY+mMsT7cRMfBVK+nfE4wv8AoE2ANx37EkevNTqWreOvHf8AZe4MlMte1p3/AG4fJjr23CAgICDLwvDnzvyMHK2Zx5NHj5nwC15clccb2R9TqaaenWt6R4rW3Y+HS75T46tH8G3Cg/1t/CFH/wCzm7or8/y7vFNFDOImtzRBwcLXdmy6XLtTzGqxHa3vXrb8XiP6nLmxzlmdrTEx4bfSEVhWGySUDmRFt5JLnMSO6xzW2u0H6ngb3K35cta6iJt3R9f+puq1NMeui2SJ2rXu8Z3nlO3ixcDYYK5sZIJBcxxF7asLuvmGr3m2yYJtHn80jWTGfRTePdMfHb8tghVTl3KAgICAgICDhyCDotoYiw8WRrJGEte0mxzNNiQOoNri3j4qRfTX39mN4n7p+bo/NF/7dZms8Y9fHw96l4tXGeZ0ljqQGDrlHsj1Opt5qyxY4x0ivxdFpsEYMUU38/Pv+C/4BQcGBjD7Vru/adqfhe3uVVnydpkm3c5jWZ+2z2vHLu8oSS1IrX22cdqono5jD8C4H8virXRzvi9ZdR0TaJ023hM/lCKSshAB8PuQl7QUkjzZkb3ejT/HkvM3rXnMQ13zY8f8rRHqm8N2SlfYzfJt6tBDnn3i7W/eo2TWUr/Dj9PzPyVuo6WxU4Yvan1iPzPyXKio2RNDI2hrR/u58T5quve153s5/LlvltNrzvL0qZQxpe42DQST4AC5WIiZnaHmlJvaK15y1q+M1MxMETg52paTexJuXZj7I15fBXO/ZU2vLrq2jTYds142jhy+W3f+7r/g1EYYWRm12jW3K51P3lVOa/XvNnLarNGbNbJHKXEuERGZs5b8oy9iDa9wW6jroVmM14pNI5M11WWuKcUT7M/9SDVqR3KAgICAgICDgoKtjuyxkkMsTmgu1cx17X6kEcr+FlNw6uK1it4XOj6UjHSMeSN9uU/6c4Hspw3iWVwcWm7WN5A9CSfaI6aaeelmfV9avVrDGr6U7Sk0xxtE857/APS0qEpxBDbQ4GKhoIOWRvsu6WPMHyNvdZSMGfsp48YlO0OtnTWneN6zzj7qNX4fJC7LI21+RGrT6H8uasqZa5I3rLpcGpxZ43xz+WKtjev2x5vSs0tYvF/GzjqqrVxtln0+jlulY21NuPPb6JwNUZXOyAg8aqnbI0seA5rtCDyIXqtprO8c3umS2O0XpO0w86ShZEMsbWsHg0Afw5rNr2tO9p3MuW+Wd7zMspeHgQEBAQEBAQEBAQEBAQEGDimJsgbmkOhNgBqSfABbMeK2Sdqt+n02TPfq0UDEcQkqpBo4/Ujbc2HoOZ8XfkrXHjpir9Z/fo6fT6fHpcfOPfP79GDJG4OLSO8Dlt+sDa3xW2JiY39UqtomIt3c/Tn9Gz8JohDCyMfRGvmTq4+8kn3qly3695t4uN1Oac2W2Tx+jMWtpEBAQEBAQEBAQEBAQEBAQEBAQEEFtVhRmjzM9uO5aPEfSb92nmApOly9S+08pWHRuqjBl2t/G37uh9hKsZpIrDvDOD10sCPTkfUlSNbTeIt6J/TOL2a5PDh94/fDZG7TUZhqXOGge7iMPTNe7vfm1963ae/aY4jw4JfR+aM2nis84jafLlHy4LvhGJsnYHsOv0m9WnwP3+qrMuKcdtpc7qdNfBfq29PezwVrR3KAgICAgICAgICAgICAgICAgICAgom0MXZqpk0Vhmu/L53s8ejgfjdWent2uKa38vx8HR6G/wDVaacWTu4end6wtUMsVVEDYPY4agjkfAjoQoFq3w22nhKktXLpcu3KY/fgpWMU3ZKj5FxGmYX1sCTdp+sNP9nVWeK3b4/bj98fc6HS5I1mn/uxv3f79375LVgO0DJgGus2Xqy/PzbfmPLmFAz6e2PjHGFLrNBfBO9eNfH8psFR0BygICAgICAgICAgICAgICAgICDgoILFNm455eK98gNgCARYgX8RcczyUnFqrY69WIhYafpLJgxdnWI7/miTsnMx5fDOG94lujmkC9wHWJD7Cw1Gq3/1mOa7Wr+/ZO/9bDevVy49+HHl8uHBYH4JE97ZpG3kAbfvOy3aNNOWh1HxUWM961mleSsrrctMc4qT7PHujfj7/ehpdjAHZo53Msbi7Q4g3uLG45KRGunbaa7p9emZ6u16b+u32lbGqCpXKAgICAgICAgICAgICAgICAgICAgICAgICAgICAgICAgICAgICAgICAgICAgICAgICAgICAgICAgICAgINSbPbf1kzsZDzH/QYp3QWZazozLlzfW9kIISh3p1zmYe974WipqHxzHhiwY2SIXGulg5yDms3pVxo566N0YjFZwYAYhrHle85jmvfKY0F+wyXF34a97nU3bHuY6AgHhCFwjJzae1bifcg19hO8TF5YK2ozU2SjaA8ZNc7iQ2w6jQ9R0QSOzu8etmnwuNzorVYk4wDBe7Jpmi2vd7rGoIqk3sYg6hEhdTtkkqmwiRzLNYzIHFxANuZ1J5AHTwDYuw+M4g/tUdfH/Yk8CdsZYyVt3DMNbEaAi3QoNbUe9jE2xiqk7O+BtQIHtyODyS0uuMp+qDr420KCVxDeXWtnxRjXRhtI0uhvGL/wBvGwZtde64oMHHN4eMQU1NVl9Lwapoydw5g4NGfMOgzZvFBbttdpMRw/CY55XQdr42V5Y3NGWuL8tgbfRDUFfZvSqm1NRBI6OwoTLD3P8AnijZUa6+zfPofIIONnN5Nc+qoo53RGKogklfaOxGQT6A3/7oH3oMHBt5uJyCkc98IbU1Qh/sh7N4w43vz76DNh3g4tPJUSUjIpGwVGTsgiJkMXe75IOYeyAT4u9yD3xjeLXRzYqxrorUbWmLuXsXTRNs431s1zh6oPDZveZiDpooqgU7hU00s0TmtLSwsZKW5tbEXiNxbqNUGRh28atfgdRXudHx45mMacgy5XOjBuL6+0UF13aYhXVFOKiuMJEzWPh4QsQxwJOYePLxQXBAQEBB827O4tDDNj0Uj8r6iKrZELHvOHHNrjl70FehohPS4XATl4tTNGT4B74Gk+66DJqqlwwWWjkIElLX2Lbi4D2PB08A9jtfNBvLdUaTsLhRSPkaHfKF5cbSmKPM0FwHdAy8tOaDUuyh/qvH/WL8SRBhbB4eyOtwaVt80/FdJc9WTTxggdO60fBBj7M1kDMLcypgE0ctY1pcXFhiPCHyjXAGxtm0POyDYG5OukDsRo2zOmpYC7gOOotme0Fp5AOaA6w069Sg1LFPHHTmVj7VbKxrmN9ocNrHHNkcCx3fyjXxQWLaGcR1eMiY5HzRjIHaF5fNDIMo63bd3ogz94kZbgeDhwsbONvIgEfcQg2D/wAQp/qsfv4/4PQakx7CeM6smaTmpqWheADza+CBjvucg9doJXwUOD1LOsFVHf8A8x7T90iDtSU2WnwO7rCWqlf6AVEcd/8A2XQe+2GJxCaorKf+hV0NWWGON5PFF3ZpMthl7zRe1w7ObhBkY875fHTyLoonEX5OdNTlw9ziUGDsRPG2spWwvvxaOdlSDrZ3DqCWguHc0aw938yg5wjGYRs/V0mf5cyskyWPsCWEXvy5lBtbcdNSdkyU8r3zZInVDXFxDHkEWbcaDQ6DwQbLQEBBwgwDgdNcngQ3N7nhtub3vfTrc/FAbglOMtoIu6bt7jdDobjTQ3A+CDh+BUxJJghJJuSY23J8TpqdT8UGTSUMcQLYmMYCbkNaGgmwFzbrYD4IPGPCIGtcxsMQa+2doY0B1uWYW168/FAZg8ALS2GIFnsEMb3bknTTTUk6eKDr+g6bhui4EPDf7TMjcp0tqLWOmiD0w/C4YGcOGKOJn1Y2Na3Xno0evxQeceCU7SC2CEEciI2/6IOMQwGmnc189PDK9nsukja4jroSNOQQe1XhsUthLGx4b7Ic0Ot6X5ckHeroo5RllY14vez2hwv42Pqg8m4TAM1oYu+0Nd3G6tAADTpqLAaeSDh+DwFrWGGItZfI0saQ3NqbC2lygHBqchoMMVmXyDI2zbnMbaaa66dUHnNgFM+YVD6eF0w5SmNpeLfrEX6lB6PweAlxMMRL/bJY05tQddNdQD7kCDCIGXyQxNuCDZjRcHmNByQeYwGm/wCzw66H5NnK4Ph4gfBBkUeHRRX4UbGXtfI0NvbxsEGUgICAgICAgICAgICAgICAgICAgICAgICAgICAgICAgICAgICAgICAgICAgICAgICAgICAgICAgICAgICAgICAgICAgICAgICAg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 l="25183" t="39583" r="59004" b="22917"/>
          <a:stretch>
            <a:fillRect/>
          </a:stretch>
        </p:blipFill>
        <p:spPr bwMode="auto">
          <a:xfrm>
            <a:off x="5562600" y="1524000"/>
            <a:ext cx="3371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Intelligent Design?  Not Science!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Intelligent design</a:t>
            </a:r>
            <a:r>
              <a:rPr lang="en-US" dirty="0" smtClean="0"/>
              <a:t> (</a:t>
            </a:r>
            <a:r>
              <a:rPr lang="en-US" b="1" dirty="0" smtClean="0"/>
              <a:t>ID</a:t>
            </a:r>
            <a:r>
              <a:rPr lang="en-US" dirty="0" smtClean="0"/>
              <a:t>) is </a:t>
            </a:r>
            <a:r>
              <a:rPr lang="en-US" dirty="0" smtClean="0"/>
              <a:t>“the</a:t>
            </a:r>
            <a:r>
              <a:rPr lang="en-US" dirty="0" smtClean="0"/>
              <a:t> </a:t>
            </a:r>
            <a:r>
              <a:rPr lang="en-US" dirty="0" smtClean="0">
                <a:hlinkClick r:id="rId2" tooltip="Pseudoscientific"/>
              </a:rPr>
              <a:t>pseudoscientific</a:t>
            </a:r>
            <a:r>
              <a:rPr lang="en-US" dirty="0" smtClean="0"/>
              <a:t> view</a:t>
            </a:r>
            <a:r>
              <a:rPr lang="en-US" baseline="30000" dirty="0" smtClean="0">
                <a:hlinkClick r:id="rId3"/>
              </a:rPr>
              <a:t>[1]</a:t>
            </a:r>
            <a:r>
              <a:rPr lang="en-US" baseline="30000" dirty="0" smtClean="0">
                <a:hlinkClick r:id="rId3"/>
              </a:rPr>
              <a:t>[2]</a:t>
            </a:r>
            <a:r>
              <a:rPr lang="en-US" dirty="0" smtClean="0"/>
              <a:t> that "certain features of the universe and of living things are best explained by an intelligent cause, not an undirected process such as </a:t>
            </a:r>
            <a:r>
              <a:rPr lang="en-US" dirty="0" smtClean="0">
                <a:hlinkClick r:id="rId4" tooltip="Natural selection"/>
              </a:rPr>
              <a:t>natural selection</a:t>
            </a:r>
            <a:r>
              <a:rPr lang="en-US" dirty="0" smtClean="0"/>
              <a:t>."</a:t>
            </a:r>
            <a:r>
              <a:rPr lang="en-US" baseline="30000" dirty="0" smtClean="0">
                <a:hlinkClick r:id="rId3"/>
              </a:rPr>
              <a:t>[3]</a:t>
            </a:r>
            <a:r>
              <a:rPr lang="en-US" dirty="0" smtClean="0"/>
              <a:t> Educators, philosophers, and the scientific community have demonstrated that ID is a religious argument, a form </a:t>
            </a:r>
            <a:r>
              <a:rPr lang="en-US" dirty="0" smtClean="0"/>
              <a:t>of </a:t>
            </a:r>
            <a:r>
              <a:rPr lang="en-US" dirty="0" smtClean="0">
                <a:hlinkClick r:id="rId5" tooltip="Creationism"/>
              </a:rPr>
              <a:t>creationism</a:t>
            </a:r>
            <a:r>
              <a:rPr lang="en-US" dirty="0" smtClean="0"/>
              <a:t> which </a:t>
            </a:r>
            <a:r>
              <a:rPr lang="en-US" sz="4000" b="1" u="sng" dirty="0" smtClean="0"/>
              <a:t>lacks empirical support and offers no testable or tenable </a:t>
            </a:r>
            <a:r>
              <a:rPr lang="en-US" sz="4000" b="1" u="sng" dirty="0" smtClean="0">
                <a:hlinkClick r:id="rId6" tooltip="Hypotheses"/>
              </a:rPr>
              <a:t>hypotheses</a:t>
            </a:r>
            <a:r>
              <a:rPr lang="en-US" sz="4000" b="1" u="sng" dirty="0" smtClean="0"/>
              <a:t>.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dirty="0" smtClean="0"/>
              <a:t>-Wikipedia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Kansas School Board Trial 2005:  </a:t>
            </a:r>
            <a:r>
              <a:rPr lang="en-US" i="1" dirty="0" err="1" smtClean="0"/>
              <a:t>Kitzmiller</a:t>
            </a:r>
            <a:r>
              <a:rPr lang="en-US" i="1" dirty="0" smtClean="0"/>
              <a:t> v. Dover Area School District</a:t>
            </a:r>
            <a:r>
              <a:rPr lang="en-US" dirty="0" smtClean="0"/>
              <a:t> :  Intelligent Design Rejected By Courts</a:t>
            </a:r>
            <a:endParaRPr lang="en-US" dirty="0"/>
          </a:p>
        </p:txBody>
      </p:sp>
      <p:pic>
        <p:nvPicPr>
          <p:cNvPr id="31746" name="Picture 2" descr="http://image.slidesharecdn.com/the-collapse-of-intelligent-design-by-kenneth-miller4903/95/the-collapse-of-intelligent-design-by-kenneth-miller-42-728.jpg?cb=11891642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00299"/>
            <a:ext cx="5943600" cy="4457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RECAP:  What Makes Science </a:t>
            </a:r>
            <a:r>
              <a:rPr lang="en-US" dirty="0" err="1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Requirement of </a:t>
            </a:r>
            <a:r>
              <a:rPr lang="en-US" b="1" u="sng" dirty="0" smtClean="0"/>
              <a:t>Objective</a:t>
            </a:r>
            <a:r>
              <a:rPr lang="en-US" dirty="0" smtClean="0"/>
              <a:t> Measurement.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b="1" u="sng" dirty="0" smtClean="0"/>
              <a:t>Testable</a:t>
            </a:r>
            <a:r>
              <a:rPr lang="en-US" dirty="0" smtClean="0"/>
              <a:t>, Falsifiable Hypotheses.</a:t>
            </a:r>
          </a:p>
          <a:p>
            <a:pPr marL="514350" indent="-514350">
              <a:buAutoNum type="arabicPeriod"/>
            </a:pPr>
            <a:r>
              <a:rPr lang="en-US" b="1" u="sng" dirty="0" smtClean="0"/>
              <a:t>Parsimonious</a:t>
            </a:r>
            <a:r>
              <a:rPr lang="en-US" dirty="0" smtClean="0"/>
              <a:t> Evaluation of Hypotheses.</a:t>
            </a:r>
          </a:p>
          <a:p>
            <a:pPr marL="514350" indent="-514350">
              <a:buAutoNum type="arabicPeriod"/>
            </a:pPr>
            <a:r>
              <a:rPr lang="en-US" dirty="0" smtClean="0"/>
              <a:t>Adherence to the Rules of </a:t>
            </a:r>
            <a:r>
              <a:rPr lang="en-US" b="1" u="sng" dirty="0" smtClean="0"/>
              <a:t>Logic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72358"/>
            <a:ext cx="2819400" cy="259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94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88" b="34399"/>
          <a:stretch/>
        </p:blipFill>
        <p:spPr bwMode="auto">
          <a:xfrm>
            <a:off x="0" y="857928"/>
            <a:ext cx="9144000" cy="60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Napoleon Vs. Laplace c. 1814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19600" y="3186545"/>
            <a:ext cx="4267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‘I had no need for that hypothesis.’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933271"/>
            <a:ext cx="3733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'M. Laplace, they tell me you have written this large book on the system of the universe, and have never even mentioned its Creator.'</a:t>
            </a:r>
          </a:p>
        </p:txBody>
      </p:sp>
    </p:spTree>
    <p:extLst>
      <p:ext uri="{BB962C8B-B14F-4D97-AF65-F5344CB8AC3E}">
        <p14:creationId xmlns="" xmlns:p14="http://schemas.microsoft.com/office/powerpoint/2010/main" val="36112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vs.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In science, theory has a strict definition:</a:t>
            </a:r>
          </a:p>
          <a:p>
            <a:pPr lvl="1"/>
            <a:r>
              <a:rPr lang="en-US" b="1" u="sng" dirty="0" smtClean="0"/>
              <a:t>Theories are facts</a:t>
            </a:r>
            <a:r>
              <a:rPr lang="en-US" dirty="0" smtClean="0"/>
              <a:t>, consisting of multiple related hypotheses supported by many observations, rigorous experiments, and tested predictive ability.</a:t>
            </a:r>
          </a:p>
          <a:p>
            <a:r>
              <a:rPr lang="en-US" dirty="0" smtClean="0"/>
              <a:t>Hypothesis:</a:t>
            </a:r>
          </a:p>
          <a:p>
            <a:pPr lvl="1"/>
            <a:r>
              <a:rPr lang="en-US" dirty="0" smtClean="0"/>
              <a:t>Often, when unscientific people say “theory,” they mean hypothesis:</a:t>
            </a:r>
          </a:p>
          <a:p>
            <a:pPr lvl="1"/>
            <a:r>
              <a:rPr lang="en-US" b="1" u="sng" dirty="0" smtClean="0"/>
              <a:t>Hypotheses are </a:t>
            </a:r>
            <a:r>
              <a:rPr lang="en-US" b="1" i="1" u="sng" dirty="0" smtClean="0"/>
              <a:t>POSSIBLE</a:t>
            </a:r>
            <a:r>
              <a:rPr lang="en-US" b="1" u="sng" dirty="0" smtClean="0"/>
              <a:t> explanations </a:t>
            </a:r>
            <a:r>
              <a:rPr lang="en-US" dirty="0" smtClean="0"/>
              <a:t>for a problem or phenomenon that may or may not be well-supported evidence.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26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Theories are supported by </a:t>
            </a:r>
            <a:r>
              <a:rPr lang="en-US" altLang="en-US" b="1" u="sng" dirty="0" smtClean="0"/>
              <a:t>Hypo</a:t>
            </a:r>
            <a:r>
              <a:rPr lang="en-US" altLang="en-US" dirty="0" smtClean="0"/>
              <a:t>theses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science, theory has a very different meaning than in common parlance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4019550"/>
            <a:ext cx="577850" cy="28384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S H</a:t>
            </a:r>
          </a:p>
          <a:p>
            <a:pPr eaLnBrk="1" hangingPunct="1"/>
            <a:r>
              <a:rPr lang="en-US" altLang="en-US"/>
              <a:t>U Y</a:t>
            </a:r>
          </a:p>
          <a:p>
            <a:pPr eaLnBrk="1" hangingPunct="1"/>
            <a:r>
              <a:rPr lang="en-US" altLang="en-US"/>
              <a:t>P P</a:t>
            </a:r>
          </a:p>
          <a:p>
            <a:pPr eaLnBrk="1" hangingPunct="1"/>
            <a:r>
              <a:rPr lang="en-US" altLang="en-US"/>
              <a:t>P O</a:t>
            </a:r>
          </a:p>
          <a:p>
            <a:pPr eaLnBrk="1" hangingPunct="1"/>
            <a:r>
              <a:rPr lang="en-US" altLang="en-US"/>
              <a:t>O T</a:t>
            </a:r>
          </a:p>
          <a:p>
            <a:pPr eaLnBrk="1" hangingPunct="1"/>
            <a:r>
              <a:rPr lang="en-US" altLang="en-US"/>
              <a:t>R H</a:t>
            </a:r>
          </a:p>
          <a:p>
            <a:pPr eaLnBrk="1" hangingPunct="1"/>
            <a:r>
              <a:rPr lang="en-US" altLang="en-US"/>
              <a:t>T E</a:t>
            </a:r>
          </a:p>
          <a:p>
            <a:pPr eaLnBrk="1" hangingPunct="1"/>
            <a:r>
              <a:rPr lang="en-US" altLang="en-US"/>
              <a:t>E S</a:t>
            </a:r>
          </a:p>
          <a:p>
            <a:pPr eaLnBrk="1" hangingPunct="1"/>
            <a:r>
              <a:rPr lang="en-US" altLang="en-US"/>
              <a:t>D I</a:t>
            </a:r>
          </a:p>
          <a:p>
            <a:pPr eaLnBrk="1" hangingPunct="1"/>
            <a:r>
              <a:rPr lang="en-US" altLang="en-US"/>
              <a:t>   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52600" y="4019550"/>
            <a:ext cx="577850" cy="28384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S H</a:t>
            </a:r>
          </a:p>
          <a:p>
            <a:pPr eaLnBrk="1" hangingPunct="1"/>
            <a:r>
              <a:rPr lang="en-US" altLang="en-US"/>
              <a:t>U Y</a:t>
            </a:r>
          </a:p>
          <a:p>
            <a:pPr eaLnBrk="1" hangingPunct="1"/>
            <a:r>
              <a:rPr lang="en-US" altLang="en-US"/>
              <a:t>P P</a:t>
            </a:r>
          </a:p>
          <a:p>
            <a:pPr eaLnBrk="1" hangingPunct="1"/>
            <a:r>
              <a:rPr lang="en-US" altLang="en-US"/>
              <a:t>P O</a:t>
            </a:r>
          </a:p>
          <a:p>
            <a:pPr eaLnBrk="1" hangingPunct="1"/>
            <a:r>
              <a:rPr lang="en-US" altLang="en-US"/>
              <a:t>O T</a:t>
            </a:r>
          </a:p>
          <a:p>
            <a:pPr eaLnBrk="1" hangingPunct="1"/>
            <a:r>
              <a:rPr lang="en-US" altLang="en-US"/>
              <a:t>R H</a:t>
            </a:r>
          </a:p>
          <a:p>
            <a:pPr eaLnBrk="1" hangingPunct="1"/>
            <a:r>
              <a:rPr lang="en-US" altLang="en-US"/>
              <a:t>T E</a:t>
            </a:r>
          </a:p>
          <a:p>
            <a:pPr eaLnBrk="1" hangingPunct="1"/>
            <a:r>
              <a:rPr lang="en-US" altLang="en-US"/>
              <a:t>E S</a:t>
            </a:r>
          </a:p>
          <a:p>
            <a:pPr eaLnBrk="1" hangingPunct="1"/>
            <a:r>
              <a:rPr lang="en-US" altLang="en-US"/>
              <a:t>D I</a:t>
            </a:r>
          </a:p>
          <a:p>
            <a:pPr eaLnBrk="1" hangingPunct="1"/>
            <a:r>
              <a:rPr lang="en-US" altLang="en-US"/>
              <a:t>   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43200" y="4019550"/>
            <a:ext cx="577850" cy="28384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S H</a:t>
            </a:r>
          </a:p>
          <a:p>
            <a:pPr eaLnBrk="1" hangingPunct="1"/>
            <a:r>
              <a:rPr lang="en-US" altLang="en-US"/>
              <a:t>U Y</a:t>
            </a:r>
          </a:p>
          <a:p>
            <a:pPr eaLnBrk="1" hangingPunct="1"/>
            <a:r>
              <a:rPr lang="en-US" altLang="en-US"/>
              <a:t>P P</a:t>
            </a:r>
          </a:p>
          <a:p>
            <a:pPr eaLnBrk="1" hangingPunct="1"/>
            <a:r>
              <a:rPr lang="en-US" altLang="en-US"/>
              <a:t>P O</a:t>
            </a:r>
          </a:p>
          <a:p>
            <a:pPr eaLnBrk="1" hangingPunct="1"/>
            <a:r>
              <a:rPr lang="en-US" altLang="en-US"/>
              <a:t>O T</a:t>
            </a:r>
          </a:p>
          <a:p>
            <a:pPr eaLnBrk="1" hangingPunct="1"/>
            <a:r>
              <a:rPr lang="en-US" altLang="en-US"/>
              <a:t>R H</a:t>
            </a:r>
          </a:p>
          <a:p>
            <a:pPr eaLnBrk="1" hangingPunct="1"/>
            <a:r>
              <a:rPr lang="en-US" altLang="en-US"/>
              <a:t>T E</a:t>
            </a:r>
          </a:p>
          <a:p>
            <a:pPr eaLnBrk="1" hangingPunct="1"/>
            <a:r>
              <a:rPr lang="en-US" altLang="en-US"/>
              <a:t>E S</a:t>
            </a:r>
          </a:p>
          <a:p>
            <a:pPr eaLnBrk="1" hangingPunct="1"/>
            <a:r>
              <a:rPr lang="en-US" altLang="en-US"/>
              <a:t>D I</a:t>
            </a:r>
          </a:p>
          <a:p>
            <a:pPr eaLnBrk="1" hangingPunct="1"/>
            <a:r>
              <a:rPr lang="en-US" altLang="en-US"/>
              <a:t>   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733800" y="4019550"/>
            <a:ext cx="577850" cy="28384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S H</a:t>
            </a:r>
          </a:p>
          <a:p>
            <a:pPr eaLnBrk="1" hangingPunct="1"/>
            <a:r>
              <a:rPr lang="en-US" altLang="en-US"/>
              <a:t>U Y</a:t>
            </a:r>
          </a:p>
          <a:p>
            <a:pPr eaLnBrk="1" hangingPunct="1"/>
            <a:r>
              <a:rPr lang="en-US" altLang="en-US"/>
              <a:t>P P</a:t>
            </a:r>
          </a:p>
          <a:p>
            <a:pPr eaLnBrk="1" hangingPunct="1"/>
            <a:r>
              <a:rPr lang="en-US" altLang="en-US"/>
              <a:t>P O</a:t>
            </a:r>
          </a:p>
          <a:p>
            <a:pPr eaLnBrk="1" hangingPunct="1"/>
            <a:r>
              <a:rPr lang="en-US" altLang="en-US"/>
              <a:t>O T</a:t>
            </a:r>
          </a:p>
          <a:p>
            <a:pPr eaLnBrk="1" hangingPunct="1"/>
            <a:r>
              <a:rPr lang="en-US" altLang="en-US"/>
              <a:t>R H</a:t>
            </a:r>
          </a:p>
          <a:p>
            <a:pPr eaLnBrk="1" hangingPunct="1"/>
            <a:r>
              <a:rPr lang="en-US" altLang="en-US"/>
              <a:t>T E</a:t>
            </a:r>
          </a:p>
          <a:p>
            <a:pPr eaLnBrk="1" hangingPunct="1"/>
            <a:r>
              <a:rPr lang="en-US" altLang="en-US"/>
              <a:t>E S</a:t>
            </a:r>
          </a:p>
          <a:p>
            <a:pPr eaLnBrk="1" hangingPunct="1"/>
            <a:r>
              <a:rPr lang="en-US" altLang="en-US"/>
              <a:t>D I</a:t>
            </a:r>
          </a:p>
          <a:p>
            <a:pPr eaLnBrk="1" hangingPunct="1"/>
            <a:r>
              <a:rPr lang="en-US" altLang="en-US"/>
              <a:t>   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876800" y="4019550"/>
            <a:ext cx="577850" cy="28384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S H</a:t>
            </a:r>
          </a:p>
          <a:p>
            <a:pPr eaLnBrk="1" hangingPunct="1"/>
            <a:r>
              <a:rPr lang="en-US" altLang="en-US"/>
              <a:t>U Y</a:t>
            </a:r>
          </a:p>
          <a:p>
            <a:pPr eaLnBrk="1" hangingPunct="1"/>
            <a:r>
              <a:rPr lang="en-US" altLang="en-US"/>
              <a:t>P P</a:t>
            </a:r>
          </a:p>
          <a:p>
            <a:pPr eaLnBrk="1" hangingPunct="1"/>
            <a:r>
              <a:rPr lang="en-US" altLang="en-US"/>
              <a:t>P O</a:t>
            </a:r>
          </a:p>
          <a:p>
            <a:pPr eaLnBrk="1" hangingPunct="1"/>
            <a:r>
              <a:rPr lang="en-US" altLang="en-US"/>
              <a:t>O T</a:t>
            </a:r>
          </a:p>
          <a:p>
            <a:pPr eaLnBrk="1" hangingPunct="1"/>
            <a:r>
              <a:rPr lang="en-US" altLang="en-US"/>
              <a:t>R H</a:t>
            </a:r>
          </a:p>
          <a:p>
            <a:pPr eaLnBrk="1" hangingPunct="1"/>
            <a:r>
              <a:rPr lang="en-US" altLang="en-US"/>
              <a:t>T E</a:t>
            </a:r>
          </a:p>
          <a:p>
            <a:pPr eaLnBrk="1" hangingPunct="1"/>
            <a:r>
              <a:rPr lang="en-US" altLang="en-US"/>
              <a:t>E S</a:t>
            </a:r>
          </a:p>
          <a:p>
            <a:pPr eaLnBrk="1" hangingPunct="1"/>
            <a:r>
              <a:rPr lang="en-US" altLang="en-US"/>
              <a:t>D I</a:t>
            </a:r>
          </a:p>
          <a:p>
            <a:pPr eaLnBrk="1" hangingPunct="1"/>
            <a:r>
              <a:rPr lang="en-US" altLang="en-US"/>
              <a:t>   S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85800" y="3048000"/>
            <a:ext cx="4740275" cy="914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/>
              <a:t>Theory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775325" y="3084513"/>
            <a:ext cx="33686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Scientific theories are supported by many different tested hypotheses and observations.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 theory describes a broad set of related observations</a:t>
            </a:r>
          </a:p>
          <a:p>
            <a:pPr eaLnBrk="1" hangingPunct="1"/>
            <a:endParaRPr lang="en-US" altLang="en-US" sz="2000"/>
          </a:p>
        </p:txBody>
      </p:sp>
    </p:spTree>
    <p:extLst>
      <p:ext uri="{BB962C8B-B14F-4D97-AF65-F5344CB8AC3E}">
        <p14:creationId xmlns="" xmlns:p14="http://schemas.microsoft.com/office/powerpoint/2010/main" val="10572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  <p:bldP spid="3082" grpId="0" animBg="1"/>
      <p:bldP spid="30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Answered by Evolution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two big questions that evolution theory provides answers to: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did the </a:t>
            </a:r>
            <a:r>
              <a:rPr lang="en-US" b="1" u="sng" dirty="0"/>
              <a:t>diversity of life </a:t>
            </a:r>
            <a:r>
              <a:rPr lang="en-US" dirty="0"/>
              <a:t>on Earth come to be?</a:t>
            </a:r>
          </a:p>
          <a:p>
            <a:pPr marL="971550" lvl="1" indent="-514350">
              <a:buAutoNum type="arabicPeriod"/>
            </a:pPr>
            <a:r>
              <a:rPr lang="en-US" dirty="0"/>
              <a:t>How do </a:t>
            </a:r>
            <a:r>
              <a:rPr lang="en-US" b="1" u="sng" dirty="0"/>
              <a:t>species change over time </a:t>
            </a:r>
            <a:r>
              <a:rPr lang="en-US" dirty="0"/>
              <a:t>and sometimes produce new species?</a:t>
            </a:r>
          </a:p>
          <a:p>
            <a:r>
              <a:rPr lang="en-US" dirty="0" smtClean="0"/>
              <a:t>There is one big question evolution theory doesn’t attempt to answer, though many people mistakenly think it does:</a:t>
            </a:r>
          </a:p>
          <a:p>
            <a:pPr marL="457200" lvl="1" indent="0">
              <a:buNone/>
            </a:pPr>
            <a:r>
              <a:rPr lang="en-US" dirty="0" smtClean="0"/>
              <a:t>1.  How did life first arise on planet Earth? (There are several good </a:t>
            </a:r>
            <a:r>
              <a:rPr lang="en-US" i="1" dirty="0" smtClean="0"/>
              <a:t>hypotheses</a:t>
            </a:r>
            <a:r>
              <a:rPr lang="en-US" dirty="0" smtClean="0"/>
              <a:t> about abiogenesis on early Earth, but none nearly as robust as evolution </a:t>
            </a:r>
            <a:r>
              <a:rPr lang="en-US" i="1" dirty="0" smtClean="0"/>
              <a:t>theory</a:t>
            </a:r>
            <a:r>
              <a:rPr lang="en-US" dirty="0" smtClean="0"/>
              <a:t>.) </a:t>
            </a:r>
          </a:p>
          <a:p>
            <a:pPr marL="57150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96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 dragon in my garage…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89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470" y="0"/>
            <a:ext cx="524053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How is Science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471" y="1447800"/>
            <a:ext cx="4953000" cy="3993968"/>
          </a:xfrm>
        </p:spPr>
        <p:txBody>
          <a:bodyPr>
            <a:normAutofit/>
          </a:bodyPr>
          <a:lstStyle/>
          <a:p>
            <a:r>
              <a:rPr lang="en-US" dirty="0" smtClean="0"/>
              <a:t>1.  OBJECTIVITY. (measurement)</a:t>
            </a:r>
          </a:p>
          <a:p>
            <a:pPr lvl="1"/>
            <a:r>
              <a:rPr lang="en-US" dirty="0" smtClean="0"/>
              <a:t>Science assumes a real, measureable Cosmos in which all matter and energy exists.</a:t>
            </a:r>
          </a:p>
          <a:p>
            <a:pPr lvl="1"/>
            <a:r>
              <a:rPr lang="en-US" dirty="0" smtClean="0"/>
              <a:t>If it can be measured reproducibly, it must exist.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115"/>
            <a:ext cx="3674871" cy="492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060768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Galileo </a:t>
            </a:r>
            <a:r>
              <a:rPr lang="en-US" sz="3200" dirty="0" err="1" smtClean="0"/>
              <a:t>Gallilei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b="1" dirty="0" smtClean="0">
                <a:effectLst/>
              </a:rPr>
              <a:t>“Measure what is measurable, and make measurable what is not so.”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68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24" y="0"/>
            <a:ext cx="9176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2.  Testable Hypotheses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2286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A hypothesis is a potential solution to a problem or explanation of a phenomenon.</a:t>
            </a:r>
          </a:p>
          <a:p>
            <a:r>
              <a:rPr lang="en-US" dirty="0" smtClean="0"/>
              <a:t>To be scientific, a hypothesis must have two important characteristics:</a:t>
            </a:r>
          </a:p>
          <a:p>
            <a:pPr lvl="1"/>
            <a:r>
              <a:rPr lang="en-US" dirty="0" smtClean="0"/>
              <a:t>Testable</a:t>
            </a:r>
          </a:p>
          <a:p>
            <a:pPr lvl="1"/>
            <a:r>
              <a:rPr lang="en-US" dirty="0" smtClean="0"/>
              <a:t>Falsifiable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54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 Parsimonious Evaluation of Hypotheses.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dirty="0" smtClean="0"/>
              <a:t>If it’s not working, make sure it’s plugged in and turned on first.</a:t>
            </a:r>
          </a:p>
          <a:p>
            <a:endParaRPr lang="en-US" dirty="0"/>
          </a:p>
          <a:p>
            <a:r>
              <a:rPr lang="en-US" dirty="0" smtClean="0"/>
              <a:t>Parsimony = simplicity.</a:t>
            </a:r>
          </a:p>
          <a:p>
            <a:endParaRPr lang="en-US" dirty="0"/>
          </a:p>
          <a:p>
            <a:r>
              <a:rPr lang="en-US" dirty="0" smtClean="0"/>
              <a:t>Occam’s Razor / </a:t>
            </a:r>
            <a:r>
              <a:rPr lang="en-US" i="1" dirty="0" err="1" smtClean="0"/>
              <a:t>Lex</a:t>
            </a:r>
            <a:r>
              <a:rPr lang="en-US" i="1" dirty="0" smtClean="0"/>
              <a:t> </a:t>
            </a:r>
            <a:r>
              <a:rPr lang="en-US" i="1" dirty="0" err="1" smtClean="0"/>
              <a:t>Parsimoniae</a:t>
            </a:r>
            <a:r>
              <a:rPr lang="en-US" dirty="0" smtClean="0"/>
              <a:t>:  the least complex solution to a problem has the highest likelihood of being correct.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22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Strict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Although not unique to science, an adherence to the rules of logical conjecture is required.</a:t>
            </a:r>
          </a:p>
          <a:p>
            <a:r>
              <a:rPr lang="en-US" dirty="0" smtClean="0"/>
              <a:t>Examples of Fallacious Logic:</a:t>
            </a:r>
          </a:p>
          <a:p>
            <a:pPr lvl="1"/>
            <a:r>
              <a:rPr lang="en-US" dirty="0" smtClean="0"/>
              <a:t>Argument from Ignorance / Incredulity</a:t>
            </a:r>
          </a:p>
          <a:p>
            <a:pPr lvl="1"/>
            <a:r>
              <a:rPr lang="en-US" dirty="0" smtClean="0"/>
              <a:t>Negative Proof (IMPOSSIBLE)</a:t>
            </a:r>
          </a:p>
          <a:p>
            <a:pPr lvl="1"/>
            <a:r>
              <a:rPr lang="en-US" dirty="0" smtClean="0"/>
              <a:t>Teleological Arguments</a:t>
            </a:r>
          </a:p>
          <a:p>
            <a:r>
              <a:rPr lang="en-US" dirty="0" smtClean="0"/>
              <a:t>Allowed logic:</a:t>
            </a:r>
          </a:p>
          <a:p>
            <a:pPr lvl="1"/>
            <a:r>
              <a:rPr lang="en-US" dirty="0" smtClean="0"/>
              <a:t>Deductive (from previously established theories)</a:t>
            </a:r>
          </a:p>
          <a:p>
            <a:pPr lvl="1"/>
            <a:r>
              <a:rPr lang="en-US" dirty="0" smtClean="0"/>
              <a:t>Inductive (from data)</a:t>
            </a:r>
          </a:p>
        </p:txBody>
      </p:sp>
    </p:spTree>
    <p:extLst>
      <p:ext uri="{BB962C8B-B14F-4D97-AF65-F5344CB8AC3E}">
        <p14:creationId xmlns="" xmlns:p14="http://schemas.microsoft.com/office/powerpoint/2010/main" val="26843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So What is </a:t>
            </a:r>
            <a:r>
              <a:rPr lang="en-US" dirty="0" err="1" smtClean="0"/>
              <a:t>Pastafarianism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In 2005, the Kansas State Board of Education considered (and adopted) science curriculum </a:t>
            </a:r>
            <a:r>
              <a:rPr lang="en-US" dirty="0"/>
              <a:t>standards </a:t>
            </a:r>
            <a:r>
              <a:rPr lang="en-US" dirty="0" smtClean="0"/>
              <a:t>that would teach students </a:t>
            </a:r>
            <a:r>
              <a:rPr lang="en-US" b="1" u="sng" dirty="0"/>
              <a:t>“that evolution could not rule out a supernatural or theistic </a:t>
            </a:r>
            <a:r>
              <a:rPr lang="en-US" b="1" u="sng" dirty="0" smtClean="0"/>
              <a:t>source</a:t>
            </a:r>
            <a:r>
              <a:rPr lang="en-US" b="1" u="sng" dirty="0" smtClean="0"/>
              <a:t>”</a:t>
            </a:r>
          </a:p>
          <a:p>
            <a:pPr lvl="0">
              <a:defRPr/>
            </a:pPr>
            <a:r>
              <a:rPr lang="en-US" dirty="0" smtClean="0"/>
              <a:t>Proof?  There is no proof (other than in mathematics)</a:t>
            </a:r>
          </a:p>
          <a:p>
            <a:pPr lvl="0">
              <a:defRPr/>
            </a:pPr>
            <a:r>
              <a:rPr lang="en-US" dirty="0" smtClean="0"/>
              <a:t>“…could not rule out ______…”</a:t>
            </a:r>
          </a:p>
          <a:p>
            <a:pPr lvl="0">
              <a:defRPr/>
            </a:pPr>
            <a:r>
              <a:rPr lang="en-US" dirty="0" smtClean="0"/>
              <a:t>Anything inserted in that blank is true!  Yes, it is true that evolution theory cannot rule out a supernatural source</a:t>
            </a:r>
          </a:p>
          <a:p>
            <a:endParaRPr lang="en-US" b="1" u="sng" dirty="0" smtClean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5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“…Could not rule out a ______...”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19200"/>
            <a:ext cx="8839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Bobby Henderson </a:t>
            </a:r>
            <a:r>
              <a:rPr lang="en-US" sz="3200" dirty="0" smtClean="0"/>
              <a:t>noticed this fallacy, and sarcastically (hilariously?) pointed out that if one were to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“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Flying Spaghetti Monster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,” the claim would still be valid.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He authored a </a:t>
            </a:r>
            <a:r>
              <a:rPr lang="en-US" sz="3200" dirty="0" smtClean="0"/>
              <a:t>letter to the board describing his belief that the Flying Spaghetti Monster was in fact responsible for evolution, and should therefore also be included in the new standards.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“I think we can all look forward to the time when these three theories are given equal time in our science classrooms across the country, and eventually the world; one third time for Intelligent Design, one third time for Flying Spaghetti </a:t>
            </a:r>
            <a:r>
              <a:rPr lang="en-US" sz="3200" dirty="0" err="1" smtClean="0"/>
              <a:t>Monsterism</a:t>
            </a:r>
            <a:r>
              <a:rPr lang="en-US" sz="3200" dirty="0" smtClean="0"/>
              <a:t>, and one third time for logical conjecture based on overwhelming observable evidence.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—Bobby Henderson</a:t>
            </a:r>
            <a:r>
              <a:rPr lang="en-US" sz="3200" dirty="0" smtClean="0"/>
              <a:t>”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9"/>
            <a:ext cx="9148119" cy="686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178"/>
            <a:ext cx="9148119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Flying Spaghetti Monster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www.umsl.edu/%7Echemist/books/halspicks/Covers/Spaghet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8970" l="3655" r="9839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00" y="1066800"/>
            <a:ext cx="1558551" cy="1990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35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Austrian Law Recognizes </a:t>
            </a:r>
            <a:r>
              <a:rPr lang="en-US" dirty="0" err="1" smtClean="0"/>
              <a:t>Pastafarian</a:t>
            </a:r>
            <a:r>
              <a:rPr lang="en-US" dirty="0" smtClean="0"/>
              <a:t>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295400"/>
            <a:ext cx="4114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2011:  </a:t>
            </a:r>
            <a:r>
              <a:rPr lang="en-US" dirty="0" err="1" smtClean="0"/>
              <a:t>Niko</a:t>
            </a:r>
            <a:r>
              <a:rPr lang="en-US" dirty="0" smtClean="0"/>
              <a:t> </a:t>
            </a:r>
            <a:r>
              <a:rPr lang="en-US" dirty="0" err="1" smtClean="0"/>
              <a:t>Alm</a:t>
            </a:r>
            <a:r>
              <a:rPr lang="en-US" dirty="0" smtClean="0"/>
              <a:t> legally allowed to wear his </a:t>
            </a:r>
            <a:r>
              <a:rPr lang="en-US" dirty="0" err="1" smtClean="0"/>
              <a:t>Pastafarian</a:t>
            </a:r>
            <a:r>
              <a:rPr lang="en-US" dirty="0" smtClean="0"/>
              <a:t> religious head gear (a pasta strainer) in his driver’s license photo after a 3 year legal battle.</a:t>
            </a:r>
          </a:p>
          <a:p>
            <a:r>
              <a:rPr lang="en-US" dirty="0" smtClean="0"/>
              <a:t>2013:  First US </a:t>
            </a:r>
            <a:r>
              <a:rPr lang="en-US" dirty="0" err="1" smtClean="0"/>
              <a:t>Pastafarian</a:t>
            </a:r>
            <a:r>
              <a:rPr lang="en-US" dirty="0" smtClean="0"/>
              <a:t> driver’s license issued in TX.</a:t>
            </a:r>
          </a:p>
        </p:txBody>
      </p:sp>
      <p:pic>
        <p:nvPicPr>
          <p:cNvPr id="3074" name="Picture 2" descr="http://i.huffpost.com/gadgets/slideshows/33407/slide_33407_308409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2895600" cy="2105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KLB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4267200" cy="3118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95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1041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How is Science Special?</vt:lpstr>
      <vt:lpstr>2.  Testable Hypotheses</vt:lpstr>
      <vt:lpstr>3.  Parsimonious Evaluation of Hypotheses.</vt:lpstr>
      <vt:lpstr>4.  Strict Logic</vt:lpstr>
      <vt:lpstr>So What is Pastafarianism?</vt:lpstr>
      <vt:lpstr>“…Could not rule out a ______...”</vt:lpstr>
      <vt:lpstr>The Flying Spaghetti Monster</vt:lpstr>
      <vt:lpstr>Austrian Law Recognizes Pastafarian Religion</vt:lpstr>
      <vt:lpstr>Other Fallacies of Negative Proof</vt:lpstr>
      <vt:lpstr>What is Intelligent Design?  Not Science!</vt:lpstr>
      <vt:lpstr>Kansas School Board Trial 2005:  Kitzmiller v. Dover Area School District :  Intelligent Design Rejected By Courts</vt:lpstr>
      <vt:lpstr>RECAP:  What Makes Science Science</vt:lpstr>
      <vt:lpstr>Napoleon Vs. Laplace c. 1814</vt:lpstr>
      <vt:lpstr>Theory vs. Hypothesis</vt:lpstr>
      <vt:lpstr>Theories are supported by Hypotheses</vt:lpstr>
      <vt:lpstr>Questions Answered by Evolution Theory</vt:lpstr>
      <vt:lpstr>Did you Know…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Nicholas Tomasino</cp:lastModifiedBy>
  <cp:revision>18</cp:revision>
  <dcterms:created xsi:type="dcterms:W3CDTF">2011-03-27T22:34:26Z</dcterms:created>
  <dcterms:modified xsi:type="dcterms:W3CDTF">2016-05-03T11:47:33Z</dcterms:modified>
</cp:coreProperties>
</file>