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8" r:id="rId5"/>
    <p:sldId id="260" r:id="rId6"/>
    <p:sldId id="259" r:id="rId7"/>
    <p:sldId id="261" r:id="rId8"/>
    <p:sldId id="262" r:id="rId9"/>
    <p:sldId id="263" r:id="rId10"/>
    <p:sldId id="270" r:id="rId11"/>
    <p:sldId id="264" r:id="rId12"/>
    <p:sldId id="271" r:id="rId13"/>
    <p:sldId id="265" r:id="rId14"/>
    <p:sldId id="266" r:id="rId15"/>
    <p:sldId id="267" r:id="rId16"/>
    <p:sldId id="26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672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8FAFC-4B39-46FC-A314-C25B89814A5E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F7F3-3CE1-4DD4-8B8D-6D46853B28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006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8FAFC-4B39-46FC-A314-C25B89814A5E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F7F3-3CE1-4DD4-8B8D-6D46853B28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969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8FAFC-4B39-46FC-A314-C25B89814A5E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F7F3-3CE1-4DD4-8B8D-6D46853B28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205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8FAFC-4B39-46FC-A314-C25B89814A5E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F7F3-3CE1-4DD4-8B8D-6D46853B28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707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8FAFC-4B39-46FC-A314-C25B89814A5E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F7F3-3CE1-4DD4-8B8D-6D46853B28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820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8FAFC-4B39-46FC-A314-C25B89814A5E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F7F3-3CE1-4DD4-8B8D-6D46853B28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661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8FAFC-4B39-46FC-A314-C25B89814A5E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F7F3-3CE1-4DD4-8B8D-6D46853B28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127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8FAFC-4B39-46FC-A314-C25B89814A5E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F7F3-3CE1-4DD4-8B8D-6D46853B28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046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8FAFC-4B39-46FC-A314-C25B89814A5E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F7F3-3CE1-4DD4-8B8D-6D46853B28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90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8FAFC-4B39-46FC-A314-C25B89814A5E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F7F3-3CE1-4DD4-8B8D-6D46853B28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720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8FAFC-4B39-46FC-A314-C25B89814A5E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F7F3-3CE1-4DD4-8B8D-6D46853B28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132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8FAFC-4B39-46FC-A314-C25B89814A5E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BF7F3-3CE1-4DD4-8B8D-6D46853B28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779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855"/>
            <a:ext cx="7772400" cy="762000"/>
          </a:xfrm>
        </p:spPr>
        <p:txBody>
          <a:bodyPr>
            <a:normAutofit/>
          </a:bodyPr>
          <a:lstStyle/>
          <a:p>
            <a:r>
              <a:rPr lang="en-US" dirty="0"/>
              <a:t>Do Now 4.24 week 33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85800"/>
            <a:ext cx="9144000" cy="61722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OBJECTIVES:  1.  Define biodiversity, explain its effect on ecosystems, and describe two ways to measure it.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TASK:</a:t>
            </a:r>
          </a:p>
          <a:p>
            <a:pPr marL="514350" indent="-514350" algn="r"/>
            <a:r>
              <a:rPr lang="en-US" dirty="0">
                <a:solidFill>
                  <a:schemeClr val="tx1"/>
                </a:solidFill>
              </a:rPr>
              <a:t>1.  What is a lichen?  What</a:t>
            </a:r>
          </a:p>
          <a:p>
            <a:pPr algn="r"/>
            <a:r>
              <a:rPr lang="en-US" dirty="0">
                <a:solidFill>
                  <a:schemeClr val="tx1"/>
                </a:solidFill>
              </a:rPr>
              <a:t>Kind of interspecific </a:t>
            </a:r>
          </a:p>
          <a:p>
            <a:pPr algn="r"/>
            <a:r>
              <a:rPr lang="en-US" dirty="0">
                <a:solidFill>
                  <a:schemeClr val="tx1"/>
                </a:solidFill>
              </a:rPr>
              <a:t>Interaction is this?</a:t>
            </a:r>
          </a:p>
          <a:p>
            <a:pPr marL="514350" indent="-514350">
              <a:buAutoNum type="arabicPeriod"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42" name="Picture 2" descr="http://www.southtexascollege.edu/nilsson/4_GB_Lecture_figs_f/4_GB_21_Fungi_Fig_f/Mader_Lichen_2_drawing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5093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Ecological Succession 4.26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OBJECTIVE:</a:t>
            </a:r>
          </a:p>
          <a:p>
            <a:pPr lvl="1"/>
            <a:r>
              <a:rPr lang="en-US" dirty="0"/>
              <a:t>Define </a:t>
            </a:r>
            <a:r>
              <a:rPr lang="en-US" b="1" u="sng" dirty="0"/>
              <a:t>ecological succession</a:t>
            </a:r>
            <a:r>
              <a:rPr lang="en-US" dirty="0"/>
              <a:t>, distinguish </a:t>
            </a:r>
            <a:r>
              <a:rPr lang="en-US" b="1" u="sng" dirty="0"/>
              <a:t>primary &amp; secondary succession</a:t>
            </a:r>
            <a:r>
              <a:rPr lang="en-US" dirty="0"/>
              <a:t>, and describe </a:t>
            </a:r>
            <a:r>
              <a:rPr lang="en-US" b="1" u="sng" dirty="0"/>
              <a:t>pioneer and climax species</a:t>
            </a:r>
          </a:p>
          <a:p>
            <a:r>
              <a:rPr lang="en-US" dirty="0"/>
              <a:t>TASK:</a:t>
            </a:r>
          </a:p>
          <a:p>
            <a:pPr lvl="1"/>
            <a:r>
              <a:rPr lang="en-US" dirty="0"/>
              <a:t>What happens to vacant lots or unmanaged yards in Baltimore over time?</a:t>
            </a:r>
          </a:p>
          <a:p>
            <a:pPr lvl="1"/>
            <a:r>
              <a:rPr lang="en-US" dirty="0"/>
              <a:t>Notes are yours today…</a:t>
            </a:r>
          </a:p>
        </p:txBody>
      </p:sp>
    </p:spTree>
    <p:extLst>
      <p:ext uri="{BB962C8B-B14F-4D97-AF65-F5344CB8AC3E}">
        <p14:creationId xmlns:p14="http://schemas.microsoft.com/office/powerpoint/2010/main" val="819928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Ecological Succession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19200"/>
          </a:xfrm>
        </p:spPr>
        <p:txBody>
          <a:bodyPr/>
          <a:lstStyle/>
          <a:p>
            <a:r>
              <a:rPr lang="en-US" dirty="0"/>
              <a:t>Succession is the change in the species structure of a community over time.</a:t>
            </a:r>
          </a:p>
          <a:p>
            <a:endParaRPr lang="en-US" dirty="0"/>
          </a:p>
        </p:txBody>
      </p:sp>
      <p:pic>
        <p:nvPicPr>
          <p:cNvPr id="6146" name="Picture 2" descr="http://www.physicalgeography.net/fundamentals/images/succession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895600"/>
            <a:ext cx="5905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351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Succession in an Urban Vacant Lot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101_04.gif (409×307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" y="1219200"/>
            <a:ext cx="7269480" cy="5456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4092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Succession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6657"/>
            <a:ext cx="8229600" cy="1524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Primary succession refers to the first colonization of new land (e.g. from volcanoes, uplift, etc.)</a:t>
            </a:r>
          </a:p>
          <a:p>
            <a:endParaRPr lang="en-US" dirty="0"/>
          </a:p>
        </p:txBody>
      </p:sp>
      <p:pic>
        <p:nvPicPr>
          <p:cNvPr id="7170" name="Picture 2" descr="http://www.sciencescene.com/Environmental%20Science/02TheEnvironment&amp;Ecosystems/SUPPORT/Successtion/Primary%20Success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09875"/>
            <a:ext cx="8105775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1876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Succession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2600"/>
          </a:xfrm>
        </p:spPr>
        <p:txBody>
          <a:bodyPr/>
          <a:lstStyle/>
          <a:p>
            <a:r>
              <a:rPr lang="en-US" dirty="0"/>
              <a:t>Secondary succession refers to the </a:t>
            </a:r>
            <a:r>
              <a:rPr lang="en-US" dirty="0" err="1"/>
              <a:t>recolonization</a:t>
            </a:r>
            <a:r>
              <a:rPr lang="en-US" dirty="0"/>
              <a:t> of land after a disturbance (e.g. fire, clear-cut, etc.)</a:t>
            </a:r>
          </a:p>
        </p:txBody>
      </p:sp>
      <p:pic>
        <p:nvPicPr>
          <p:cNvPr id="8194" name="Picture 2" descr="http://media.web.britannica.com/eb-media/98/95198-036-2619E3F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276600"/>
            <a:ext cx="7772400" cy="327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3414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5418"/>
            <a:ext cx="8229600" cy="1143000"/>
          </a:xfrm>
        </p:spPr>
        <p:txBody>
          <a:bodyPr/>
          <a:lstStyle/>
          <a:p>
            <a:r>
              <a:rPr lang="en-US" dirty="0"/>
              <a:t>Succession Stages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4419600" cy="4038600"/>
          </a:xfrm>
        </p:spPr>
        <p:txBody>
          <a:bodyPr/>
          <a:lstStyle/>
          <a:p>
            <a:r>
              <a:rPr lang="en-US" dirty="0"/>
              <a:t>Pioneer stage / pioneer organisms:  The first organisms to establish populations are called pioneer organisms.</a:t>
            </a:r>
          </a:p>
          <a:p>
            <a:pPr lvl="1"/>
            <a:r>
              <a:rPr lang="en-US" dirty="0"/>
              <a:t>Quickly growing</a:t>
            </a:r>
          </a:p>
          <a:p>
            <a:pPr lvl="1"/>
            <a:r>
              <a:rPr lang="en-US" dirty="0"/>
              <a:t>Minimum requirements (e.g. lichen)</a:t>
            </a:r>
          </a:p>
          <a:p>
            <a:endParaRPr lang="en-US" dirty="0"/>
          </a:p>
        </p:txBody>
      </p:sp>
      <p:pic>
        <p:nvPicPr>
          <p:cNvPr id="9218" name="Picture 2" descr="http://upload.wikimedia.org/wikipedia/commons/2/26/Lichen_DSC006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219201"/>
            <a:ext cx="44577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4636" y="5181600"/>
            <a:ext cx="8842664" cy="167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Climax community:  high biodiversity, slower growing organisms (e.g. trees), more specialization in niches.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060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Succession Recap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it?</a:t>
            </a:r>
          </a:p>
          <a:p>
            <a:r>
              <a:rPr lang="en-US" dirty="0"/>
              <a:t>What types are there?</a:t>
            </a:r>
          </a:p>
          <a:p>
            <a:r>
              <a:rPr lang="en-US" dirty="0"/>
              <a:t>What is a pioneer organism?</a:t>
            </a:r>
          </a:p>
          <a:p>
            <a:r>
              <a:rPr lang="en-US" dirty="0"/>
              <a:t>What is a climax community?</a:t>
            </a:r>
          </a:p>
        </p:txBody>
      </p:sp>
    </p:spTree>
    <p:extLst>
      <p:ext uri="{BB962C8B-B14F-4D97-AF65-F5344CB8AC3E}">
        <p14:creationId xmlns:p14="http://schemas.microsoft.com/office/powerpoint/2010/main" val="3843242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 Are Yours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Practice using Cornell Notes for a lecture presentation.</a:t>
            </a:r>
          </a:p>
          <a:p>
            <a:r>
              <a:rPr lang="en-US" dirty="0"/>
              <a:t>During lecture, record notes as you usually would (outline?)</a:t>
            </a:r>
          </a:p>
          <a:p>
            <a:pPr lvl="1"/>
            <a:r>
              <a:rPr lang="en-US" dirty="0"/>
              <a:t>Pay attention to slide titles</a:t>
            </a:r>
          </a:p>
          <a:p>
            <a:pPr lvl="1"/>
            <a:r>
              <a:rPr lang="en-US" dirty="0"/>
              <a:t>Define key terms, etc.</a:t>
            </a:r>
          </a:p>
          <a:p>
            <a:r>
              <a:rPr lang="en-US" dirty="0"/>
              <a:t>Leave space for parts II (key ideas / questions) and III (summary) to be completed later.</a:t>
            </a:r>
          </a:p>
        </p:txBody>
      </p:sp>
    </p:spTree>
    <p:extLst>
      <p:ext uri="{BB962C8B-B14F-4D97-AF65-F5344CB8AC3E}">
        <p14:creationId xmlns:p14="http://schemas.microsoft.com/office/powerpoint/2010/main" val="2442307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en-US" dirty="0"/>
              <a:t>Biodiversity:  The Diversity of an Ecological Community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86468"/>
            <a:ext cx="8686800" cy="1271532"/>
          </a:xfrm>
        </p:spPr>
        <p:txBody>
          <a:bodyPr>
            <a:normAutofit/>
          </a:bodyPr>
          <a:lstStyle/>
          <a:p>
            <a:r>
              <a:rPr lang="en-US" dirty="0"/>
              <a:t>More biodiversity causes increased stability of an ecosystem</a:t>
            </a:r>
          </a:p>
        </p:txBody>
      </p:sp>
      <p:pic>
        <p:nvPicPr>
          <p:cNvPr id="1026" name="Picture 2" descr="Biodiversit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19200"/>
            <a:ext cx="7429789" cy="436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642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en-US" dirty="0"/>
              <a:t>Two ways to Measure Biodiversity:  Species Richness and Species Diversity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8740" y="1219200"/>
            <a:ext cx="4655260" cy="5638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Species Richness is the number of different species.</a:t>
            </a:r>
          </a:p>
          <a:p>
            <a:r>
              <a:rPr lang="en-US" dirty="0"/>
              <a:t>Species Diversity measures both richness AND relative abundance</a:t>
            </a:r>
          </a:p>
          <a:p>
            <a:r>
              <a:rPr lang="en-US" dirty="0"/>
              <a:t>Example:  Forests A and B have the same species richness (4), but Forest A has a higher species diversity because the relative abundances of species are more similar.</a:t>
            </a:r>
          </a:p>
        </p:txBody>
      </p:sp>
      <p:pic>
        <p:nvPicPr>
          <p:cNvPr id="2050" name="Picture 2" descr="http://www.quia.com/files/quia/users/lmcgee/ecology/Diversity-Forest-Exampl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448874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775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en-US" dirty="0"/>
              <a:t>Biodiversity on Earth is Concentrated in Hotspots, Especially in the Tropics</a:t>
            </a:r>
          </a:p>
        </p:txBody>
      </p:sp>
      <p:pic>
        <p:nvPicPr>
          <p:cNvPr id="3074" name="Picture 2" descr="http://www.bgc-jena.mpg.de/bgc-theory/uploads/Research/biodiversit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67397"/>
            <a:ext cx="8063345" cy="53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83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Value of Biodiversity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dirty="0"/>
              <a:t>More Biodiversity </a:t>
            </a:r>
            <a:r>
              <a:rPr lang="en-US" dirty="0">
                <a:sym typeface="Wingdings" pitchFamily="2" charset="2"/>
              </a:rPr>
              <a:t> more stability / resilience (ability to adapt to disruptions) in an ecosystem.</a:t>
            </a:r>
          </a:p>
          <a:p>
            <a:r>
              <a:rPr lang="en-US" dirty="0">
                <a:sym typeface="Wingdings" pitchFamily="2" charset="2"/>
              </a:rPr>
              <a:t>Other reasons to value biodiversity:</a:t>
            </a:r>
          </a:p>
          <a:p>
            <a:pPr lvl="1"/>
            <a:r>
              <a:rPr lang="en-US" dirty="0">
                <a:sym typeface="Wingdings" pitchFamily="2" charset="2"/>
              </a:rPr>
              <a:t>Ecosystem services (water filtration, erosion prevention, waste treatment, etc.)</a:t>
            </a:r>
          </a:p>
          <a:p>
            <a:pPr lvl="1"/>
            <a:r>
              <a:rPr lang="en-US" dirty="0">
                <a:sym typeface="Wingdings" pitchFamily="2" charset="2"/>
              </a:rPr>
              <a:t>Aesthetic / recreational  value</a:t>
            </a:r>
          </a:p>
          <a:p>
            <a:pPr lvl="1"/>
            <a:r>
              <a:rPr lang="en-US" dirty="0">
                <a:sym typeface="Wingdings" pitchFamily="2" charset="2"/>
              </a:rPr>
              <a:t>Potentially useful products (drugs, food, etc.)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582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Biodiversity Crisis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2600"/>
          </a:xfrm>
        </p:spPr>
        <p:txBody>
          <a:bodyPr/>
          <a:lstStyle/>
          <a:p>
            <a:r>
              <a:rPr lang="en-US" dirty="0"/>
              <a:t>Over 20,000 known species are threatened with extinction today.  Many more are unknown to science.</a:t>
            </a:r>
          </a:p>
        </p:txBody>
      </p:sp>
      <p:pic>
        <p:nvPicPr>
          <p:cNvPr id="4104" name="Picture 8" descr="http://www.whole-systems.org/Resources/Image10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3000" contrast="7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00400"/>
            <a:ext cx="5410200" cy="348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672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1-ps.googleusercontent.com/h/globalnation.inquirer.net/files/2011/05/800x600xbiodiversity.jpg.pagespeed.ic.6Ih58NbkvJ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0" b="7515"/>
          <a:stretch/>
        </p:blipFill>
        <p:spPr bwMode="auto">
          <a:xfrm>
            <a:off x="-34636" y="304800"/>
            <a:ext cx="917144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391400" y="125165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Aka “invasive species”</a:t>
            </a:r>
          </a:p>
        </p:txBody>
      </p:sp>
    </p:spTree>
    <p:extLst>
      <p:ext uri="{BB962C8B-B14F-4D97-AF65-F5344CB8AC3E}">
        <p14:creationId xmlns:p14="http://schemas.microsoft.com/office/powerpoint/2010/main" val="4256585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Biodiversity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it / how is it measured?</a:t>
            </a:r>
          </a:p>
          <a:p>
            <a:r>
              <a:rPr lang="en-US" dirty="0"/>
              <a:t>Where is the biodiversity of Earth?</a:t>
            </a:r>
          </a:p>
          <a:p>
            <a:r>
              <a:rPr lang="en-US" dirty="0"/>
              <a:t>Why is it valuable to ecosystems and humans?</a:t>
            </a:r>
          </a:p>
          <a:p>
            <a:r>
              <a:rPr lang="en-US" dirty="0"/>
              <a:t>What are the causes </a:t>
            </a:r>
            <a:r>
              <a:rPr lang="en-US"/>
              <a:t>of biodiversity </a:t>
            </a:r>
            <a:r>
              <a:rPr lang="en-US" dirty="0"/>
              <a:t>loss?</a:t>
            </a:r>
          </a:p>
        </p:txBody>
      </p:sp>
    </p:spTree>
    <p:extLst>
      <p:ext uri="{BB962C8B-B14F-4D97-AF65-F5344CB8AC3E}">
        <p14:creationId xmlns:p14="http://schemas.microsoft.com/office/powerpoint/2010/main" val="27715260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3443</TotalTime>
  <Words>489</Words>
  <Application>Microsoft Office PowerPoint</Application>
  <PresentationFormat>On-screen Show (4:3)</PresentationFormat>
  <Paragraphs>57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</vt:lpstr>
      <vt:lpstr>Office Theme</vt:lpstr>
      <vt:lpstr>Do Now 4.24 week 33</vt:lpstr>
      <vt:lpstr>Notes Are Yours Today</vt:lpstr>
      <vt:lpstr>Biodiversity:  The Diversity of an Ecological Community</vt:lpstr>
      <vt:lpstr>Two ways to Measure Biodiversity:  Species Richness and Species Diversity</vt:lpstr>
      <vt:lpstr>Biodiversity on Earth is Concentrated in Hotspots, Especially in the Tropics</vt:lpstr>
      <vt:lpstr>The Value of Biodiversity</vt:lpstr>
      <vt:lpstr>The Biodiversity Crisis</vt:lpstr>
      <vt:lpstr>PowerPoint Presentation</vt:lpstr>
      <vt:lpstr>Biodiversity Review</vt:lpstr>
      <vt:lpstr>Ecological Succession 4.26</vt:lpstr>
      <vt:lpstr>Ecological Succession</vt:lpstr>
      <vt:lpstr>Succession in an Urban Vacant Lot</vt:lpstr>
      <vt:lpstr>Succession Types</vt:lpstr>
      <vt:lpstr>Succession Types</vt:lpstr>
      <vt:lpstr>Succession Stages</vt:lpstr>
      <vt:lpstr>Succession Recap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Now 4.11</dc:title>
  <dc:creator>Nicholas Tomasino</dc:creator>
  <cp:lastModifiedBy>Nicholas Tomasino</cp:lastModifiedBy>
  <cp:revision>16</cp:revision>
  <dcterms:created xsi:type="dcterms:W3CDTF">2013-04-11T11:48:01Z</dcterms:created>
  <dcterms:modified xsi:type="dcterms:W3CDTF">2017-04-26T16:56:34Z</dcterms:modified>
</cp:coreProperties>
</file>