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69" r:id="rId4"/>
    <p:sldId id="264" r:id="rId5"/>
    <p:sldId id="266" r:id="rId6"/>
    <p:sldId id="267" r:id="rId7"/>
    <p:sldId id="268" r:id="rId8"/>
    <p:sldId id="257" r:id="rId9"/>
    <p:sldId id="259" r:id="rId10"/>
    <p:sldId id="260" r:id="rId11"/>
    <p:sldId id="261" r:id="rId12"/>
    <p:sldId id="26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778"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DCFEF68-DBCF-4C45-9F7B-6AC7B5816B19}"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FEF68-DBCF-4C45-9F7B-6AC7B5816B19}"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FEF68-DBCF-4C45-9F7B-6AC7B5816B19}"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DBF8A4-0C4B-41BA-AD8F-E413F2CE7FC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4270A0-EFF6-40C2-8206-425B019EF6A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2B9D9-9846-4D50-B6F1-4A379C4575CD}"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344AFF8-675E-4840-AC06-1D6827FA6B8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9CC41E1-1F68-44D1-A02A-29971F7123C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543BE3-6443-4193-A1EA-1E5A211D0930}"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6B953C-FD81-43EC-998A-5C28AF8AB275}"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BB36C54-857F-4CE5-8E0C-4955584DE6E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CFEF68-DBCF-4C45-9F7B-6AC7B5816B19}"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EBCB784-BE9B-46EA-AB32-C34FA6BEF32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BF6527-1419-4469-A245-A063D2E46FB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B51462-704B-45C1-BCF8-3B13CFA1D15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CFEF68-DBCF-4C45-9F7B-6AC7B5816B19}" type="datetimeFigureOut">
              <a:rPr lang="en-US" smtClean="0"/>
              <a:pPr/>
              <a:t>4/3/2017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DCFEF68-DBCF-4C45-9F7B-6AC7B5816B19}"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CFEF68-DBCF-4C45-9F7B-6AC7B5816B19}" type="datetimeFigureOut">
              <a:rPr lang="en-US" smtClean="0"/>
              <a:pPr/>
              <a:t>4/3/2017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CFEF68-DBCF-4C45-9F7B-6AC7B5816B19}" type="datetimeFigureOut">
              <a:rPr lang="en-US" smtClean="0"/>
              <a:pPr/>
              <a:t>4/3/2017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CFEF68-DBCF-4C45-9F7B-6AC7B5816B19}" type="datetimeFigureOut">
              <a:rPr lang="en-US" smtClean="0"/>
              <a:pPr/>
              <a:t>4/3/2017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CFEF68-DBCF-4C45-9F7B-6AC7B5816B19}"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CFEF68-DBCF-4C45-9F7B-6AC7B5816B19}" type="datetimeFigureOut">
              <a:rPr lang="en-US" smtClean="0"/>
              <a:pPr/>
              <a:t>4/3/2017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41BDC-9CD5-43A7-A5AC-CF227D72A46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FEF68-DBCF-4C45-9F7B-6AC7B5816B19}" type="datetimeFigureOut">
              <a:rPr lang="en-US" smtClean="0"/>
              <a:pPr/>
              <a:t>4/3/2017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41BDC-9CD5-43A7-A5AC-CF227D72A46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003300"/>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E4FD04E6-B115-4D3F-BF17-E8E5A028ABB3}"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dirty="0"/>
              <a:t>Do Now 4.3 (Week 31 / Q4)</a:t>
            </a:r>
          </a:p>
        </p:txBody>
      </p:sp>
      <p:sp>
        <p:nvSpPr>
          <p:cNvPr id="3" name="Subtitle 2"/>
          <p:cNvSpPr>
            <a:spLocks noGrp="1"/>
          </p:cNvSpPr>
          <p:nvPr>
            <p:ph type="subTitle" idx="1"/>
          </p:nvPr>
        </p:nvSpPr>
        <p:spPr>
          <a:xfrm>
            <a:off x="0" y="1143000"/>
            <a:ext cx="9144000" cy="5715000"/>
          </a:xfrm>
        </p:spPr>
        <p:txBody>
          <a:bodyPr/>
          <a:lstStyle/>
          <a:p>
            <a:r>
              <a:rPr lang="en-US" dirty="0">
                <a:solidFill>
                  <a:schemeClr val="tx1"/>
                </a:solidFill>
              </a:rPr>
              <a:t>OBJECTIVES:</a:t>
            </a:r>
          </a:p>
          <a:p>
            <a:pPr marL="514350" indent="-514350">
              <a:buAutoNum type="arabicPeriod"/>
            </a:pPr>
            <a:r>
              <a:rPr lang="en-US" dirty="0">
                <a:solidFill>
                  <a:schemeClr val="tx1"/>
                </a:solidFill>
              </a:rPr>
              <a:t>Define habitat and niche, and provide examples of each.</a:t>
            </a:r>
          </a:p>
          <a:p>
            <a:pPr marL="514350" indent="-514350">
              <a:buAutoNum type="arabicPeriod"/>
            </a:pPr>
            <a:r>
              <a:rPr lang="en-US" dirty="0">
                <a:solidFill>
                  <a:schemeClr val="tx1"/>
                </a:solidFill>
              </a:rPr>
              <a:t>Distinguish fundamental niche and realized niche</a:t>
            </a:r>
          </a:p>
          <a:p>
            <a:pPr marL="514350" indent="-514350"/>
            <a:r>
              <a:rPr lang="en-US" dirty="0">
                <a:solidFill>
                  <a:schemeClr val="tx1"/>
                </a:solidFill>
              </a:rPr>
              <a:t>TASK:</a:t>
            </a:r>
          </a:p>
          <a:p>
            <a:pPr marL="514350" indent="-514350">
              <a:buAutoNum type="arabicPeriod"/>
            </a:pPr>
            <a:r>
              <a:rPr lang="en-US" dirty="0">
                <a:solidFill>
                  <a:schemeClr val="tx1"/>
                </a:solidFill>
              </a:rPr>
              <a:t>What’s your niche? Ecological or otherwise…</a:t>
            </a:r>
          </a:p>
          <a:p>
            <a:pPr marL="514350" indent="-514350">
              <a:buAutoNum type="arabicPeriod"/>
            </a:pPr>
            <a:r>
              <a:rPr lang="en-US" dirty="0">
                <a:solidFill>
                  <a:schemeClr val="tx1"/>
                </a:solidFill>
              </a:rPr>
              <a:t>Wondering about new seats?  We’ll get them on the other side of spring break – and get a fresh start for the home stretch</a:t>
            </a:r>
          </a:p>
          <a:p>
            <a:endParaRPr lang="en-US"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dirty="0"/>
              <a:t>Biomass</a:t>
            </a:r>
          </a:p>
        </p:txBody>
      </p:sp>
      <p:sp>
        <p:nvSpPr>
          <p:cNvPr id="3" name="Content Placeholder 2"/>
          <p:cNvSpPr>
            <a:spLocks noGrp="1"/>
          </p:cNvSpPr>
          <p:nvPr>
            <p:ph idx="1"/>
          </p:nvPr>
        </p:nvSpPr>
        <p:spPr>
          <a:xfrm>
            <a:off x="0" y="762000"/>
            <a:ext cx="9144000" cy="1066800"/>
          </a:xfrm>
        </p:spPr>
        <p:txBody>
          <a:bodyPr/>
          <a:lstStyle/>
          <a:p>
            <a:r>
              <a:rPr lang="en-US" dirty="0"/>
              <a:t>The total mass of living organisms in an ecosystem, population, or </a:t>
            </a:r>
            <a:r>
              <a:rPr lang="en-US" dirty="0" err="1"/>
              <a:t>trophic</a:t>
            </a:r>
            <a:r>
              <a:rPr lang="en-US" dirty="0"/>
              <a:t> level.</a:t>
            </a:r>
          </a:p>
        </p:txBody>
      </p:sp>
      <p:pic>
        <p:nvPicPr>
          <p:cNvPr id="1026" name="Picture 2" descr="energy pyramid, biomass pyramid"/>
          <p:cNvPicPr>
            <a:picLocks noChangeAspect="1" noChangeArrowheads="1"/>
          </p:cNvPicPr>
          <p:nvPr/>
        </p:nvPicPr>
        <p:blipFill>
          <a:blip r:embed="rId2" cstate="print"/>
          <a:srcRect/>
          <a:stretch>
            <a:fillRect/>
          </a:stretch>
        </p:blipFill>
        <p:spPr bwMode="auto">
          <a:xfrm>
            <a:off x="1752600" y="1905000"/>
            <a:ext cx="5924550" cy="47221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Our Ecosystem Model</a:t>
            </a:r>
          </a:p>
        </p:txBody>
      </p:sp>
      <p:sp>
        <p:nvSpPr>
          <p:cNvPr id="3" name="Content Placeholder 2"/>
          <p:cNvSpPr>
            <a:spLocks noGrp="1"/>
          </p:cNvSpPr>
          <p:nvPr>
            <p:ph idx="1"/>
          </p:nvPr>
        </p:nvSpPr>
        <p:spPr/>
        <p:txBody>
          <a:bodyPr/>
          <a:lstStyle/>
          <a:p>
            <a:r>
              <a:rPr lang="en-US" dirty="0"/>
              <a:t>Now we can complete our ecosystem modeling activity from last week!</a:t>
            </a:r>
          </a:p>
          <a:p>
            <a:r>
              <a:rPr lang="en-US" dirty="0"/>
              <a:t>Ecosystem Lab &amp; Syllabus homework </a:t>
            </a:r>
            <a:r>
              <a:rPr lang="en-US"/>
              <a:t>due Tuesday!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33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5410200"/>
            <a:ext cx="8229600" cy="1143000"/>
          </a:xfrm>
        </p:spPr>
        <p:txBody>
          <a:bodyPr/>
          <a:lstStyle/>
          <a:p>
            <a:endParaRPr lang="en-US" dirty="0"/>
          </a:p>
        </p:txBody>
      </p:sp>
      <p:pic>
        <p:nvPicPr>
          <p:cNvPr id="4" name="Picture 3"/>
          <p:cNvPicPr>
            <a:picLocks noChangeAspect="1"/>
          </p:cNvPicPr>
          <p:nvPr/>
        </p:nvPicPr>
        <p:blipFill rotWithShape="1">
          <a:blip r:embed="rId2"/>
          <a:srcRect l="10000" t="44074" r="46667" b="20370"/>
          <a:stretch/>
        </p:blipFill>
        <p:spPr>
          <a:xfrm>
            <a:off x="381000" y="3243"/>
            <a:ext cx="8458200" cy="3903785"/>
          </a:xfrm>
          <a:prstGeom prst="rect">
            <a:avLst/>
          </a:prstGeom>
        </p:spPr>
      </p:pic>
      <p:pic>
        <p:nvPicPr>
          <p:cNvPr id="1026" name="Picture 2" descr="Adam+Jones+Manny+Machado+Los+Angeles+Angels+OFA9IvV24-1l.jpg (594×3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886200"/>
            <a:ext cx="4457700"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evin-gausman.jpg (640×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86200"/>
            <a:ext cx="475488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433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000">
                <a:solidFill>
                  <a:schemeClr val="bg1"/>
                </a:solidFill>
              </a:rPr>
              <a:t>Habitat: the particular place in which an organism lives.</a:t>
            </a:r>
          </a:p>
        </p:txBody>
      </p:sp>
      <p:sp>
        <p:nvSpPr>
          <p:cNvPr id="4" name="Content Placeholder 3"/>
          <p:cNvSpPr>
            <a:spLocks noGrp="1"/>
          </p:cNvSpPr>
          <p:nvPr>
            <p:ph idx="1"/>
          </p:nvPr>
        </p:nvSpPr>
        <p:spPr/>
        <p:txBody>
          <a:bodyPr/>
          <a:lstStyle/>
          <a:p>
            <a:endParaRPr lang="en-US"/>
          </a:p>
        </p:txBody>
      </p:sp>
      <p:sp>
        <p:nvSpPr>
          <p:cNvPr id="5" name="Rectangle 5"/>
          <p:cNvSpPr txBox="1">
            <a:spLocks noChangeArrowheads="1"/>
          </p:cNvSpPr>
          <p:nvPr/>
        </p:nvSpPr>
        <p:spPr bwMode="auto">
          <a:xfrm>
            <a:off x="457200" y="4572000"/>
            <a:ext cx="8229600" cy="14176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0" cap="none" spc="0" normalizeH="0" baseline="0" noProof="0">
                <a:ln>
                  <a:noFill/>
                </a:ln>
                <a:solidFill>
                  <a:schemeClr val="bg1"/>
                </a:solidFill>
                <a:effectLst/>
                <a:uLnTx/>
                <a:uFillTx/>
                <a:latin typeface="+mj-lt"/>
                <a:ea typeface="+mj-ea"/>
                <a:cs typeface="+mj-cs"/>
              </a:rPr>
              <a:t>Niche: the unique role an organism plays in its environment</a:t>
            </a:r>
            <a:r>
              <a:rPr kumimoji="0" lang="en-US" sz="4000" b="0" i="0" u="none" strike="noStrike" kern="0" cap="none" spc="0" normalizeH="0" baseline="0" noProof="0">
                <a:ln>
                  <a:noFill/>
                </a:ln>
                <a:solidFill>
                  <a:schemeClr val="tx2"/>
                </a:solidFill>
                <a:effectLst/>
                <a:uLnTx/>
                <a:uFillTx/>
                <a:latin typeface="+mj-lt"/>
                <a:ea typeface="+mj-ea"/>
                <a:cs typeface="+mj-cs"/>
              </a:rPr>
              <a:t>.</a:t>
            </a:r>
            <a:endParaRPr kumimoji="0" lang="en-US" sz="4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0"/>
            <a:ext cx="8229600" cy="808038"/>
          </a:xfrm>
        </p:spPr>
        <p:txBody>
          <a:bodyPr/>
          <a:lstStyle/>
          <a:p>
            <a:pPr eaLnBrk="1" hangingPunct="1"/>
            <a:r>
              <a:rPr lang="en-US">
                <a:solidFill>
                  <a:schemeClr val="bg1"/>
                </a:solidFill>
              </a:rPr>
              <a:t>Habitat: Humans &amp; Polar Bears</a:t>
            </a:r>
          </a:p>
        </p:txBody>
      </p:sp>
      <p:sp>
        <p:nvSpPr>
          <p:cNvPr id="7171" name="Text Box 4"/>
          <p:cNvSpPr txBox="1">
            <a:spLocks noChangeArrowheads="1"/>
          </p:cNvSpPr>
          <p:nvPr/>
        </p:nvSpPr>
        <p:spPr bwMode="auto">
          <a:xfrm>
            <a:off x="457200" y="4038600"/>
            <a:ext cx="3584575" cy="2590800"/>
          </a:xfrm>
          <a:prstGeom prst="rect">
            <a:avLst/>
          </a:prstGeom>
          <a:noFill/>
          <a:ln w="9525">
            <a:noFill/>
            <a:miter lim="800000"/>
            <a:headEnd/>
            <a:tailEnd/>
          </a:ln>
        </p:spPr>
        <p:txBody>
          <a:bodyPr>
            <a:spAutoFit/>
          </a:bodyPr>
          <a:lstStyle/>
          <a:p>
            <a:pPr fontAlgn="base">
              <a:spcBef>
                <a:spcPct val="0"/>
              </a:spcBef>
              <a:spcAft>
                <a:spcPct val="0"/>
              </a:spcAft>
            </a:pPr>
            <a:r>
              <a:rPr lang="en-US" sz="2000">
                <a:solidFill>
                  <a:srgbClr val="FFFFFF"/>
                </a:solidFill>
              </a:rPr>
              <a:t>Polar bears can be found on pack ice, coastal islands, coastlines and even out in Arctic waters. They are exceptional swimmers and have been observed in the sea more than 100 miles from the nearest land or pack ice.</a:t>
            </a:r>
            <a:r>
              <a:rPr lang="en-US" sz="2400">
                <a:solidFill>
                  <a:srgbClr val="FFFFFF"/>
                </a:solidFill>
              </a:rPr>
              <a:t> </a:t>
            </a:r>
          </a:p>
        </p:txBody>
      </p:sp>
      <p:sp>
        <p:nvSpPr>
          <p:cNvPr id="7172" name="Text Box 5"/>
          <p:cNvSpPr txBox="1">
            <a:spLocks noChangeArrowheads="1"/>
          </p:cNvSpPr>
          <p:nvPr/>
        </p:nvSpPr>
        <p:spPr bwMode="auto">
          <a:xfrm>
            <a:off x="5029200" y="4022725"/>
            <a:ext cx="3584575" cy="2835275"/>
          </a:xfrm>
          <a:prstGeom prst="rect">
            <a:avLst/>
          </a:prstGeom>
          <a:noFill/>
          <a:ln w="9525">
            <a:noFill/>
            <a:miter lim="800000"/>
            <a:headEnd/>
            <a:tailEnd/>
          </a:ln>
        </p:spPr>
        <p:txBody>
          <a:bodyPr>
            <a:spAutoFit/>
          </a:bodyPr>
          <a:lstStyle/>
          <a:p>
            <a:pPr fontAlgn="base">
              <a:spcBef>
                <a:spcPct val="0"/>
              </a:spcBef>
              <a:spcAft>
                <a:spcPct val="0"/>
              </a:spcAft>
            </a:pPr>
            <a:r>
              <a:rPr lang="en-US" sz="2000">
                <a:solidFill>
                  <a:srgbClr val="FFFFFF"/>
                </a:solidFill>
              </a:rPr>
              <a:t>A majority of human beings live in urban environments</a:t>
            </a:r>
          </a:p>
          <a:p>
            <a:pPr fontAlgn="base">
              <a:spcBef>
                <a:spcPct val="0"/>
              </a:spcBef>
              <a:spcAft>
                <a:spcPct val="0"/>
              </a:spcAft>
            </a:pPr>
            <a:endParaRPr lang="en-US" sz="2000">
              <a:solidFill>
                <a:srgbClr val="FFFFFF"/>
              </a:solidFill>
            </a:endParaRPr>
          </a:p>
          <a:p>
            <a:pPr fontAlgn="base">
              <a:spcBef>
                <a:spcPct val="0"/>
              </a:spcBef>
              <a:spcAft>
                <a:spcPct val="0"/>
              </a:spcAft>
            </a:pPr>
            <a:r>
              <a:rPr lang="en-US" sz="2000">
                <a:solidFill>
                  <a:srgbClr val="FFFFFF"/>
                </a:solidFill>
              </a:rPr>
              <a:t>Urban Land: </a:t>
            </a:r>
          </a:p>
          <a:p>
            <a:pPr fontAlgn="base">
              <a:spcBef>
                <a:spcPct val="0"/>
              </a:spcBef>
              <a:spcAft>
                <a:spcPct val="0"/>
              </a:spcAft>
            </a:pPr>
            <a:r>
              <a:rPr lang="en-US" sz="2000">
                <a:solidFill>
                  <a:srgbClr val="FFFFFF"/>
                </a:solidFill>
              </a:rPr>
              <a:t>	</a:t>
            </a:r>
          </a:p>
          <a:p>
            <a:pPr fontAlgn="base">
              <a:spcBef>
                <a:spcPct val="0"/>
              </a:spcBef>
              <a:spcAft>
                <a:spcPct val="0"/>
              </a:spcAft>
            </a:pPr>
            <a:r>
              <a:rPr lang="en-US" sz="2000">
                <a:solidFill>
                  <a:srgbClr val="FFFFFF"/>
                </a:solidFill>
              </a:rPr>
              <a:t>	3% of Earth’s land 	surface</a:t>
            </a:r>
          </a:p>
          <a:p>
            <a:pPr fontAlgn="base">
              <a:spcBef>
                <a:spcPct val="0"/>
              </a:spcBef>
              <a:spcAft>
                <a:spcPct val="0"/>
              </a:spcAft>
            </a:pPr>
            <a:r>
              <a:rPr lang="en-US" sz="2000">
                <a:solidFill>
                  <a:srgbClr val="FFFFFF"/>
                </a:solidFill>
              </a:rPr>
              <a:t>	</a:t>
            </a:r>
          </a:p>
          <a:p>
            <a:pPr fontAlgn="base">
              <a:spcBef>
                <a:spcPct val="0"/>
              </a:spcBef>
              <a:spcAft>
                <a:spcPct val="0"/>
              </a:spcAft>
            </a:pPr>
            <a:r>
              <a:rPr lang="en-US" sz="2000">
                <a:solidFill>
                  <a:srgbClr val="FFFFFF"/>
                </a:solidFill>
              </a:rPr>
              <a:t>	3,500,000,000 people</a:t>
            </a:r>
            <a:endParaRPr lang="en-US" sz="2400">
              <a:solidFill>
                <a:srgbClr val="FFFFFF"/>
              </a:solidFill>
            </a:endParaRPr>
          </a:p>
        </p:txBody>
      </p:sp>
      <p:pic>
        <p:nvPicPr>
          <p:cNvPr id="7173" name="Picture 6" descr="polar-bear"/>
          <p:cNvPicPr>
            <a:picLocks noChangeAspect="1" noChangeArrowheads="1"/>
          </p:cNvPicPr>
          <p:nvPr/>
        </p:nvPicPr>
        <p:blipFill>
          <a:blip r:embed="rId2" cstate="print"/>
          <a:srcRect/>
          <a:stretch>
            <a:fillRect/>
          </a:stretch>
        </p:blipFill>
        <p:spPr bwMode="auto">
          <a:xfrm>
            <a:off x="152400" y="990600"/>
            <a:ext cx="4095750" cy="2857500"/>
          </a:xfrm>
          <a:prstGeom prst="rect">
            <a:avLst/>
          </a:prstGeom>
          <a:noFill/>
          <a:ln w="9525">
            <a:noFill/>
            <a:miter lim="800000"/>
            <a:headEnd/>
            <a:tailEnd/>
          </a:ln>
        </p:spPr>
      </p:pic>
      <p:pic>
        <p:nvPicPr>
          <p:cNvPr id="7174" name="Picture 7" descr="parking_11"/>
          <p:cNvPicPr>
            <a:picLocks noChangeAspect="1" noChangeArrowheads="1"/>
          </p:cNvPicPr>
          <p:nvPr/>
        </p:nvPicPr>
        <p:blipFill>
          <a:blip r:embed="rId3" cstate="print"/>
          <a:srcRect/>
          <a:stretch>
            <a:fillRect/>
          </a:stretch>
        </p:blipFill>
        <p:spPr bwMode="auto">
          <a:xfrm>
            <a:off x="4343400" y="685800"/>
            <a:ext cx="4800600" cy="3429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457200" y="0"/>
            <a:ext cx="8229600" cy="808038"/>
          </a:xfrm>
          <a:noFill/>
        </p:spPr>
        <p:txBody>
          <a:bodyPr/>
          <a:lstStyle/>
          <a:p>
            <a:pPr eaLnBrk="1" hangingPunct="1"/>
            <a:r>
              <a:rPr lang="en-US">
                <a:solidFill>
                  <a:schemeClr val="bg1"/>
                </a:solidFill>
              </a:rPr>
              <a:t>Niche: Humans &amp; Polar Bears</a:t>
            </a:r>
          </a:p>
        </p:txBody>
      </p:sp>
      <p:sp>
        <p:nvSpPr>
          <p:cNvPr id="8195" name="Text Box 5"/>
          <p:cNvSpPr txBox="1">
            <a:spLocks noChangeArrowheads="1"/>
          </p:cNvSpPr>
          <p:nvPr/>
        </p:nvSpPr>
        <p:spPr bwMode="auto">
          <a:xfrm>
            <a:off x="228600" y="3810000"/>
            <a:ext cx="4041775" cy="2835275"/>
          </a:xfrm>
          <a:prstGeom prst="rect">
            <a:avLst/>
          </a:prstGeom>
          <a:noFill/>
          <a:ln w="9525">
            <a:noFill/>
            <a:miter lim="800000"/>
            <a:headEnd/>
            <a:tailEnd/>
          </a:ln>
        </p:spPr>
        <p:txBody>
          <a:bodyPr>
            <a:spAutoFit/>
          </a:bodyPr>
          <a:lstStyle/>
          <a:p>
            <a:pPr fontAlgn="base">
              <a:spcBef>
                <a:spcPct val="0"/>
              </a:spcBef>
              <a:spcAft>
                <a:spcPct val="0"/>
              </a:spcAft>
            </a:pPr>
            <a:r>
              <a:rPr lang="en-US" sz="2000">
                <a:solidFill>
                  <a:srgbClr val="FFFFFF"/>
                </a:solidFill>
              </a:rPr>
              <a:t>Polar bears are strictly </a:t>
            </a:r>
            <a:r>
              <a:rPr lang="en-US" sz="2000">
                <a:solidFill>
                  <a:srgbClr val="00FF00"/>
                </a:solidFill>
              </a:rPr>
              <a:t>carnivores </a:t>
            </a:r>
            <a:r>
              <a:rPr lang="en-US" sz="2000">
                <a:solidFill>
                  <a:srgbClr val="FFFFFF"/>
                </a:solidFill>
              </a:rPr>
              <a:t>and feed or scavenge only meat. Their primary </a:t>
            </a:r>
            <a:r>
              <a:rPr lang="en-US" sz="2000">
                <a:solidFill>
                  <a:srgbClr val="00FF00"/>
                </a:solidFill>
              </a:rPr>
              <a:t>prey</a:t>
            </a:r>
            <a:r>
              <a:rPr lang="en-US" sz="2000">
                <a:solidFill>
                  <a:srgbClr val="FFFFFF"/>
                </a:solidFill>
              </a:rPr>
              <a:t> is the ringed seal though they also take bearded, harp and hooded seals and the occasional walrus youngster. They will also </a:t>
            </a:r>
            <a:r>
              <a:rPr lang="en-US" sz="2000">
                <a:solidFill>
                  <a:srgbClr val="00FF00"/>
                </a:solidFill>
              </a:rPr>
              <a:t>scavenge</a:t>
            </a:r>
            <a:r>
              <a:rPr lang="en-US" sz="2000">
                <a:solidFill>
                  <a:srgbClr val="FFFFFF"/>
                </a:solidFill>
              </a:rPr>
              <a:t> walrus and whale carcasses. </a:t>
            </a:r>
          </a:p>
        </p:txBody>
      </p:sp>
      <p:sp>
        <p:nvSpPr>
          <p:cNvPr id="8196" name="Text Box 6"/>
          <p:cNvSpPr txBox="1">
            <a:spLocks noChangeArrowheads="1"/>
          </p:cNvSpPr>
          <p:nvPr/>
        </p:nvSpPr>
        <p:spPr bwMode="auto">
          <a:xfrm>
            <a:off x="4724400" y="685800"/>
            <a:ext cx="4419600" cy="1006475"/>
          </a:xfrm>
          <a:prstGeom prst="rect">
            <a:avLst/>
          </a:prstGeom>
          <a:noFill/>
          <a:ln w="9525">
            <a:noFill/>
            <a:miter lim="800000"/>
            <a:headEnd/>
            <a:tailEnd/>
          </a:ln>
        </p:spPr>
        <p:txBody>
          <a:bodyPr>
            <a:spAutoFit/>
          </a:bodyPr>
          <a:lstStyle/>
          <a:p>
            <a:pPr fontAlgn="base">
              <a:spcBef>
                <a:spcPct val="0"/>
              </a:spcBef>
              <a:spcAft>
                <a:spcPct val="0"/>
              </a:spcAft>
            </a:pPr>
            <a:r>
              <a:rPr lang="en-US" sz="2000">
                <a:solidFill>
                  <a:srgbClr val="FFFFFF"/>
                </a:solidFill>
              </a:rPr>
              <a:t>Humans generally eat plants and animals grown using technology such as chemical fertilizers and irrigation.</a:t>
            </a:r>
            <a:endParaRPr lang="en-US" sz="2400">
              <a:solidFill>
                <a:srgbClr val="FFFFFF"/>
              </a:solidFill>
            </a:endParaRPr>
          </a:p>
        </p:txBody>
      </p:sp>
      <p:pic>
        <p:nvPicPr>
          <p:cNvPr id="8197" name="Picture 7" descr="polar-bear"/>
          <p:cNvPicPr>
            <a:picLocks noChangeAspect="1" noChangeArrowheads="1"/>
          </p:cNvPicPr>
          <p:nvPr/>
        </p:nvPicPr>
        <p:blipFill>
          <a:blip r:embed="rId2" cstate="print"/>
          <a:srcRect/>
          <a:stretch>
            <a:fillRect/>
          </a:stretch>
        </p:blipFill>
        <p:spPr bwMode="auto">
          <a:xfrm>
            <a:off x="152400" y="990600"/>
            <a:ext cx="4095750" cy="2857500"/>
          </a:xfrm>
          <a:prstGeom prst="rect">
            <a:avLst/>
          </a:prstGeom>
          <a:noFill/>
          <a:ln w="9525">
            <a:noFill/>
            <a:miter lim="800000"/>
            <a:headEnd/>
            <a:tailEnd/>
          </a:ln>
        </p:spPr>
      </p:pic>
      <p:pic>
        <p:nvPicPr>
          <p:cNvPr id="8198" name="Picture 9" descr="hogpen"/>
          <p:cNvPicPr>
            <a:picLocks noChangeAspect="1" noChangeArrowheads="1"/>
          </p:cNvPicPr>
          <p:nvPr/>
        </p:nvPicPr>
        <p:blipFill>
          <a:blip r:embed="rId3" cstate="print"/>
          <a:srcRect/>
          <a:stretch>
            <a:fillRect/>
          </a:stretch>
        </p:blipFill>
        <p:spPr bwMode="auto">
          <a:xfrm>
            <a:off x="5257800" y="1752600"/>
            <a:ext cx="3365500" cy="5105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a:solidFill>
                  <a:schemeClr val="bg1"/>
                </a:solidFill>
              </a:rPr>
              <a:t>Fundamental</a:t>
            </a:r>
            <a:r>
              <a:rPr lang="en-US" dirty="0"/>
              <a:t> </a:t>
            </a:r>
            <a:r>
              <a:rPr lang="en-US" dirty="0">
                <a:solidFill>
                  <a:schemeClr val="bg1"/>
                </a:solidFill>
              </a:rPr>
              <a:t>Niche vs. Realized Niche</a:t>
            </a:r>
          </a:p>
        </p:txBody>
      </p:sp>
      <p:sp>
        <p:nvSpPr>
          <p:cNvPr id="3" name="Content Placeholder 2"/>
          <p:cNvSpPr>
            <a:spLocks noGrp="1"/>
          </p:cNvSpPr>
          <p:nvPr>
            <p:ph idx="1"/>
          </p:nvPr>
        </p:nvSpPr>
        <p:spPr>
          <a:xfrm>
            <a:off x="0" y="1371600"/>
            <a:ext cx="3962400" cy="5486399"/>
          </a:xfrm>
        </p:spPr>
        <p:txBody>
          <a:bodyPr/>
          <a:lstStyle/>
          <a:p>
            <a:r>
              <a:rPr lang="en-US" dirty="0">
                <a:solidFill>
                  <a:schemeClr val="bg1"/>
                </a:solidFill>
              </a:rPr>
              <a:t>The fundamental niche is the potential, realized niche is actual.</a:t>
            </a:r>
          </a:p>
          <a:p>
            <a:r>
              <a:rPr lang="en-US" dirty="0">
                <a:solidFill>
                  <a:schemeClr val="bg1"/>
                </a:solidFill>
              </a:rPr>
              <a:t>Ecosystem factors (biotic or abiotic) may limit the fundamental niche to produce the actual.</a:t>
            </a:r>
          </a:p>
        </p:txBody>
      </p:sp>
      <p:pic>
        <p:nvPicPr>
          <p:cNvPr id="1026" name="Picture 2" descr="http://www.mhhe.com/biosci/genbio/enger/student/olc/art_quizzes/genbiomedia/0366.jpg"/>
          <p:cNvPicPr>
            <a:picLocks noChangeAspect="1" noChangeArrowheads="1"/>
          </p:cNvPicPr>
          <p:nvPr/>
        </p:nvPicPr>
        <p:blipFill>
          <a:blip r:embed="rId2" cstate="print"/>
          <a:srcRect l="16667" t="-2222" r="10000"/>
          <a:stretch>
            <a:fillRect/>
          </a:stretch>
        </p:blipFill>
        <p:spPr bwMode="auto">
          <a:xfrm>
            <a:off x="3896141" y="1371600"/>
            <a:ext cx="5247859" cy="5486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dirty="0" err="1"/>
              <a:t>Trophic</a:t>
            </a:r>
            <a:r>
              <a:rPr lang="en-US" dirty="0"/>
              <a:t> Levels:  New Word, Old News</a:t>
            </a:r>
          </a:p>
        </p:txBody>
      </p:sp>
      <p:sp>
        <p:nvSpPr>
          <p:cNvPr id="3" name="Content Placeholder 2"/>
          <p:cNvSpPr>
            <a:spLocks noGrp="1"/>
          </p:cNvSpPr>
          <p:nvPr>
            <p:ph idx="1"/>
          </p:nvPr>
        </p:nvSpPr>
        <p:spPr/>
        <p:txBody>
          <a:bodyPr/>
          <a:lstStyle/>
          <a:p>
            <a:r>
              <a:rPr lang="en-US" dirty="0"/>
              <a:t>The different areas organisms occupy in a food web are called </a:t>
            </a:r>
            <a:r>
              <a:rPr lang="en-US" i="1" dirty="0" err="1"/>
              <a:t>trophic</a:t>
            </a:r>
            <a:r>
              <a:rPr lang="en-US" i="1" dirty="0"/>
              <a:t> levels</a:t>
            </a:r>
            <a:r>
              <a:rPr lang="en-US" dirty="0"/>
              <a:t>.</a:t>
            </a:r>
          </a:p>
          <a:p>
            <a:pPr lvl="1"/>
            <a:r>
              <a:rPr lang="en-US" dirty="0"/>
              <a:t>Examples</a:t>
            </a:r>
          </a:p>
          <a:p>
            <a:pPr lvl="2"/>
            <a:r>
              <a:rPr lang="en-US" dirty="0"/>
              <a:t>Producer</a:t>
            </a:r>
          </a:p>
          <a:p>
            <a:pPr lvl="2"/>
            <a:r>
              <a:rPr lang="en-US" dirty="0"/>
              <a:t>Primary Consumer</a:t>
            </a:r>
          </a:p>
          <a:p>
            <a:pPr lvl="2"/>
            <a:r>
              <a:rPr lang="en-US" dirty="0"/>
              <a:t>Secondary Consumer</a:t>
            </a:r>
          </a:p>
          <a:p>
            <a:pPr lvl="2"/>
            <a:r>
              <a:rPr lang="en-US" dirty="0"/>
              <a:t>Tertiary Consumer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1066800"/>
          </a:xfrm>
        </p:spPr>
        <p:txBody>
          <a:bodyPr/>
          <a:lstStyle/>
          <a:p>
            <a:pPr eaLnBrk="1" hangingPunct="1"/>
            <a:r>
              <a:rPr lang="en-US" sz="4000" b="1" u="sng">
                <a:solidFill>
                  <a:srgbClr val="00FF00"/>
                </a:solidFill>
              </a:rPr>
              <a:t>TROPHIC LEVELS </a:t>
            </a:r>
            <a:r>
              <a:rPr lang="en-US" sz="4000">
                <a:solidFill>
                  <a:srgbClr val="00FF00"/>
                </a:solidFill>
              </a:rPr>
              <a:t>/ Energy Pyramid</a:t>
            </a:r>
          </a:p>
        </p:txBody>
      </p:sp>
      <p:pic>
        <p:nvPicPr>
          <p:cNvPr id="18435" name="Picture 4" descr="trophic pyramid"/>
          <p:cNvPicPr>
            <a:picLocks noChangeAspect="1" noChangeArrowheads="1"/>
          </p:cNvPicPr>
          <p:nvPr/>
        </p:nvPicPr>
        <p:blipFill>
          <a:blip r:embed="rId2" cstate="print"/>
          <a:srcRect/>
          <a:stretch>
            <a:fillRect/>
          </a:stretch>
        </p:blipFill>
        <p:spPr bwMode="auto">
          <a:xfrm>
            <a:off x="0" y="1512888"/>
            <a:ext cx="9144000" cy="5345112"/>
          </a:xfrm>
          <a:prstGeom prst="rect">
            <a:avLst/>
          </a:prstGeom>
          <a:noFill/>
          <a:ln w="9525">
            <a:noFill/>
            <a:miter lim="800000"/>
            <a:headEnd/>
            <a:tailEnd/>
          </a:ln>
        </p:spPr>
      </p:pic>
      <p:sp>
        <p:nvSpPr>
          <p:cNvPr id="18436" name="Text Box 5"/>
          <p:cNvSpPr txBox="1">
            <a:spLocks noChangeArrowheads="1"/>
          </p:cNvSpPr>
          <p:nvPr/>
        </p:nvSpPr>
        <p:spPr bwMode="auto">
          <a:xfrm>
            <a:off x="0" y="1066800"/>
            <a:ext cx="9144000" cy="461963"/>
          </a:xfrm>
          <a:prstGeom prst="rect">
            <a:avLst/>
          </a:prstGeom>
          <a:noFill/>
          <a:ln w="9525" algn="ctr">
            <a:noFill/>
            <a:miter lim="800000"/>
            <a:headEnd/>
            <a:tailEnd/>
          </a:ln>
        </p:spPr>
        <p:txBody>
          <a:bodyPr>
            <a:spAutoFit/>
          </a:bodyPr>
          <a:lstStyle/>
          <a:p>
            <a:pPr algn="ctr"/>
            <a:r>
              <a:rPr lang="en-US"/>
              <a:t>“No transfer of energy is 100% efficient” </a:t>
            </a:r>
            <a:r>
              <a:rPr lang="en-US" sz="1400"/>
              <a:t>– 2</a:t>
            </a:r>
            <a:r>
              <a:rPr lang="en-US" sz="1400" baseline="30000"/>
              <a:t>nd</a:t>
            </a:r>
            <a:r>
              <a:rPr lang="en-US" sz="1400"/>
              <a:t> Law of Thermodynamics</a:t>
            </a:r>
          </a:p>
        </p:txBody>
      </p:sp>
      <p:sp>
        <p:nvSpPr>
          <p:cNvPr id="6150" name="Text Box 6"/>
          <p:cNvSpPr txBox="1">
            <a:spLocks noChangeArrowheads="1"/>
          </p:cNvSpPr>
          <p:nvPr/>
        </p:nvSpPr>
        <p:spPr bwMode="auto">
          <a:xfrm>
            <a:off x="6451188" y="1828800"/>
            <a:ext cx="2251899" cy="1477328"/>
          </a:xfrm>
          <a:prstGeom prst="rect">
            <a:avLst/>
          </a:prstGeom>
          <a:noFill/>
          <a:ln w="9525" algn="ctr">
            <a:noFill/>
            <a:miter lim="800000"/>
            <a:headEnd/>
            <a:tailEnd/>
          </a:ln>
        </p:spPr>
        <p:txBody>
          <a:bodyPr wrap="none">
            <a:spAutoFit/>
          </a:bodyPr>
          <a:lstStyle/>
          <a:p>
            <a:pPr algn="ctr"/>
            <a:r>
              <a:rPr lang="en-US" b="1" dirty="0">
                <a:solidFill>
                  <a:schemeClr val="accent2"/>
                </a:solidFill>
              </a:rPr>
              <a:t>Did you know?</a:t>
            </a:r>
          </a:p>
          <a:p>
            <a:pPr algn="ctr"/>
            <a:r>
              <a:rPr lang="en-US" dirty="0">
                <a:solidFill>
                  <a:srgbClr val="FF0000"/>
                </a:solidFill>
              </a:rPr>
              <a:t>It takes approximately</a:t>
            </a:r>
          </a:p>
          <a:p>
            <a:pPr algn="ctr"/>
            <a:r>
              <a:rPr lang="en-US" dirty="0">
                <a:solidFill>
                  <a:schemeClr val="tx1"/>
                </a:solidFill>
              </a:rPr>
              <a:t>10. kg of hay</a:t>
            </a:r>
            <a:r>
              <a:rPr lang="en-US" dirty="0">
                <a:solidFill>
                  <a:srgbClr val="FF0000"/>
                </a:solidFill>
              </a:rPr>
              <a:t> and</a:t>
            </a:r>
          </a:p>
          <a:p>
            <a:pPr algn="ctr"/>
            <a:r>
              <a:rPr lang="en-US" dirty="0">
                <a:solidFill>
                  <a:srgbClr val="FF0000"/>
                </a:solidFill>
              </a:rPr>
              <a:t>grain for a cow to</a:t>
            </a:r>
          </a:p>
          <a:p>
            <a:pPr algn="ctr"/>
            <a:r>
              <a:rPr lang="en-US" dirty="0">
                <a:solidFill>
                  <a:srgbClr val="FF0000"/>
                </a:solidFill>
              </a:rPr>
              <a:t>produce </a:t>
            </a:r>
            <a:r>
              <a:rPr lang="en-US" dirty="0">
                <a:solidFill>
                  <a:schemeClr val="tx1"/>
                </a:solidFill>
              </a:rPr>
              <a:t>1 kg of beef</a:t>
            </a:r>
            <a:r>
              <a:rPr lang="en-US" dirty="0">
                <a:solidFill>
                  <a:srgbClr val="FF0000"/>
                </a:solidFill>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strVal val="#ppt_w*0.05"/>
                                          </p:val>
                                        </p:tav>
                                        <p:tav tm="100000">
                                          <p:val>
                                            <p:strVal val="#ppt_w"/>
                                          </p:val>
                                        </p:tav>
                                      </p:tavLst>
                                    </p:anim>
                                    <p:anim calcmode="lin" valueType="num">
                                      <p:cBhvr>
                                        <p:cTn id="8" dur="500" fill="hold"/>
                                        <p:tgtEl>
                                          <p:spTgt spid="6150"/>
                                        </p:tgtEl>
                                        <p:attrNameLst>
                                          <p:attrName>ppt_h</p:attrName>
                                        </p:attrNameLst>
                                      </p:cBhvr>
                                      <p:tavLst>
                                        <p:tav tm="0">
                                          <p:val>
                                            <p:strVal val="#ppt_h"/>
                                          </p:val>
                                        </p:tav>
                                        <p:tav tm="100000">
                                          <p:val>
                                            <p:strVal val="#ppt_h"/>
                                          </p:val>
                                        </p:tav>
                                      </p:tavLst>
                                    </p:anim>
                                    <p:anim calcmode="lin" valueType="num">
                                      <p:cBhvr>
                                        <p:cTn id="9" dur="500" fill="hold"/>
                                        <p:tgtEl>
                                          <p:spTgt spid="6150"/>
                                        </p:tgtEl>
                                        <p:attrNameLst>
                                          <p:attrName>ppt_x</p:attrName>
                                        </p:attrNameLst>
                                      </p:cBhvr>
                                      <p:tavLst>
                                        <p:tav tm="0">
                                          <p:val>
                                            <p:strVal val="#ppt_x-.2"/>
                                          </p:val>
                                        </p:tav>
                                        <p:tav tm="100000">
                                          <p:val>
                                            <p:strVal val="#ppt_x"/>
                                          </p:val>
                                        </p:tav>
                                      </p:tavLst>
                                    </p:anim>
                                    <p:anim calcmode="lin" valueType="num">
                                      <p:cBhvr>
                                        <p:cTn id="10" dur="500" fill="hold"/>
                                        <p:tgtEl>
                                          <p:spTgt spid="6150"/>
                                        </p:tgtEl>
                                        <p:attrNameLst>
                                          <p:attrName>ppt_y</p:attrName>
                                        </p:attrNameLst>
                                      </p:cBhvr>
                                      <p:tavLst>
                                        <p:tav tm="0">
                                          <p:val>
                                            <p:strVal val="#ppt_y"/>
                                          </p:val>
                                        </p:tav>
                                        <p:tav tm="100000">
                                          <p:val>
                                            <p:strVal val="#ppt_y"/>
                                          </p:val>
                                        </p:tav>
                                      </p:tavLst>
                                    </p:anim>
                                    <p:animEffect transition="in" filter="fade">
                                      <p:cBhvr>
                                        <p:cTn id="11"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3794" name="Picture 2" descr="http://faculty.southwest.tn.edu/rburkett/ES%20%20we29.jpg"/>
          <p:cNvPicPr>
            <a:picLocks noChangeAspect="1" noChangeArrowheads="1"/>
          </p:cNvPicPr>
          <p:nvPr/>
        </p:nvPicPr>
        <p:blipFill>
          <a:blip r:embed="rId2" cstate="print"/>
          <a:srcRect/>
          <a:stretch>
            <a:fillRect/>
          </a:stretch>
        </p:blipFill>
        <p:spPr bwMode="auto">
          <a:xfrm>
            <a:off x="0" y="-2"/>
            <a:ext cx="9144000" cy="6858002"/>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697</TotalTime>
  <Words>364</Words>
  <Application>Microsoft Office PowerPoint</Application>
  <PresentationFormat>On-screen Show (4:3)</PresentationFormat>
  <Paragraphs>43</Paragraphs>
  <Slides>11</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11</vt:i4>
      </vt:variant>
    </vt:vector>
  </HeadingPairs>
  <TitlesOfParts>
    <vt:vector size="15" baseType="lpstr">
      <vt:lpstr>Arial</vt:lpstr>
      <vt:lpstr>Calibri</vt:lpstr>
      <vt:lpstr>Office Theme</vt:lpstr>
      <vt:lpstr>Default Design</vt:lpstr>
      <vt:lpstr>Do Now 4.3 (Week 31 / Q4)</vt:lpstr>
      <vt:lpstr>PowerPoint Presentation</vt:lpstr>
      <vt:lpstr>Habitat: the particular place in which an organism lives.</vt:lpstr>
      <vt:lpstr>Habitat: Humans &amp; Polar Bears</vt:lpstr>
      <vt:lpstr>Niche: Humans &amp; Polar Bears</vt:lpstr>
      <vt:lpstr>Fundamental Niche vs. Realized Niche</vt:lpstr>
      <vt:lpstr>Trophic Levels:  New Word, Old News</vt:lpstr>
      <vt:lpstr>TROPHIC LEVELS / Energy Pyramid</vt:lpstr>
      <vt:lpstr>PowerPoint Presentation</vt:lpstr>
      <vt:lpstr>Biomass</vt:lpstr>
      <vt:lpstr>Back to Our Ecosystem Model</vt:lpstr>
    </vt:vector>
  </TitlesOfParts>
  <Company>BCPSS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4.18</dc:title>
  <dc:creator>teacher</dc:creator>
  <cp:lastModifiedBy>Nicholas Tomasino</cp:lastModifiedBy>
  <cp:revision>9</cp:revision>
  <dcterms:created xsi:type="dcterms:W3CDTF">2012-04-18T11:19:20Z</dcterms:created>
  <dcterms:modified xsi:type="dcterms:W3CDTF">2017-04-03T11:46:30Z</dcterms:modified>
</cp:coreProperties>
</file>