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59" r:id="rId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B05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9" d="100"/>
          <a:sy n="79" d="100"/>
        </p:scale>
        <p:origin x="1498" y="6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95D7-E5B7-4897-A434-6BD681FBBD2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9FC0-72AA-4FC2-B018-44A28440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95D7-E5B7-4897-A434-6BD681FBBD2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9FC0-72AA-4FC2-B018-44A28440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95D7-E5B7-4897-A434-6BD681FBBD2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9FC0-72AA-4FC2-B018-44A28440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95D7-E5B7-4897-A434-6BD681FBBD2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9FC0-72AA-4FC2-B018-44A28440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95D7-E5B7-4897-A434-6BD681FBBD2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9FC0-72AA-4FC2-B018-44A28440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95D7-E5B7-4897-A434-6BD681FBBD2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9FC0-72AA-4FC2-B018-44A28440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95D7-E5B7-4897-A434-6BD681FBBD2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9FC0-72AA-4FC2-B018-44A28440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95D7-E5B7-4897-A434-6BD681FBBD2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9FC0-72AA-4FC2-B018-44A28440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95D7-E5B7-4897-A434-6BD681FBBD2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9FC0-72AA-4FC2-B018-44A28440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95D7-E5B7-4897-A434-6BD681FBBD2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9FC0-72AA-4FC2-B018-44A28440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AB95D7-E5B7-4897-A434-6BD681FBBD2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DA69FC0-72AA-4FC2-B018-44A28440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AB95D7-E5B7-4897-A434-6BD681FBBD22}" type="datetimeFigureOut">
              <a:rPr lang="en-US" smtClean="0"/>
              <a:pPr/>
              <a:t>3/8/2017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DA69FC0-72AA-4FC2-B018-44A284408F93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09600" y="304800"/>
            <a:ext cx="7772400" cy="1470025"/>
          </a:xfrm>
        </p:spPr>
        <p:txBody>
          <a:bodyPr/>
          <a:lstStyle/>
          <a:p>
            <a:r>
              <a:rPr lang="en-US" dirty="0"/>
              <a:t>Do Now 3.11:  (HW check:  10.7,8,11)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057400"/>
            <a:ext cx="9144000" cy="4800600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chemeClr val="tx1"/>
                </a:solidFill>
              </a:rPr>
              <a:t>Objective:</a:t>
            </a:r>
          </a:p>
          <a:p>
            <a:r>
              <a:rPr lang="en-US" dirty="0">
                <a:solidFill>
                  <a:schemeClr val="tx1"/>
                </a:solidFill>
              </a:rPr>
              <a:t>Review and practice the processes of transcription and translation.</a:t>
            </a:r>
          </a:p>
          <a:p>
            <a:r>
              <a:rPr lang="en-US" dirty="0">
                <a:solidFill>
                  <a:schemeClr val="tx1"/>
                </a:solidFill>
              </a:rPr>
              <a:t>Task: </a:t>
            </a:r>
          </a:p>
          <a:p>
            <a:r>
              <a:rPr lang="en-US" dirty="0">
                <a:solidFill>
                  <a:schemeClr val="tx1"/>
                </a:solidFill>
              </a:rPr>
              <a:t>Complete the “Modeling Transcription &amp; Translation” worksheet from yesterday.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BIG Ideas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DNA</a:t>
            </a:r>
            <a:r>
              <a:rPr lang="en-US" dirty="0">
                <a:sym typeface="Wingdings" pitchFamily="2" charset="2"/>
              </a:rPr>
              <a:t>RNAPROTEIN</a:t>
            </a:r>
          </a:p>
          <a:p>
            <a:r>
              <a:rPr lang="en-US" dirty="0">
                <a:sym typeface="Wingdings" pitchFamily="2" charset="2"/>
              </a:rPr>
              <a:t>Transcription makes RNA</a:t>
            </a:r>
          </a:p>
          <a:p>
            <a:r>
              <a:rPr lang="en-US" dirty="0">
                <a:sym typeface="Wingdings" pitchFamily="2" charset="2"/>
              </a:rPr>
              <a:t>Translation makes protein</a:t>
            </a:r>
          </a:p>
          <a:p>
            <a:pPr lvl="1"/>
            <a:r>
              <a:rPr lang="en-US" dirty="0">
                <a:sym typeface="Wingdings" pitchFamily="2" charset="2"/>
              </a:rPr>
              <a:t>mRNA is the instructions</a:t>
            </a:r>
          </a:p>
          <a:p>
            <a:pPr lvl="1"/>
            <a:r>
              <a:rPr lang="en-US" dirty="0" err="1">
                <a:sym typeface="Wingdings" pitchFamily="2" charset="2"/>
              </a:rPr>
              <a:t>tRNA</a:t>
            </a:r>
            <a:r>
              <a:rPr lang="en-US" dirty="0">
                <a:sym typeface="Wingdings" pitchFamily="2" charset="2"/>
              </a:rPr>
              <a:t> brings the right amino acids to the right </a:t>
            </a:r>
            <a:r>
              <a:rPr lang="en-US" dirty="0" err="1">
                <a:sym typeface="Wingdings" pitchFamily="2" charset="2"/>
              </a:rPr>
              <a:t>codons</a:t>
            </a:r>
            <a:r>
              <a:rPr lang="en-US" dirty="0">
                <a:sym typeface="Wingdings" pitchFamily="2" charset="2"/>
              </a:rPr>
              <a:t>.</a:t>
            </a:r>
          </a:p>
          <a:p>
            <a:pPr lvl="1"/>
            <a:r>
              <a:rPr lang="en-US" dirty="0" err="1">
                <a:sym typeface="Wingdings" pitchFamily="2" charset="2"/>
              </a:rPr>
              <a:t>Ribosomes</a:t>
            </a:r>
            <a:r>
              <a:rPr lang="en-US" dirty="0">
                <a:sym typeface="Wingdings" pitchFamily="2" charset="2"/>
              </a:rPr>
              <a:t> (</a:t>
            </a:r>
            <a:r>
              <a:rPr lang="en-US" dirty="0" err="1">
                <a:sym typeface="Wingdings" pitchFamily="2" charset="2"/>
              </a:rPr>
              <a:t>rRNA</a:t>
            </a:r>
            <a:r>
              <a:rPr lang="en-US" dirty="0">
                <a:sym typeface="Wingdings" pitchFamily="2" charset="2"/>
              </a:rPr>
              <a:t>) join the amino acids together to make a polypeptide.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/>
          <a:p>
            <a:r>
              <a:rPr lang="en-US" dirty="0"/>
              <a:t>ORFs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4636" y="2332037"/>
            <a:ext cx="9109364" cy="4525963"/>
          </a:xfrm>
        </p:spPr>
        <p:txBody>
          <a:bodyPr/>
          <a:lstStyle/>
          <a:p>
            <a:r>
              <a:rPr lang="en-US" dirty="0"/>
              <a:t>An “open reading frame” is a piece of DNA that might code for a protein.</a:t>
            </a:r>
          </a:p>
          <a:p>
            <a:r>
              <a:rPr lang="en-US" dirty="0"/>
              <a:t>Every piece of </a:t>
            </a:r>
            <a:r>
              <a:rPr lang="en-US" dirty="0" err="1"/>
              <a:t>dsDNA</a:t>
            </a:r>
            <a:r>
              <a:rPr lang="en-US" dirty="0"/>
              <a:t> has six possible reading frames, 3 in each direction.</a:t>
            </a:r>
          </a:p>
          <a:p>
            <a:r>
              <a:rPr lang="en-US" dirty="0"/>
              <a:t>Which one is used to make protein?</a:t>
            </a:r>
          </a:p>
          <a:p>
            <a:pPr lvl="1"/>
            <a:r>
              <a:rPr lang="en-US" dirty="0"/>
              <a:t>Starts with ATG, the DNA </a:t>
            </a:r>
            <a:r>
              <a:rPr lang="en-US" dirty="0" err="1"/>
              <a:t>cds</a:t>
            </a:r>
            <a:r>
              <a:rPr lang="en-US" dirty="0"/>
              <a:t> start codon. (but a given sequence might be the middle of a gene)</a:t>
            </a:r>
          </a:p>
          <a:p>
            <a:pPr lvl="1"/>
            <a:r>
              <a:rPr lang="en-US" dirty="0"/>
              <a:t>Is NOT interrupted by stop </a:t>
            </a:r>
            <a:r>
              <a:rPr lang="en-US" dirty="0" err="1"/>
              <a:t>codons</a:t>
            </a:r>
            <a:r>
              <a:rPr lang="en-US" dirty="0"/>
              <a:t>.</a:t>
            </a:r>
          </a:p>
          <a:p>
            <a:pPr>
              <a:buNone/>
            </a:pPr>
            <a:endParaRPr lang="en-US" dirty="0"/>
          </a:p>
        </p:txBody>
      </p:sp>
      <p:graphicFrame>
        <p:nvGraphicFramePr>
          <p:cNvPr id="4" name="Content Placeholder 3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926619754"/>
              </p:ext>
            </p:extLst>
          </p:nvPr>
        </p:nvGraphicFramePr>
        <p:xfrm>
          <a:off x="457200" y="1295400"/>
          <a:ext cx="807720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/>
                        <a:t>A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So Where’s the Gene?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953000"/>
          </a:xfrm>
        </p:spPr>
        <p:txBody>
          <a:bodyPr>
            <a:normAutofit fontScale="92500" lnSpcReduction="10000"/>
          </a:bodyPr>
          <a:lstStyle/>
          <a:p>
            <a:r>
              <a:rPr lang="en-US" dirty="0"/>
              <a:t>Coding strands are 5’</a:t>
            </a:r>
            <a:r>
              <a:rPr lang="en-US" dirty="0">
                <a:sym typeface="Wingdings" panose="05000000000000000000" pitchFamily="2" charset="2"/>
              </a:rPr>
              <a:t> 3’ and have the same sequence as an mRNA (except w/</a:t>
            </a:r>
            <a:r>
              <a:rPr lang="en-US" dirty="0" err="1">
                <a:sym typeface="Wingdings" panose="05000000000000000000" pitchFamily="2" charset="2"/>
              </a:rPr>
              <a:t>Ts</a:t>
            </a:r>
            <a:r>
              <a:rPr lang="en-US" dirty="0">
                <a:sym typeface="Wingdings" panose="05000000000000000000" pitchFamily="2" charset="2"/>
              </a:rPr>
              <a:t>).</a:t>
            </a:r>
          </a:p>
          <a:p>
            <a:r>
              <a:rPr lang="en-US" dirty="0">
                <a:sym typeface="Wingdings" panose="05000000000000000000" pitchFamily="2" charset="2"/>
              </a:rPr>
              <a:t>Genes are usually located by finding two things: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5’ AUG 3’ start codon (ATG in DNA </a:t>
            </a:r>
            <a:r>
              <a:rPr lang="en-US" dirty="0" err="1">
                <a:sym typeface="Wingdings" panose="05000000000000000000" pitchFamily="2" charset="2"/>
              </a:rPr>
              <a:t>cds</a:t>
            </a:r>
            <a:r>
              <a:rPr lang="en-US" dirty="0">
                <a:sym typeface="Wingdings" panose="05000000000000000000" pitchFamily="2" charset="2"/>
              </a:rPr>
              <a:t>): present at beginning of translated sequence.</a:t>
            </a:r>
          </a:p>
          <a:p>
            <a:pPr lvl="1"/>
            <a:r>
              <a:rPr lang="en-US" dirty="0">
                <a:sym typeface="Wingdings" panose="05000000000000000000" pitchFamily="2" charset="2"/>
              </a:rPr>
              <a:t>A long sequence uninterrupted by stop codons (DNA </a:t>
            </a:r>
            <a:r>
              <a:rPr lang="en-US" dirty="0" err="1">
                <a:sym typeface="Wingdings" panose="05000000000000000000" pitchFamily="2" charset="2"/>
              </a:rPr>
              <a:t>cds</a:t>
            </a:r>
            <a:r>
              <a:rPr lang="en-US" dirty="0">
                <a:sym typeface="Wingdings" panose="05000000000000000000" pitchFamily="2" charset="2"/>
              </a:rPr>
              <a:t> stop codons = TGA, TAA, TAG)</a:t>
            </a:r>
          </a:p>
          <a:p>
            <a:pPr lvl="1"/>
            <a:endParaRPr lang="en-US" dirty="0">
              <a:sym typeface="Wingdings" panose="05000000000000000000" pitchFamily="2" charset="2"/>
            </a:endParaRPr>
          </a:p>
          <a:p>
            <a:r>
              <a:rPr lang="en-US" dirty="0">
                <a:sym typeface="Wingdings" panose="05000000000000000000" pitchFamily="2" charset="2"/>
              </a:rPr>
              <a:t>QUESTION:  if a 5’ ATG 3’ DNA </a:t>
            </a:r>
            <a:r>
              <a:rPr lang="en-US" dirty="0" err="1">
                <a:sym typeface="Wingdings" panose="05000000000000000000" pitchFamily="2" charset="2"/>
              </a:rPr>
              <a:t>cds</a:t>
            </a:r>
            <a:r>
              <a:rPr lang="en-US" dirty="0">
                <a:sym typeface="Wingdings" panose="05000000000000000000" pitchFamily="2" charset="2"/>
              </a:rPr>
              <a:t> is a start codon, what does a start codon on the template strand look like?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402826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0"/>
            <a:ext cx="9144000" cy="912142"/>
          </a:xfrm>
        </p:spPr>
        <p:txBody>
          <a:bodyPr>
            <a:normAutofit fontScale="90000"/>
          </a:bodyPr>
          <a:lstStyle/>
          <a:p>
            <a:r>
              <a:rPr lang="en-US" dirty="0"/>
              <a:t>Which of the 6 Reading Frames are Open?</a:t>
            </a:r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33363159"/>
              </p:ext>
            </p:extLst>
          </p:nvPr>
        </p:nvGraphicFramePr>
        <p:xfrm>
          <a:off x="270543" y="2061865"/>
          <a:ext cx="8077209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84629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09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0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1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2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3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4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5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6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7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8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19"/>
                    </a:ext>
                  </a:extLst>
                </a:gridCol>
                <a:gridCol w="384629">
                  <a:extLst>
                    <a:ext uri="{9D8B030D-6E8A-4147-A177-3AD203B41FA5}">
                      <a16:colId xmlns:a16="http://schemas.microsoft.com/office/drawing/2014/main" val="20020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5’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3’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3’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C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A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5’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  <p:sp>
        <p:nvSpPr>
          <p:cNvPr id="5" name="Rectangle 4"/>
          <p:cNvSpPr/>
          <p:nvPr/>
        </p:nvSpPr>
        <p:spPr>
          <a:xfrm>
            <a:off x="3291650" y="2458553"/>
            <a:ext cx="1219200" cy="986116"/>
          </a:xfrm>
          <a:prstGeom prst="rect">
            <a:avLst/>
          </a:prstGeom>
          <a:solidFill>
            <a:srgbClr val="FF0000">
              <a:alpha val="45882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STOP</a:t>
            </a:r>
          </a:p>
        </p:txBody>
      </p:sp>
      <p:sp>
        <p:nvSpPr>
          <p:cNvPr id="6" name="Rectangle 5"/>
          <p:cNvSpPr/>
          <p:nvPr/>
        </p:nvSpPr>
        <p:spPr>
          <a:xfrm>
            <a:off x="658262" y="1429853"/>
            <a:ext cx="1116107" cy="990600"/>
          </a:xfrm>
          <a:prstGeom prst="rect">
            <a:avLst/>
          </a:prstGeom>
          <a:solidFill>
            <a:srgbClr val="FF0000">
              <a:alpha val="45882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F1: STOP</a:t>
            </a:r>
          </a:p>
        </p:txBody>
      </p:sp>
      <p:sp>
        <p:nvSpPr>
          <p:cNvPr id="7" name="Rectangle 6"/>
          <p:cNvSpPr/>
          <p:nvPr/>
        </p:nvSpPr>
        <p:spPr>
          <a:xfrm>
            <a:off x="4842543" y="2460794"/>
            <a:ext cx="1141610" cy="1799667"/>
          </a:xfrm>
          <a:prstGeom prst="rect">
            <a:avLst/>
          </a:prstGeom>
          <a:solidFill>
            <a:srgbClr val="FF0000">
              <a:alpha val="45882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 dirty="0"/>
          </a:p>
          <a:p>
            <a:pPr algn="ctr"/>
            <a:r>
              <a:rPr lang="en-US" dirty="0"/>
              <a:t>STOP</a:t>
            </a:r>
          </a:p>
        </p:txBody>
      </p:sp>
      <p:sp>
        <p:nvSpPr>
          <p:cNvPr id="8" name="Rectangle 7"/>
          <p:cNvSpPr/>
          <p:nvPr/>
        </p:nvSpPr>
        <p:spPr>
          <a:xfrm>
            <a:off x="2175543" y="1281935"/>
            <a:ext cx="1116107" cy="1160930"/>
          </a:xfrm>
          <a:prstGeom prst="rect">
            <a:avLst/>
          </a:prstGeom>
          <a:solidFill>
            <a:srgbClr val="FF0000">
              <a:alpha val="45882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STOP</a:t>
            </a:r>
          </a:p>
        </p:txBody>
      </p:sp>
      <p:sp>
        <p:nvSpPr>
          <p:cNvPr id="9" name="Rectangle 8"/>
          <p:cNvSpPr/>
          <p:nvPr/>
        </p:nvSpPr>
        <p:spPr>
          <a:xfrm>
            <a:off x="6095361" y="912142"/>
            <a:ext cx="1116107" cy="1582271"/>
          </a:xfrm>
          <a:prstGeom prst="rect">
            <a:avLst/>
          </a:prstGeom>
          <a:solidFill>
            <a:srgbClr val="FF0000">
              <a:alpha val="45882"/>
            </a:srgbClr>
          </a:solidFill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dirty="0"/>
              <a:t>STOP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962645" y="4289593"/>
            <a:ext cx="3697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Frame 1:  Stop at first codon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1000085" y="4678633"/>
            <a:ext cx="409791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Frame 2:  Stop at second codon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962646" y="5114346"/>
            <a:ext cx="3734997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Frame 3:  Stop at fifth codon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962646" y="5490864"/>
            <a:ext cx="399462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Frame 4:  Stop at fourth codon</a:t>
            </a:r>
          </a:p>
        </p:txBody>
      </p:sp>
      <p:sp>
        <p:nvSpPr>
          <p:cNvPr id="14" name="TextBox 13"/>
          <p:cNvSpPr txBox="1"/>
          <p:nvPr/>
        </p:nvSpPr>
        <p:spPr>
          <a:xfrm>
            <a:off x="156054" y="3952502"/>
            <a:ext cx="883554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/>
              <a:t>Frame 5:  NO STOP CODON:  OPEN READING FRAME!!!  This could be the middle of a gene!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1000085" y="6270793"/>
            <a:ext cx="36974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/>
              <a:t>Frame 6:  Stop at first codon</a:t>
            </a:r>
          </a:p>
        </p:txBody>
      </p:sp>
      <p:sp>
        <p:nvSpPr>
          <p:cNvPr id="16" name="Rectangle 15"/>
          <p:cNvSpPr/>
          <p:nvPr/>
        </p:nvSpPr>
        <p:spPr>
          <a:xfrm>
            <a:off x="1108743" y="1259523"/>
            <a:ext cx="1066800" cy="116093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F2:1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409910" y="867318"/>
            <a:ext cx="1219200" cy="1582271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F3: 1</a:t>
            </a:r>
          </a:p>
        </p:txBody>
      </p:sp>
      <p:sp>
        <p:nvSpPr>
          <p:cNvPr id="18" name="Rectangle 17"/>
          <p:cNvSpPr/>
          <p:nvPr/>
        </p:nvSpPr>
        <p:spPr>
          <a:xfrm>
            <a:off x="2629110" y="876282"/>
            <a:ext cx="1066800" cy="1582271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19" name="Rectangle 18"/>
          <p:cNvSpPr/>
          <p:nvPr/>
        </p:nvSpPr>
        <p:spPr>
          <a:xfrm>
            <a:off x="3709357" y="860594"/>
            <a:ext cx="1133186" cy="1582271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0" name="Rectangle 19"/>
          <p:cNvSpPr/>
          <p:nvPr/>
        </p:nvSpPr>
        <p:spPr>
          <a:xfrm>
            <a:off x="4842543" y="867318"/>
            <a:ext cx="1221442" cy="1582271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1" name="Rectangle 20"/>
          <p:cNvSpPr/>
          <p:nvPr/>
        </p:nvSpPr>
        <p:spPr>
          <a:xfrm>
            <a:off x="6823743" y="2442865"/>
            <a:ext cx="1118770" cy="9906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F4:1</a:t>
            </a:r>
          </a:p>
        </p:txBody>
      </p:sp>
      <p:sp>
        <p:nvSpPr>
          <p:cNvPr id="22" name="Rectangle 21"/>
          <p:cNvSpPr/>
          <p:nvPr/>
        </p:nvSpPr>
        <p:spPr>
          <a:xfrm>
            <a:off x="5604543" y="2438381"/>
            <a:ext cx="1219200" cy="9906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3" name="Rectangle 22"/>
          <p:cNvSpPr/>
          <p:nvPr/>
        </p:nvSpPr>
        <p:spPr>
          <a:xfrm>
            <a:off x="4510850" y="2442865"/>
            <a:ext cx="1093693" cy="990600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4" name="Rectangle 23"/>
          <p:cNvSpPr/>
          <p:nvPr/>
        </p:nvSpPr>
        <p:spPr>
          <a:xfrm>
            <a:off x="6401700" y="2458553"/>
            <a:ext cx="1219200" cy="133574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F5: 1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310260" y="2454069"/>
            <a:ext cx="1091440" cy="133574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2</a:t>
            </a:r>
          </a:p>
        </p:txBody>
      </p:sp>
      <p:sp>
        <p:nvSpPr>
          <p:cNvPr id="26" name="Rectangle 25"/>
          <p:cNvSpPr/>
          <p:nvPr/>
        </p:nvSpPr>
        <p:spPr>
          <a:xfrm>
            <a:off x="4189673" y="2458553"/>
            <a:ext cx="1093693" cy="133574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3</a:t>
            </a:r>
          </a:p>
        </p:txBody>
      </p:sp>
      <p:sp>
        <p:nvSpPr>
          <p:cNvPr id="27" name="Rectangle 26"/>
          <p:cNvSpPr/>
          <p:nvPr/>
        </p:nvSpPr>
        <p:spPr>
          <a:xfrm>
            <a:off x="2970473" y="2463037"/>
            <a:ext cx="1219200" cy="133574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4</a:t>
            </a:r>
          </a:p>
        </p:txBody>
      </p:sp>
      <p:sp>
        <p:nvSpPr>
          <p:cNvPr id="29" name="Rectangle 28"/>
          <p:cNvSpPr/>
          <p:nvPr/>
        </p:nvSpPr>
        <p:spPr>
          <a:xfrm>
            <a:off x="619049" y="2463037"/>
            <a:ext cx="1165837" cy="133574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6</a:t>
            </a:r>
          </a:p>
        </p:txBody>
      </p:sp>
      <p:sp>
        <p:nvSpPr>
          <p:cNvPr id="30" name="Rectangle 29"/>
          <p:cNvSpPr/>
          <p:nvPr/>
        </p:nvSpPr>
        <p:spPr>
          <a:xfrm>
            <a:off x="5984152" y="2463037"/>
            <a:ext cx="1147483" cy="1797426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F6: 1</a:t>
            </a:r>
          </a:p>
        </p:txBody>
      </p:sp>
      <p:sp>
        <p:nvSpPr>
          <p:cNvPr id="28" name="Rectangle 27"/>
          <p:cNvSpPr/>
          <p:nvPr/>
        </p:nvSpPr>
        <p:spPr>
          <a:xfrm>
            <a:off x="1784886" y="2458553"/>
            <a:ext cx="1185587" cy="1335742"/>
          </a:xfrm>
          <a:prstGeom prst="rect">
            <a:avLst/>
          </a:prstGeom>
          <a:solidFill>
            <a:srgbClr val="00B050">
              <a:alpha val="50196"/>
            </a:srgb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dirty="0">
                <a:solidFill>
                  <a:schemeClr val="tx1"/>
                </a:solidFill>
              </a:rPr>
              <a:t>5</a:t>
            </a:r>
          </a:p>
        </p:txBody>
      </p:sp>
    </p:spTree>
    <p:extLst>
      <p:ext uri="{BB962C8B-B14F-4D97-AF65-F5344CB8AC3E}">
        <p14:creationId xmlns:p14="http://schemas.microsoft.com/office/powerpoint/2010/main" val="3842912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0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4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48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7" fill="hold">
                      <p:stCondLst>
                        <p:cond delay="indefinite"/>
                      </p:stCondLst>
                      <p:childTnLst>
                        <p:par>
                          <p:cTn id="78" fill="hold">
                            <p:stCondLst>
                              <p:cond delay="0"/>
                            </p:stCondLst>
                            <p:childTnLst>
                              <p:par>
                                <p:cTn id="7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1" dur="500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5" dur="5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2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6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7" dur="5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00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1" dur="50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3" fill="hold">
                      <p:stCondLst>
                        <p:cond delay="indefinite"/>
                      </p:stCondLst>
                      <p:childTnLst>
                        <p:par>
                          <p:cTn id="104" fill="hold">
                            <p:stCondLst>
                              <p:cond delay="0"/>
                            </p:stCondLst>
                            <p:childTnLst>
                              <p:par>
                                <p:cTn id="10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28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2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3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36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7" dur="500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0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1" dur="500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4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44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5" dur="5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0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1" dur="5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5" dur="500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8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2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3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5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96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7" dur="500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9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0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1" dur="500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03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04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5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0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7" fill="hold">
                      <p:stCondLst>
                        <p:cond delay="indefinite"/>
                      </p:stCondLst>
                      <p:childTnLst>
                        <p:par>
                          <p:cTn id="208" fill="hold">
                            <p:stCondLst>
                              <p:cond delay="0"/>
                            </p:stCondLst>
                            <p:childTnLst>
                              <p:par>
                                <p:cTn id="20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1" fill="hold">
                      <p:stCondLst>
                        <p:cond delay="indefinite"/>
                      </p:stCondLst>
                      <p:childTnLst>
                        <p:par>
                          <p:cTn id="222" fill="hold">
                            <p:stCondLst>
                              <p:cond delay="0"/>
                            </p:stCondLst>
                            <p:childTnLst>
                              <p:par>
                                <p:cTn id="223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4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5" dur="500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7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28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1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32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3" dur="500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animBg="1"/>
      <p:bldP spid="5" grpId="1" animBg="1"/>
      <p:bldP spid="6" grpId="0" animBg="1"/>
      <p:bldP spid="6" grpId="1" animBg="1"/>
      <p:bldP spid="7" grpId="0" animBg="1"/>
      <p:bldP spid="7" grpId="1" animBg="1"/>
      <p:bldP spid="8" grpId="0" animBg="1"/>
      <p:bldP spid="8" grpId="1" animBg="1"/>
      <p:bldP spid="9" grpId="0" animBg="1"/>
      <p:bldP spid="9" grpId="1" animBg="1"/>
      <p:bldP spid="10" grpId="0"/>
      <p:bldP spid="10" grpId="1"/>
      <p:bldP spid="11" grpId="0"/>
      <p:bldP spid="11" grpId="1"/>
      <p:bldP spid="12" grpId="0"/>
      <p:bldP spid="12" grpId="1"/>
      <p:bldP spid="13" grpId="0"/>
      <p:bldP spid="13" grpId="1"/>
      <p:bldP spid="14" grpId="0"/>
      <p:bldP spid="14" grpId="1"/>
      <p:bldP spid="15" grpId="0"/>
      <p:bldP spid="15" grpId="1"/>
      <p:bldP spid="16" grpId="0" animBg="1"/>
      <p:bldP spid="1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  <p:bldP spid="21" grpId="0" animBg="1"/>
      <p:bldP spid="21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  <p:bldP spid="26" grpId="1" animBg="1"/>
      <p:bldP spid="27" grpId="0" animBg="1"/>
      <p:bldP spid="27" grpId="1" animBg="1"/>
      <p:bldP spid="29" grpId="0" animBg="1"/>
      <p:bldP spid="29" grpId="1" animBg="1"/>
      <p:bldP spid="30" grpId="0" animBg="1"/>
      <p:bldP spid="30" grpId="1" animBg="1"/>
      <p:bldP spid="28" grpId="0" animBg="1"/>
      <p:bldP spid="28" grpId="1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Today’s Schedule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Translation animation.</a:t>
            </a:r>
          </a:p>
          <a:p>
            <a:r>
              <a:rPr lang="en-US" dirty="0"/>
              <a:t>Transcription &amp; Translation Practice from yesterday</a:t>
            </a:r>
          </a:p>
          <a:p>
            <a:r>
              <a:rPr lang="en-US" dirty="0"/>
              <a:t>Standard Deviants:  Transcription &amp; Translation.</a:t>
            </a:r>
          </a:p>
          <a:p>
            <a:r>
              <a:rPr lang="en-US" dirty="0"/>
              <a:t>Hunting for ORFs:  extra-credit homework.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271</TotalTime>
  <Words>462</Words>
  <Application>Microsoft Office PowerPoint</Application>
  <PresentationFormat>On-screen Show (4:3)</PresentationFormat>
  <Paragraphs>143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Wingdings</vt:lpstr>
      <vt:lpstr>Office Theme</vt:lpstr>
      <vt:lpstr>Do Now 3.11:  (HW check:  10.7,8,11)</vt:lpstr>
      <vt:lpstr>BIG Ideas</vt:lpstr>
      <vt:lpstr>ORFs</vt:lpstr>
      <vt:lpstr>So Where’s the Gene?</vt:lpstr>
      <vt:lpstr>Which of the 6 Reading Frames are Open?</vt:lpstr>
      <vt:lpstr>Today’s Schedule</vt:lpstr>
    </vt:vector>
  </TitlesOfParts>
  <Company>BCPSS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Do Now 3.15:  Beware The Ides of March. </dc:title>
  <dc:creator>teacher</dc:creator>
  <cp:lastModifiedBy>Nicholas Tomasino</cp:lastModifiedBy>
  <cp:revision>14</cp:revision>
  <dcterms:created xsi:type="dcterms:W3CDTF">2012-03-15T11:25:01Z</dcterms:created>
  <dcterms:modified xsi:type="dcterms:W3CDTF">2017-03-08T12:43:31Z</dcterms:modified>
</cp:coreProperties>
</file>