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B95D7-E5B7-4897-A434-6BD681FBBD22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9FC0-72AA-4FC2-B018-44A284408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B95D7-E5B7-4897-A434-6BD681FBBD22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9FC0-72AA-4FC2-B018-44A284408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B95D7-E5B7-4897-A434-6BD681FBBD22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9FC0-72AA-4FC2-B018-44A284408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B95D7-E5B7-4897-A434-6BD681FBBD22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9FC0-72AA-4FC2-B018-44A284408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B95D7-E5B7-4897-A434-6BD681FBBD22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9FC0-72AA-4FC2-B018-44A284408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B95D7-E5B7-4897-A434-6BD681FBBD22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9FC0-72AA-4FC2-B018-44A284408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B95D7-E5B7-4897-A434-6BD681FBBD22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9FC0-72AA-4FC2-B018-44A284408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B95D7-E5B7-4897-A434-6BD681FBBD22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9FC0-72AA-4FC2-B018-44A284408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B95D7-E5B7-4897-A434-6BD681FBBD22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9FC0-72AA-4FC2-B018-44A284408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B95D7-E5B7-4897-A434-6BD681FBBD22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9FC0-72AA-4FC2-B018-44A284408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B95D7-E5B7-4897-A434-6BD681FBBD22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69FC0-72AA-4FC2-B018-44A284408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B95D7-E5B7-4897-A434-6BD681FBBD22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69FC0-72AA-4FC2-B018-44A284408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r>
              <a:rPr lang="en-US" dirty="0"/>
              <a:t>Do Now 3.11:  (HW check:  10.7,8,11)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57400"/>
            <a:ext cx="9144000" cy="4800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Objective:</a:t>
            </a:r>
          </a:p>
          <a:p>
            <a:r>
              <a:rPr lang="en-US" dirty="0">
                <a:solidFill>
                  <a:schemeClr val="tx1"/>
                </a:solidFill>
              </a:rPr>
              <a:t>Review and practice the processes of transcription and translation.</a:t>
            </a:r>
          </a:p>
          <a:p>
            <a:r>
              <a:rPr lang="en-US" dirty="0">
                <a:solidFill>
                  <a:schemeClr val="tx1"/>
                </a:solidFill>
              </a:rPr>
              <a:t>Task: </a:t>
            </a:r>
          </a:p>
          <a:p>
            <a:r>
              <a:rPr lang="en-US" dirty="0">
                <a:solidFill>
                  <a:schemeClr val="tx1"/>
                </a:solidFill>
              </a:rPr>
              <a:t>Complete the “Modeling Transcription &amp; Translation” worksheet from yesterday.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DNA</a:t>
            </a:r>
            <a:r>
              <a:rPr lang="en-US" dirty="0">
                <a:sym typeface="Wingdings" pitchFamily="2" charset="2"/>
              </a:rPr>
              <a:t>RNAPROTEIN</a:t>
            </a:r>
          </a:p>
          <a:p>
            <a:r>
              <a:rPr lang="en-US" dirty="0">
                <a:sym typeface="Wingdings" pitchFamily="2" charset="2"/>
              </a:rPr>
              <a:t>Transcription makes RNA</a:t>
            </a:r>
          </a:p>
          <a:p>
            <a:r>
              <a:rPr lang="en-US" dirty="0">
                <a:sym typeface="Wingdings" pitchFamily="2" charset="2"/>
              </a:rPr>
              <a:t>Translation makes protein</a:t>
            </a:r>
          </a:p>
          <a:p>
            <a:pPr lvl="1"/>
            <a:r>
              <a:rPr lang="en-US" dirty="0">
                <a:sym typeface="Wingdings" pitchFamily="2" charset="2"/>
              </a:rPr>
              <a:t>mRNA is the instructions</a:t>
            </a:r>
          </a:p>
          <a:p>
            <a:pPr lvl="1"/>
            <a:r>
              <a:rPr lang="en-US" dirty="0" err="1">
                <a:sym typeface="Wingdings" pitchFamily="2" charset="2"/>
              </a:rPr>
              <a:t>tRNA</a:t>
            </a:r>
            <a:r>
              <a:rPr lang="en-US" dirty="0">
                <a:sym typeface="Wingdings" pitchFamily="2" charset="2"/>
              </a:rPr>
              <a:t> brings the right amino acids to the right </a:t>
            </a:r>
            <a:r>
              <a:rPr lang="en-US" dirty="0" err="1">
                <a:sym typeface="Wingdings" pitchFamily="2" charset="2"/>
              </a:rPr>
              <a:t>codons</a:t>
            </a:r>
            <a:r>
              <a:rPr lang="en-US" dirty="0">
                <a:sym typeface="Wingdings" pitchFamily="2" charset="2"/>
              </a:rPr>
              <a:t>.</a:t>
            </a:r>
          </a:p>
          <a:p>
            <a:pPr lvl="1"/>
            <a:r>
              <a:rPr lang="en-US" dirty="0" err="1">
                <a:sym typeface="Wingdings" pitchFamily="2" charset="2"/>
              </a:rPr>
              <a:t>Ribosomes</a:t>
            </a:r>
            <a:r>
              <a:rPr lang="en-US" dirty="0">
                <a:sym typeface="Wingdings" pitchFamily="2" charset="2"/>
              </a:rPr>
              <a:t> (</a:t>
            </a:r>
            <a:r>
              <a:rPr lang="en-US" dirty="0" err="1">
                <a:sym typeface="Wingdings" pitchFamily="2" charset="2"/>
              </a:rPr>
              <a:t>rRNA</a:t>
            </a:r>
            <a:r>
              <a:rPr lang="en-US" dirty="0">
                <a:sym typeface="Wingdings" pitchFamily="2" charset="2"/>
              </a:rPr>
              <a:t>) join the amino acids together to make a polypeptide.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ORFs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" y="2332037"/>
            <a:ext cx="9109364" cy="4525963"/>
          </a:xfrm>
        </p:spPr>
        <p:txBody>
          <a:bodyPr/>
          <a:lstStyle/>
          <a:p>
            <a:r>
              <a:rPr lang="en-US" dirty="0"/>
              <a:t>An “open reading frame” is a piece of DNA that might code for a protein.</a:t>
            </a:r>
          </a:p>
          <a:p>
            <a:r>
              <a:rPr lang="en-US" dirty="0"/>
              <a:t>Every piece of </a:t>
            </a:r>
            <a:r>
              <a:rPr lang="en-US" dirty="0" err="1"/>
              <a:t>dsDNA</a:t>
            </a:r>
            <a:r>
              <a:rPr lang="en-US" dirty="0"/>
              <a:t> has six possible reading frames, 3 in each direction.</a:t>
            </a:r>
          </a:p>
          <a:p>
            <a:r>
              <a:rPr lang="en-US" dirty="0"/>
              <a:t>Which one is used to make protein?</a:t>
            </a:r>
          </a:p>
          <a:p>
            <a:pPr lvl="1"/>
            <a:r>
              <a:rPr lang="en-US" dirty="0"/>
              <a:t>Starts with ATG, the DNA </a:t>
            </a:r>
            <a:r>
              <a:rPr lang="en-US" dirty="0" err="1"/>
              <a:t>cds</a:t>
            </a:r>
            <a:r>
              <a:rPr lang="en-US" dirty="0"/>
              <a:t> start codon. (but a given sequence might be the middle of a gene)</a:t>
            </a:r>
          </a:p>
          <a:p>
            <a:pPr lvl="1"/>
            <a:r>
              <a:rPr lang="en-US" dirty="0"/>
              <a:t>Is NOT interrupted by stop </a:t>
            </a:r>
            <a:r>
              <a:rPr lang="en-US" dirty="0" err="1"/>
              <a:t>codons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6619754"/>
              </p:ext>
            </p:extLst>
          </p:nvPr>
        </p:nvGraphicFramePr>
        <p:xfrm>
          <a:off x="457200" y="1295400"/>
          <a:ext cx="807720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6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46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46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46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46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46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46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462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462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46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462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8462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462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462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8462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8462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8462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8462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8462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Where’s the Gene?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Coding strands are 5’</a:t>
            </a:r>
            <a:r>
              <a:rPr lang="en-US" dirty="0">
                <a:sym typeface="Wingdings" panose="05000000000000000000" pitchFamily="2" charset="2"/>
              </a:rPr>
              <a:t> 3’ and have the same sequence as an mRNA (except w/</a:t>
            </a:r>
            <a:r>
              <a:rPr lang="en-US" dirty="0" err="1">
                <a:sym typeface="Wingdings" panose="05000000000000000000" pitchFamily="2" charset="2"/>
              </a:rPr>
              <a:t>Ts</a:t>
            </a:r>
            <a:r>
              <a:rPr lang="en-US" dirty="0">
                <a:sym typeface="Wingdings" panose="05000000000000000000" pitchFamily="2" charset="2"/>
              </a:rPr>
              <a:t>).</a:t>
            </a:r>
          </a:p>
          <a:p>
            <a:r>
              <a:rPr lang="en-US" dirty="0">
                <a:sym typeface="Wingdings" panose="05000000000000000000" pitchFamily="2" charset="2"/>
              </a:rPr>
              <a:t>Genes are usually located by finding two things: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5’ AUG 3’ start codon (ATG in DNA </a:t>
            </a:r>
            <a:r>
              <a:rPr lang="en-US" dirty="0" err="1">
                <a:sym typeface="Wingdings" panose="05000000000000000000" pitchFamily="2" charset="2"/>
              </a:rPr>
              <a:t>cds</a:t>
            </a:r>
            <a:r>
              <a:rPr lang="en-US" dirty="0">
                <a:sym typeface="Wingdings" panose="05000000000000000000" pitchFamily="2" charset="2"/>
              </a:rPr>
              <a:t>): present at beginning of translated sequence.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A long sequence uninterrupted by stop codons (DNA </a:t>
            </a:r>
            <a:r>
              <a:rPr lang="en-US" dirty="0" err="1">
                <a:sym typeface="Wingdings" panose="05000000000000000000" pitchFamily="2" charset="2"/>
              </a:rPr>
              <a:t>cds</a:t>
            </a:r>
            <a:r>
              <a:rPr lang="en-US" dirty="0">
                <a:sym typeface="Wingdings" panose="05000000000000000000" pitchFamily="2" charset="2"/>
              </a:rPr>
              <a:t> stop codons = TGA, TAA, TAG)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QUESTION:  if a 5’ ATG 3’ DNA </a:t>
            </a:r>
            <a:r>
              <a:rPr lang="en-US" dirty="0" err="1">
                <a:sym typeface="Wingdings" panose="05000000000000000000" pitchFamily="2" charset="2"/>
              </a:rPr>
              <a:t>cds</a:t>
            </a:r>
            <a:r>
              <a:rPr lang="en-US" dirty="0">
                <a:sym typeface="Wingdings" panose="05000000000000000000" pitchFamily="2" charset="2"/>
              </a:rPr>
              <a:t> is a start codon, what does a start codon on the template strand look like?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282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2142"/>
          </a:xfrm>
        </p:spPr>
        <p:txBody>
          <a:bodyPr>
            <a:normAutofit fontScale="90000"/>
          </a:bodyPr>
          <a:lstStyle/>
          <a:p>
            <a:r>
              <a:rPr lang="en-US" dirty="0"/>
              <a:t>Which of the 6 Reading Frames are Open?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3363159"/>
              </p:ext>
            </p:extLst>
          </p:nvPr>
        </p:nvGraphicFramePr>
        <p:xfrm>
          <a:off x="270543" y="2061865"/>
          <a:ext cx="807720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6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46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46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46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46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46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462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462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462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462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462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8462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462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462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8462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8462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8462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8462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8462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291650" y="2458553"/>
            <a:ext cx="1219200" cy="986116"/>
          </a:xfrm>
          <a:prstGeom prst="rect">
            <a:avLst/>
          </a:prstGeom>
          <a:solidFill>
            <a:srgbClr val="FF0000">
              <a:alpha val="45882"/>
            </a:srgb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/>
              <a:t>STOP</a:t>
            </a:r>
          </a:p>
        </p:txBody>
      </p:sp>
      <p:sp>
        <p:nvSpPr>
          <p:cNvPr id="6" name="Rectangle 5"/>
          <p:cNvSpPr/>
          <p:nvPr/>
        </p:nvSpPr>
        <p:spPr>
          <a:xfrm>
            <a:off x="658262" y="1429853"/>
            <a:ext cx="1116107" cy="990600"/>
          </a:xfrm>
          <a:prstGeom prst="rect">
            <a:avLst/>
          </a:prstGeom>
          <a:solidFill>
            <a:srgbClr val="FF0000">
              <a:alpha val="45882"/>
            </a:srgb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F1: STOP</a:t>
            </a:r>
          </a:p>
        </p:txBody>
      </p:sp>
      <p:sp>
        <p:nvSpPr>
          <p:cNvPr id="7" name="Rectangle 6"/>
          <p:cNvSpPr/>
          <p:nvPr/>
        </p:nvSpPr>
        <p:spPr>
          <a:xfrm>
            <a:off x="4842543" y="2460794"/>
            <a:ext cx="1141610" cy="1799667"/>
          </a:xfrm>
          <a:prstGeom prst="rect">
            <a:avLst/>
          </a:prstGeom>
          <a:solidFill>
            <a:srgbClr val="FF0000">
              <a:alpha val="45882"/>
            </a:srgb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/>
              <a:t>STOP</a:t>
            </a:r>
          </a:p>
        </p:txBody>
      </p:sp>
      <p:sp>
        <p:nvSpPr>
          <p:cNvPr id="8" name="Rectangle 7"/>
          <p:cNvSpPr/>
          <p:nvPr/>
        </p:nvSpPr>
        <p:spPr>
          <a:xfrm>
            <a:off x="2175543" y="1281935"/>
            <a:ext cx="1116107" cy="1160930"/>
          </a:xfrm>
          <a:prstGeom prst="rect">
            <a:avLst/>
          </a:prstGeom>
          <a:solidFill>
            <a:srgbClr val="FF0000">
              <a:alpha val="45882"/>
            </a:srgb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STOP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5361" y="912142"/>
            <a:ext cx="1116107" cy="1582271"/>
          </a:xfrm>
          <a:prstGeom prst="rect">
            <a:avLst/>
          </a:prstGeom>
          <a:solidFill>
            <a:srgbClr val="FF0000">
              <a:alpha val="45882"/>
            </a:srgb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STOP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62645" y="4289593"/>
            <a:ext cx="3697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Frame 1:  Stop at first codon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00085" y="4678633"/>
            <a:ext cx="4097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Frame 2:  Stop at second codon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62646" y="5114346"/>
            <a:ext cx="3734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Frame 3:  Stop at fifth codon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62646" y="5490864"/>
            <a:ext cx="3994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Frame 4:  Stop at fourth codon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6054" y="3952502"/>
            <a:ext cx="8835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Frame 5:  NO STOP CODON:  OPEN READING FRAME!!!  This could be the middle of a gene!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00085" y="6270793"/>
            <a:ext cx="3697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Frame 6:  Stop at first codon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108743" y="1259523"/>
            <a:ext cx="1066800" cy="116093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F2:1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409910" y="867318"/>
            <a:ext cx="1219200" cy="1582271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F3: 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629110" y="876282"/>
            <a:ext cx="1066800" cy="1582271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709357" y="860594"/>
            <a:ext cx="1133186" cy="1582271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842543" y="867318"/>
            <a:ext cx="1221442" cy="1582271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823743" y="2442865"/>
            <a:ext cx="1118770" cy="9906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F4:1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604543" y="2438381"/>
            <a:ext cx="1219200" cy="9906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510850" y="2442865"/>
            <a:ext cx="1093693" cy="990600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401700" y="2458553"/>
            <a:ext cx="1219200" cy="1335742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F5: 1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310260" y="2454069"/>
            <a:ext cx="1091440" cy="1335742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189673" y="2458553"/>
            <a:ext cx="1093693" cy="1335742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970473" y="2463037"/>
            <a:ext cx="1219200" cy="1335742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19049" y="2463037"/>
            <a:ext cx="1165837" cy="1335742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984152" y="2463037"/>
            <a:ext cx="1147483" cy="1797426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F6: 1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784886" y="2458553"/>
            <a:ext cx="1185587" cy="1335742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84291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9" grpId="0" animBg="1"/>
      <p:bldP spid="29" grpId="1" animBg="1"/>
      <p:bldP spid="30" grpId="0" animBg="1"/>
      <p:bldP spid="30" grpId="1" animBg="1"/>
      <p:bldP spid="28" grpId="0" animBg="1"/>
      <p:bldP spid="2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Translation animation.</a:t>
            </a:r>
          </a:p>
          <a:p>
            <a:r>
              <a:rPr lang="en-US" dirty="0"/>
              <a:t>Transcription &amp; Translation Practice from yesterday</a:t>
            </a:r>
          </a:p>
          <a:p>
            <a:r>
              <a:rPr lang="en-US" dirty="0"/>
              <a:t>Standard Deviants:  Transcription &amp; Translation.</a:t>
            </a:r>
          </a:p>
          <a:p>
            <a:r>
              <a:rPr lang="en-US" dirty="0"/>
              <a:t>Hunting for ORFs:  extra-credit homework.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462</Words>
  <Application>Microsoft Office PowerPoint</Application>
  <PresentationFormat>On-screen Show (4:3)</PresentationFormat>
  <Paragraphs>143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Do Now 3.11:  (HW check:  10.7,8,11)</vt:lpstr>
      <vt:lpstr>BIG Ideas</vt:lpstr>
      <vt:lpstr>ORFs</vt:lpstr>
      <vt:lpstr>So Where’s the Gene?</vt:lpstr>
      <vt:lpstr>Which of the 6 Reading Frames are Open?</vt:lpstr>
      <vt:lpstr>Today’s Schedule</vt:lpstr>
    </vt:vector>
  </TitlesOfParts>
  <Company>BCPSS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 3.15:  Beware The Ides of March. </dc:title>
  <dc:creator>teacher</dc:creator>
  <cp:lastModifiedBy>Nicholas Tomasino</cp:lastModifiedBy>
  <cp:revision>14</cp:revision>
  <dcterms:created xsi:type="dcterms:W3CDTF">2012-03-15T11:25:01Z</dcterms:created>
  <dcterms:modified xsi:type="dcterms:W3CDTF">2017-03-08T12:43:31Z</dcterms:modified>
</cp:coreProperties>
</file>