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5" r:id="rId3"/>
    <p:sldId id="276" r:id="rId4"/>
    <p:sldId id="277" r:id="rId5"/>
    <p:sldId id="257" r:id="rId6"/>
    <p:sldId id="258" r:id="rId7"/>
    <p:sldId id="271" r:id="rId8"/>
    <p:sldId id="272" r:id="rId9"/>
    <p:sldId id="278" r:id="rId10"/>
    <p:sldId id="273" r:id="rId11"/>
    <p:sldId id="259" r:id="rId12"/>
    <p:sldId id="260" r:id="rId13"/>
    <p:sldId id="261" r:id="rId14"/>
    <p:sldId id="262" r:id="rId15"/>
    <p:sldId id="269" r:id="rId16"/>
    <p:sldId id="263" r:id="rId17"/>
    <p:sldId id="264" r:id="rId18"/>
    <p:sldId id="265" r:id="rId19"/>
    <p:sldId id="266" r:id="rId20"/>
    <p:sldId id="267" r:id="rId21"/>
    <p:sldId id="268" r:id="rId22"/>
    <p:sldId id="270" r:id="rId23"/>
    <p:sldId id="27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3" d="100"/>
          <a:sy n="43" d="100"/>
        </p:scale>
        <p:origin x="-114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55C103C-E85D-4C79-897D-2BE93AB4D20B}" type="datetimeFigureOut">
              <a:rPr lang="en-US" smtClean="0"/>
              <a:pPr/>
              <a:t>3/15/2016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8824731-19A6-478A-A1DB-F249617436B2}"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5C103C-E85D-4C79-897D-2BE93AB4D20B}" type="datetimeFigureOut">
              <a:rPr lang="en-US" smtClean="0"/>
              <a:pPr/>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824731-19A6-478A-A1DB-F249617436B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5C103C-E85D-4C79-897D-2BE93AB4D20B}" type="datetimeFigureOut">
              <a:rPr lang="en-US" smtClean="0"/>
              <a:pPr/>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824731-19A6-478A-A1DB-F249617436B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5C103C-E85D-4C79-897D-2BE93AB4D20B}" type="datetimeFigureOut">
              <a:rPr lang="en-US" smtClean="0"/>
              <a:pPr/>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824731-19A6-478A-A1DB-F249617436B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55C103C-E85D-4C79-897D-2BE93AB4D20B}" type="datetimeFigureOut">
              <a:rPr lang="en-US" smtClean="0"/>
              <a:pPr/>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68824731-19A6-478A-A1DB-F249617436B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55C103C-E85D-4C79-897D-2BE93AB4D20B}" type="datetimeFigureOut">
              <a:rPr lang="en-US" smtClean="0"/>
              <a:pPr/>
              <a:t>3/15/2016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824731-19A6-478A-A1DB-F249617436B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55C103C-E85D-4C79-897D-2BE93AB4D20B}" type="datetimeFigureOut">
              <a:rPr lang="en-US" smtClean="0"/>
              <a:pPr/>
              <a:t>3/15/2016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824731-19A6-478A-A1DB-F249617436B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55C103C-E85D-4C79-897D-2BE93AB4D20B}" type="datetimeFigureOut">
              <a:rPr lang="en-US" smtClean="0"/>
              <a:pPr/>
              <a:t>3/15/2016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824731-19A6-478A-A1DB-F249617436B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5C103C-E85D-4C79-897D-2BE93AB4D20B}" type="datetimeFigureOut">
              <a:rPr lang="en-US" smtClean="0"/>
              <a:pPr/>
              <a:t>3/15/2016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824731-19A6-478A-A1DB-F249617436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55C103C-E85D-4C79-897D-2BE93AB4D20B}" type="datetimeFigureOut">
              <a:rPr lang="en-US" smtClean="0"/>
              <a:pPr/>
              <a:t>3/15/2016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824731-19A6-478A-A1DB-F249617436B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55C103C-E85D-4C79-897D-2BE93AB4D20B}" type="datetimeFigureOut">
              <a:rPr lang="en-US" smtClean="0"/>
              <a:pPr/>
              <a:t>3/15/2016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824731-19A6-478A-A1DB-F249617436B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55C103C-E85D-4C79-897D-2BE93AB4D20B}" type="datetimeFigureOut">
              <a:rPr lang="en-US" smtClean="0"/>
              <a:pPr/>
              <a:t>3/15/2016</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8824731-19A6-478A-A1DB-F249617436B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brainyquote.com/quotes/quotes/c/carlsagan124447.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0"/>
            <a:ext cx="8229600" cy="1676400"/>
          </a:xfrm>
        </p:spPr>
        <p:txBody>
          <a:bodyPr>
            <a:normAutofit/>
          </a:bodyPr>
          <a:lstStyle/>
          <a:p>
            <a:r>
              <a:rPr lang="en-US" dirty="0" smtClean="0"/>
              <a:t>Translation:</a:t>
            </a:r>
            <a:br>
              <a:rPr lang="en-US" dirty="0" smtClean="0"/>
            </a:br>
            <a:r>
              <a:rPr lang="en-US" dirty="0" smtClean="0"/>
              <a:t>RNA</a:t>
            </a:r>
            <a:r>
              <a:rPr lang="en-US" dirty="0" smtClean="0">
                <a:sym typeface="Wingdings" pitchFamily="2" charset="2"/>
              </a:rPr>
              <a:t> Protein</a:t>
            </a:r>
            <a:endParaRPr lang="en-US" dirty="0"/>
          </a:p>
        </p:txBody>
      </p:sp>
      <p:sp>
        <p:nvSpPr>
          <p:cNvPr id="3" name="Subtitle 2"/>
          <p:cNvSpPr>
            <a:spLocks noGrp="1"/>
          </p:cNvSpPr>
          <p:nvPr>
            <p:ph type="subTitle" idx="1"/>
          </p:nvPr>
        </p:nvSpPr>
        <p:spPr>
          <a:xfrm>
            <a:off x="0" y="1905000"/>
            <a:ext cx="9144000" cy="4953000"/>
          </a:xfrm>
        </p:spPr>
        <p:txBody>
          <a:bodyPr>
            <a:normAutofit lnSpcReduction="10000"/>
          </a:bodyPr>
          <a:lstStyle/>
          <a:p>
            <a:r>
              <a:rPr lang="en-US" dirty="0" smtClean="0"/>
              <a:t>Do Now 3.10 (week 28):</a:t>
            </a:r>
          </a:p>
          <a:p>
            <a:r>
              <a:rPr lang="en-US" dirty="0" smtClean="0"/>
              <a:t>Objectives:</a:t>
            </a:r>
          </a:p>
          <a:p>
            <a:r>
              <a:rPr lang="en-US" dirty="0" smtClean="0"/>
              <a:t>1.  Describe the processes of post-transcriptional modification and translation.</a:t>
            </a:r>
          </a:p>
          <a:p>
            <a:r>
              <a:rPr lang="en-US" dirty="0" smtClean="0"/>
              <a:t>	2.  Determine the sequence of amino acids in a polypeptide given a DNA sequence.</a:t>
            </a:r>
          </a:p>
          <a:p>
            <a:r>
              <a:rPr lang="en-US" dirty="0" smtClean="0"/>
              <a:t> Task:</a:t>
            </a:r>
          </a:p>
          <a:p>
            <a:r>
              <a:rPr lang="en-US" dirty="0" smtClean="0"/>
              <a:t>1.  Pass forward week 26/27 Do </a:t>
            </a:r>
            <a:r>
              <a:rPr lang="en-US" dirty="0" err="1" smtClean="0"/>
              <a:t>Nows</a:t>
            </a:r>
            <a:r>
              <a:rPr lang="en-US" dirty="0" smtClean="0"/>
              <a:t>.</a:t>
            </a:r>
          </a:p>
          <a:p>
            <a:r>
              <a:rPr lang="en-US" dirty="0" smtClean="0"/>
              <a:t>2.  On the “Transcription &amp; Translation” handout, determine the “pre-mRNA” sequence by using the sequence given.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is which?</a:t>
            </a:r>
            <a:endParaRPr lang="en-US" dirty="0"/>
          </a:p>
        </p:txBody>
      </p:sp>
      <p:sp>
        <p:nvSpPr>
          <p:cNvPr id="3" name="Content Placeholder 2"/>
          <p:cNvSpPr>
            <a:spLocks noGrp="1"/>
          </p:cNvSpPr>
          <p:nvPr>
            <p:ph idx="1"/>
          </p:nvPr>
        </p:nvSpPr>
        <p:spPr/>
        <p:txBody>
          <a:bodyPr/>
          <a:lstStyle/>
          <a:p>
            <a:r>
              <a:rPr lang="en-US" dirty="0" smtClean="0"/>
              <a:t>Introns are “intervening sequences” which must be cut out.</a:t>
            </a:r>
          </a:p>
          <a:p>
            <a:r>
              <a:rPr lang="en-US" dirty="0" smtClean="0"/>
              <a:t>Exons are “expressed sequences” which remain and are spliced together.</a:t>
            </a:r>
          </a:p>
          <a:p>
            <a:endParaRPr lang="en-US" dirty="0"/>
          </a:p>
          <a:p>
            <a:endParaRPr lang="en-US" dirty="0" smtClean="0"/>
          </a:p>
          <a:p>
            <a:r>
              <a:rPr lang="en-US" dirty="0" smtClean="0"/>
              <a:t>Remember – prokaryotes DON’T do this.</a:t>
            </a:r>
            <a:endParaRPr lang="en-US" dirty="0"/>
          </a:p>
        </p:txBody>
      </p:sp>
    </p:spTree>
    <p:extLst>
      <p:ext uri="{BB962C8B-B14F-4D97-AF65-F5344CB8AC3E}">
        <p14:creationId xmlns="" xmlns:p14="http://schemas.microsoft.com/office/powerpoint/2010/main" val="38604900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  RNA </a:t>
            </a:r>
            <a:r>
              <a:rPr lang="en-US" dirty="0" smtClean="0">
                <a:sym typeface="Wingdings" pitchFamily="2" charset="2"/>
              </a:rPr>
              <a:t> Protein</a:t>
            </a:r>
            <a:endParaRPr lang="en-US" dirty="0"/>
          </a:p>
        </p:txBody>
      </p:sp>
      <p:sp>
        <p:nvSpPr>
          <p:cNvPr id="3" name="Content Placeholder 2"/>
          <p:cNvSpPr>
            <a:spLocks noGrp="1"/>
          </p:cNvSpPr>
          <p:nvPr>
            <p:ph idx="1"/>
          </p:nvPr>
        </p:nvSpPr>
        <p:spPr/>
        <p:txBody>
          <a:bodyPr/>
          <a:lstStyle/>
          <a:p>
            <a:r>
              <a:rPr lang="en-US" dirty="0" smtClean="0"/>
              <a:t>The mRNA copy of a gene leaves the nucleus, and heads to the ribosomes to be used.</a:t>
            </a:r>
          </a:p>
          <a:p>
            <a:endParaRPr lang="en-US" dirty="0" smtClean="0"/>
          </a:p>
          <a:p>
            <a:r>
              <a:rPr lang="en-US" dirty="0" smtClean="0"/>
              <a:t>Ribosomes build proteins by following the mRNA instructions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1.clinicaltools.com/images/gene/peptide.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2" name="Title 1"/>
          <p:cNvSpPr>
            <a:spLocks noGrp="1"/>
          </p:cNvSpPr>
          <p:nvPr>
            <p:ph type="title"/>
          </p:nvPr>
        </p:nvSpPr>
        <p:spPr>
          <a:xfrm>
            <a:off x="3962400" y="0"/>
            <a:ext cx="3581400" cy="1066800"/>
          </a:xfrm>
        </p:spPr>
        <p:txBody>
          <a:bodyPr>
            <a:normAutofit/>
          </a:bodyPr>
          <a:lstStyle/>
          <a:p>
            <a:r>
              <a:rPr lang="en-US" dirty="0" smtClean="0"/>
              <a:t>Translation</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t>1:  Ribosome attaches to mRNA</a:t>
            </a:r>
            <a:endParaRPr lang="en-US" dirty="0"/>
          </a:p>
        </p:txBody>
      </p:sp>
      <p:sp>
        <p:nvSpPr>
          <p:cNvPr id="3" name="Content Placeholder 2"/>
          <p:cNvSpPr>
            <a:spLocks noGrp="1"/>
          </p:cNvSpPr>
          <p:nvPr>
            <p:ph idx="1"/>
          </p:nvPr>
        </p:nvSpPr>
        <p:spPr>
          <a:xfrm>
            <a:off x="5410200" y="1600200"/>
            <a:ext cx="3276600" cy="4953000"/>
          </a:xfrm>
        </p:spPr>
        <p:txBody>
          <a:bodyPr/>
          <a:lstStyle/>
          <a:p>
            <a:r>
              <a:rPr lang="en-US" dirty="0" smtClean="0"/>
              <a:t>Once the mRNA message leaves the nucleus, a ribosome will attach to it.</a:t>
            </a:r>
            <a:endParaRPr lang="en-US" dirty="0"/>
          </a:p>
        </p:txBody>
      </p:sp>
      <p:pic>
        <p:nvPicPr>
          <p:cNvPr id="18434" name="Picture 2" descr="http://pimm.files.wordpress.com/2006/09/ribosome.png?w=231&amp;h=221"/>
          <p:cNvPicPr>
            <a:picLocks noChangeAspect="1" noChangeArrowheads="1"/>
          </p:cNvPicPr>
          <p:nvPr/>
        </p:nvPicPr>
        <p:blipFill>
          <a:blip r:embed="rId2" cstate="print"/>
          <a:srcRect/>
          <a:stretch>
            <a:fillRect/>
          </a:stretch>
        </p:blipFill>
        <p:spPr bwMode="auto">
          <a:xfrm>
            <a:off x="304800" y="1600200"/>
            <a:ext cx="5105400" cy="4906488"/>
          </a:xfrm>
          <a:prstGeom prst="rect">
            <a:avLst/>
          </a:prstGeom>
          <a:noFill/>
        </p:spPr>
      </p:pic>
      <p:sp>
        <p:nvSpPr>
          <p:cNvPr id="5" name="TextBox 4"/>
          <p:cNvSpPr txBox="1"/>
          <p:nvPr/>
        </p:nvSpPr>
        <p:spPr>
          <a:xfrm>
            <a:off x="1219200" y="4419600"/>
            <a:ext cx="1311578" cy="400110"/>
          </a:xfrm>
          <a:prstGeom prst="rect">
            <a:avLst/>
          </a:prstGeom>
          <a:solidFill>
            <a:schemeClr val="bg1"/>
          </a:solidFill>
        </p:spPr>
        <p:txBody>
          <a:bodyPr wrap="none" rtlCol="0">
            <a:spAutoFit/>
          </a:bodyPr>
          <a:lstStyle/>
          <a:p>
            <a:r>
              <a:rPr lang="en-US" sz="2000" dirty="0" smtClean="0"/>
              <a:t>Ribosome</a:t>
            </a:r>
            <a:endParaRPr lang="en-US" sz="2000" dirty="0"/>
          </a:p>
        </p:txBody>
      </p:sp>
      <p:sp>
        <p:nvSpPr>
          <p:cNvPr id="6" name="TextBox 5"/>
          <p:cNvSpPr txBox="1"/>
          <p:nvPr/>
        </p:nvSpPr>
        <p:spPr>
          <a:xfrm>
            <a:off x="4038600" y="1981200"/>
            <a:ext cx="994183" cy="400110"/>
          </a:xfrm>
          <a:prstGeom prst="rect">
            <a:avLst/>
          </a:prstGeom>
          <a:solidFill>
            <a:schemeClr val="bg1"/>
          </a:solidFill>
        </p:spPr>
        <p:txBody>
          <a:bodyPr wrap="none" rtlCol="0">
            <a:spAutoFit/>
          </a:bodyPr>
          <a:lstStyle/>
          <a:p>
            <a:r>
              <a:rPr lang="en-US" sz="2000" dirty="0" smtClean="0"/>
              <a:t>mRNA</a:t>
            </a:r>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normAutofit/>
          </a:bodyPr>
          <a:lstStyle/>
          <a:p>
            <a:r>
              <a:rPr lang="en-US" dirty="0" smtClean="0"/>
              <a:t>2:  </a:t>
            </a:r>
            <a:r>
              <a:rPr lang="en-US" dirty="0" err="1" smtClean="0"/>
              <a:t>tRNA</a:t>
            </a:r>
            <a:r>
              <a:rPr lang="en-US" dirty="0" smtClean="0"/>
              <a:t> Brings Amino Acids to the Ribosomes</a:t>
            </a:r>
            <a:endParaRPr lang="en-US" dirty="0"/>
          </a:p>
        </p:txBody>
      </p:sp>
      <p:pic>
        <p:nvPicPr>
          <p:cNvPr id="19458" name="Picture 2" descr="http://scienceaid.co.uk/biology/genetics/images/translation.jpg"/>
          <p:cNvPicPr>
            <a:picLocks noChangeAspect="1" noChangeArrowheads="1"/>
          </p:cNvPicPr>
          <p:nvPr/>
        </p:nvPicPr>
        <p:blipFill>
          <a:blip r:embed="rId2" cstate="print"/>
          <a:srcRect/>
          <a:stretch>
            <a:fillRect/>
          </a:stretch>
        </p:blipFill>
        <p:spPr bwMode="auto">
          <a:xfrm>
            <a:off x="914400" y="1447800"/>
            <a:ext cx="7239000" cy="506103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274638"/>
            <a:ext cx="4495800" cy="1143000"/>
          </a:xfrm>
        </p:spPr>
        <p:txBody>
          <a:bodyPr/>
          <a:lstStyle/>
          <a:p>
            <a:r>
              <a:rPr lang="en-US" dirty="0" err="1" smtClean="0"/>
              <a:t>Codons</a:t>
            </a:r>
            <a:endParaRPr lang="en-US" dirty="0"/>
          </a:p>
        </p:txBody>
      </p:sp>
      <p:sp>
        <p:nvSpPr>
          <p:cNvPr id="3" name="Content Placeholder 2"/>
          <p:cNvSpPr>
            <a:spLocks noGrp="1"/>
          </p:cNvSpPr>
          <p:nvPr>
            <p:ph idx="1"/>
          </p:nvPr>
        </p:nvSpPr>
        <p:spPr>
          <a:xfrm>
            <a:off x="4267200" y="1600200"/>
            <a:ext cx="4419600" cy="4709160"/>
          </a:xfrm>
        </p:spPr>
        <p:txBody>
          <a:bodyPr/>
          <a:lstStyle/>
          <a:p>
            <a:r>
              <a:rPr lang="en-US" dirty="0" smtClean="0"/>
              <a:t>A </a:t>
            </a:r>
            <a:r>
              <a:rPr lang="en-US" dirty="0" err="1" smtClean="0"/>
              <a:t>codon</a:t>
            </a:r>
            <a:r>
              <a:rPr lang="en-US" dirty="0" smtClean="0"/>
              <a:t> is a 3-nucleotide sequence of mRNA that codes for a single amino acid.</a:t>
            </a:r>
            <a:endParaRPr lang="en-US" dirty="0"/>
          </a:p>
        </p:txBody>
      </p:sp>
      <p:pic>
        <p:nvPicPr>
          <p:cNvPr id="23554" name="Picture 2"/>
          <p:cNvPicPr>
            <a:picLocks noChangeAspect="1" noChangeArrowheads="1"/>
          </p:cNvPicPr>
          <p:nvPr/>
        </p:nvPicPr>
        <p:blipFill>
          <a:blip r:embed="rId2" cstate="print"/>
          <a:srcRect/>
          <a:stretch>
            <a:fillRect/>
          </a:stretch>
        </p:blipFill>
        <p:spPr bwMode="auto">
          <a:xfrm>
            <a:off x="0" y="-7620"/>
            <a:ext cx="4038600" cy="68656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lc.brooklyn.cuny.edu/smarttutor/core3_21/images/instruc/3.b-c.translation.gif"/>
          <p:cNvPicPr>
            <a:picLocks noChangeAspect="1" noChangeArrowheads="1"/>
          </p:cNvPicPr>
          <p:nvPr/>
        </p:nvPicPr>
        <p:blipFill>
          <a:blip r:embed="rId2" cstate="print"/>
          <a:srcRect/>
          <a:stretch>
            <a:fillRect/>
          </a:stretch>
        </p:blipFill>
        <p:spPr bwMode="auto">
          <a:xfrm>
            <a:off x="0" y="-4354"/>
            <a:ext cx="9144001" cy="6862354"/>
          </a:xfrm>
          <a:prstGeom prst="rect">
            <a:avLst/>
          </a:prstGeom>
          <a:noFill/>
        </p:spPr>
      </p:pic>
      <p:sp>
        <p:nvSpPr>
          <p:cNvPr id="3" name="Content Placeholder 2"/>
          <p:cNvSpPr>
            <a:spLocks noGrp="1"/>
          </p:cNvSpPr>
          <p:nvPr>
            <p:ph idx="1"/>
          </p:nvPr>
        </p:nvSpPr>
        <p:spPr>
          <a:xfrm>
            <a:off x="0" y="1295400"/>
            <a:ext cx="3352800" cy="3505200"/>
          </a:xfrm>
        </p:spPr>
        <p:txBody>
          <a:bodyPr>
            <a:normAutofit fontScale="85000" lnSpcReduction="20000"/>
          </a:bodyPr>
          <a:lstStyle/>
          <a:p>
            <a:r>
              <a:rPr lang="en-US" dirty="0" err="1" smtClean="0">
                <a:solidFill>
                  <a:schemeClr val="bg1"/>
                </a:solidFill>
              </a:rPr>
              <a:t>tRNA</a:t>
            </a:r>
            <a:r>
              <a:rPr lang="en-US" dirty="0" smtClean="0">
                <a:solidFill>
                  <a:schemeClr val="bg1"/>
                </a:solidFill>
              </a:rPr>
              <a:t> molecules have an anti-</a:t>
            </a:r>
            <a:r>
              <a:rPr lang="en-US" dirty="0" err="1" smtClean="0">
                <a:solidFill>
                  <a:schemeClr val="bg1"/>
                </a:solidFill>
              </a:rPr>
              <a:t>codon</a:t>
            </a:r>
            <a:r>
              <a:rPr lang="en-US" dirty="0" smtClean="0">
                <a:solidFill>
                  <a:schemeClr val="bg1"/>
                </a:solidFill>
              </a:rPr>
              <a:t> that is complimentary to the mRNA </a:t>
            </a:r>
            <a:r>
              <a:rPr lang="en-US" dirty="0" err="1" smtClean="0">
                <a:solidFill>
                  <a:schemeClr val="bg1"/>
                </a:solidFill>
              </a:rPr>
              <a:t>codon</a:t>
            </a:r>
            <a:r>
              <a:rPr lang="en-US" dirty="0" smtClean="0">
                <a:solidFill>
                  <a:schemeClr val="bg1"/>
                </a:solidFill>
              </a:rPr>
              <a:t>.</a:t>
            </a:r>
          </a:p>
          <a:p>
            <a:endParaRPr lang="en-US" dirty="0" smtClean="0">
              <a:solidFill>
                <a:schemeClr val="bg1"/>
              </a:solidFill>
            </a:endParaRPr>
          </a:p>
          <a:p>
            <a:r>
              <a:rPr lang="en-US" dirty="0" smtClean="0">
                <a:solidFill>
                  <a:schemeClr val="bg1"/>
                </a:solidFill>
              </a:rPr>
              <a:t>This is how amino acids get put together in the right order </a:t>
            </a:r>
            <a:endParaRPr lang="en-US" dirty="0">
              <a:solidFill>
                <a:schemeClr val="bg1"/>
              </a:solidFill>
            </a:endParaRPr>
          </a:p>
        </p:txBody>
      </p:sp>
      <p:sp>
        <p:nvSpPr>
          <p:cNvPr id="5" name="Rectangle 4"/>
          <p:cNvSpPr/>
          <p:nvPr/>
        </p:nvSpPr>
        <p:spPr>
          <a:xfrm>
            <a:off x="3657600" y="228600"/>
            <a:ext cx="1371600" cy="91440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657600" y="1905000"/>
            <a:ext cx="1371600" cy="914400"/>
          </a:xfrm>
          <a:prstGeom prst="rect">
            <a:avLst/>
          </a:prstGeom>
          <a:solidFill>
            <a:srgbClr val="92D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p>
            <a:r>
              <a:rPr lang="en-US" dirty="0" smtClean="0"/>
              <a:t>3:  Amino Acids are Transferred to the Growing Polypeptide</a:t>
            </a:r>
            <a:endParaRPr lang="en-US" dirty="0"/>
          </a:p>
        </p:txBody>
      </p:sp>
      <p:sp>
        <p:nvSpPr>
          <p:cNvPr id="3" name="Content Placeholder 2"/>
          <p:cNvSpPr>
            <a:spLocks noGrp="1"/>
          </p:cNvSpPr>
          <p:nvPr>
            <p:ph idx="1"/>
          </p:nvPr>
        </p:nvSpPr>
        <p:spPr>
          <a:xfrm>
            <a:off x="533400" y="1295400"/>
            <a:ext cx="8153400" cy="1219200"/>
          </a:xfrm>
        </p:spPr>
        <p:txBody>
          <a:bodyPr/>
          <a:lstStyle/>
          <a:p>
            <a:r>
              <a:rPr lang="en-US" dirty="0" smtClean="0"/>
              <a:t>The ribosome attaches the new A.A. to a growing polypeptide chain.</a:t>
            </a:r>
            <a:endParaRPr lang="en-US" dirty="0"/>
          </a:p>
        </p:txBody>
      </p:sp>
      <p:pic>
        <p:nvPicPr>
          <p:cNvPr id="22530" name="Picture 2" descr="http://www.biologyreference.com/images/biol_04_img0377.jpg"/>
          <p:cNvPicPr>
            <a:picLocks noChangeAspect="1" noChangeArrowheads="1"/>
          </p:cNvPicPr>
          <p:nvPr/>
        </p:nvPicPr>
        <p:blipFill>
          <a:blip r:embed="rId2" cstate="print"/>
          <a:srcRect/>
          <a:stretch>
            <a:fillRect/>
          </a:stretch>
        </p:blipFill>
        <p:spPr bwMode="auto">
          <a:xfrm>
            <a:off x="0" y="2644417"/>
            <a:ext cx="9144000" cy="421358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0"/>
            <a:ext cx="4267200" cy="2667000"/>
          </a:xfrm>
        </p:spPr>
        <p:txBody>
          <a:bodyPr>
            <a:normAutofit/>
          </a:bodyPr>
          <a:lstStyle/>
          <a:p>
            <a:r>
              <a:rPr lang="en-US" dirty="0" smtClean="0"/>
              <a:t>4:  The ribosome moves to the next </a:t>
            </a:r>
            <a:r>
              <a:rPr lang="en-US" dirty="0" err="1" smtClean="0"/>
              <a:t>codon</a:t>
            </a:r>
            <a:r>
              <a:rPr lang="en-US" dirty="0" smtClean="0"/>
              <a:t>.</a:t>
            </a:r>
            <a:endParaRPr lang="en-US" dirty="0"/>
          </a:p>
        </p:txBody>
      </p:sp>
      <p:pic>
        <p:nvPicPr>
          <p:cNvPr id="21506" name="Picture 2" descr="http://users.rcn.com/jkimball.ma.ultranet/BiologyPages/T/Translation.gif"/>
          <p:cNvPicPr>
            <a:picLocks noChangeAspect="1" noChangeArrowheads="1"/>
          </p:cNvPicPr>
          <p:nvPr/>
        </p:nvPicPr>
        <p:blipFill>
          <a:blip r:embed="rId2" cstate="print"/>
          <a:srcRect/>
          <a:stretch>
            <a:fillRect/>
          </a:stretch>
        </p:blipFill>
        <p:spPr bwMode="auto">
          <a:xfrm>
            <a:off x="0" y="0"/>
            <a:ext cx="4879731"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p>
            <a:r>
              <a:rPr lang="en-US" dirty="0" smtClean="0"/>
              <a:t>5.  Translation stops at a stop </a:t>
            </a:r>
            <a:r>
              <a:rPr lang="en-US" dirty="0" err="1" smtClean="0"/>
              <a:t>codon</a:t>
            </a:r>
            <a:endParaRPr lang="en-US" dirty="0"/>
          </a:p>
        </p:txBody>
      </p:sp>
      <p:sp>
        <p:nvSpPr>
          <p:cNvPr id="3" name="Content Placeholder 2"/>
          <p:cNvSpPr>
            <a:spLocks noGrp="1"/>
          </p:cNvSpPr>
          <p:nvPr>
            <p:ph idx="1"/>
          </p:nvPr>
        </p:nvSpPr>
        <p:spPr/>
        <p:txBody>
          <a:bodyPr/>
          <a:lstStyle/>
          <a:p>
            <a:r>
              <a:rPr lang="en-US" dirty="0" smtClean="0"/>
              <a:t>Stop </a:t>
            </a:r>
            <a:r>
              <a:rPr lang="en-US" dirty="0" err="1" smtClean="0"/>
              <a:t>codons</a:t>
            </a:r>
            <a:r>
              <a:rPr lang="en-US" dirty="0" smtClean="0"/>
              <a:t> code for a </a:t>
            </a:r>
            <a:r>
              <a:rPr lang="en-US" dirty="0" err="1" smtClean="0"/>
              <a:t>tRNA</a:t>
            </a:r>
            <a:r>
              <a:rPr lang="en-US" dirty="0" smtClean="0"/>
              <a:t> molecule that doesn’t carry any amino acids.</a:t>
            </a:r>
          </a:p>
          <a:p>
            <a:endParaRPr lang="en-US" dirty="0" smtClean="0"/>
          </a:p>
          <a:p>
            <a:r>
              <a:rPr lang="en-US" dirty="0" smtClean="0"/>
              <a:t>The new protein is released.</a:t>
            </a:r>
          </a:p>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782"/>
            <a:ext cx="8229600" cy="1143000"/>
          </a:xfrm>
        </p:spPr>
        <p:txBody>
          <a:bodyPr/>
          <a:lstStyle/>
          <a:p>
            <a:r>
              <a:rPr lang="en-US" dirty="0" smtClean="0"/>
              <a:t>Monday Cosmos Update</a:t>
            </a:r>
            <a:endParaRPr lang="en-US" dirty="0"/>
          </a:p>
        </p:txBody>
      </p:sp>
      <p:sp>
        <p:nvSpPr>
          <p:cNvPr id="3" name="Content Placeholder 2"/>
          <p:cNvSpPr>
            <a:spLocks noGrp="1"/>
          </p:cNvSpPr>
          <p:nvPr>
            <p:ph idx="1"/>
          </p:nvPr>
        </p:nvSpPr>
        <p:spPr>
          <a:xfrm>
            <a:off x="0" y="914400"/>
            <a:ext cx="9144000" cy="5943600"/>
          </a:xfrm>
        </p:spPr>
        <p:txBody>
          <a:bodyPr/>
          <a:lstStyle/>
          <a:p>
            <a:r>
              <a:rPr lang="en-US" i="1" dirty="0" smtClean="0"/>
              <a:t>“I </a:t>
            </a:r>
            <a:r>
              <a:rPr lang="en-US" i="1" dirty="0"/>
              <a:t>am often amazed at how much more capability and enthusiasm for science there is among elementary school youngsters than among college students</a:t>
            </a:r>
            <a:r>
              <a:rPr lang="en-US" i="1" dirty="0" smtClean="0"/>
              <a:t>.”</a:t>
            </a:r>
            <a:r>
              <a:rPr lang="en-US" dirty="0"/>
              <a:t/>
            </a:r>
            <a:br>
              <a:rPr lang="en-US" dirty="0"/>
            </a:br>
            <a:r>
              <a:rPr lang="en-US" dirty="0">
                <a:hlinkClick r:id="rId2" tooltip="view quote"/>
              </a:rPr>
              <a:t>Carl </a:t>
            </a:r>
            <a:r>
              <a:rPr lang="en-US" dirty="0" smtClean="0">
                <a:hlinkClick r:id="rId2" tooltip="view quote"/>
              </a:rPr>
              <a:t>Sagan</a:t>
            </a:r>
            <a:endParaRPr lang="en-US" dirty="0" smtClean="0"/>
          </a:p>
          <a:p>
            <a:r>
              <a:rPr lang="en-US" dirty="0" smtClean="0"/>
              <a:t>What was happening on Cosmos:</a:t>
            </a:r>
          </a:p>
          <a:p>
            <a:pPr lvl="1"/>
            <a:r>
              <a:rPr lang="en-US" dirty="0" smtClean="0"/>
              <a:t>Our address in the Cosmos</a:t>
            </a:r>
          </a:p>
          <a:p>
            <a:pPr lvl="1"/>
            <a:r>
              <a:rPr lang="en-US" dirty="0" smtClean="0"/>
              <a:t>Giordano Bruno, </a:t>
            </a:r>
            <a:r>
              <a:rPr lang="en-US" dirty="0" err="1" smtClean="0"/>
              <a:t>heliocentrism</a:t>
            </a:r>
            <a:r>
              <a:rPr lang="en-US" dirty="0" smtClean="0"/>
              <a:t>, and imagination.</a:t>
            </a:r>
          </a:p>
          <a:p>
            <a:pPr lvl="1"/>
            <a:r>
              <a:rPr lang="en-US" dirty="0" smtClean="0"/>
              <a:t>Cosmic Calendar &amp; the Big Bang</a:t>
            </a:r>
          </a:p>
          <a:p>
            <a:pPr lvl="1"/>
            <a:r>
              <a:rPr lang="en-US" dirty="0" smtClean="0"/>
              <a:t>Carl Sagan shout out</a:t>
            </a:r>
          </a:p>
          <a:p>
            <a:r>
              <a:rPr lang="en-US" dirty="0" smtClean="0"/>
              <a:t>Random thoughts:</a:t>
            </a:r>
          </a:p>
          <a:p>
            <a:pPr lvl="1"/>
            <a:r>
              <a:rPr lang="en-US" dirty="0" smtClean="0"/>
              <a:t>Voyager 1</a:t>
            </a:r>
            <a:endParaRPr lang="en-US" dirty="0"/>
          </a:p>
        </p:txBody>
      </p:sp>
    </p:spTree>
    <p:extLst>
      <p:ext uri="{BB962C8B-B14F-4D97-AF65-F5344CB8AC3E}">
        <p14:creationId xmlns="" xmlns:p14="http://schemas.microsoft.com/office/powerpoint/2010/main" val="2028108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Protein modification</a:t>
            </a:r>
            <a:endParaRPr lang="en-US" dirty="0"/>
          </a:p>
        </p:txBody>
      </p:sp>
      <p:sp>
        <p:nvSpPr>
          <p:cNvPr id="3" name="Content Placeholder 2"/>
          <p:cNvSpPr>
            <a:spLocks noGrp="1"/>
          </p:cNvSpPr>
          <p:nvPr>
            <p:ph idx="1"/>
          </p:nvPr>
        </p:nvSpPr>
        <p:spPr/>
        <p:txBody>
          <a:bodyPr/>
          <a:lstStyle/>
          <a:p>
            <a:r>
              <a:rPr lang="en-US" dirty="0" smtClean="0"/>
              <a:t>After the stop </a:t>
            </a:r>
            <a:r>
              <a:rPr lang="en-US" dirty="0" err="1" smtClean="0"/>
              <a:t>codon</a:t>
            </a:r>
            <a:r>
              <a:rPr lang="en-US" dirty="0" smtClean="0"/>
              <a:t> is reached, the ribosome lets go of the mRNA.  Both will be used again.</a:t>
            </a:r>
          </a:p>
          <a:p>
            <a:endParaRPr lang="en-US" dirty="0" smtClean="0"/>
          </a:p>
          <a:p>
            <a:r>
              <a:rPr lang="en-US" dirty="0" smtClean="0"/>
              <a:t>Most proteins are modified by other enzymes before they are ready to be used by the cell.</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0"/>
            <a:ext cx="3505200" cy="2133600"/>
          </a:xfrm>
        </p:spPr>
        <p:txBody>
          <a:bodyPr>
            <a:normAutofit fontScale="90000"/>
          </a:bodyPr>
          <a:lstStyle/>
          <a:p>
            <a:r>
              <a:rPr lang="en-US" dirty="0" smtClean="0"/>
              <a:t>The (almost) Universal Genetic Code</a:t>
            </a:r>
            <a:endParaRPr lang="en-US" dirty="0"/>
          </a:p>
        </p:txBody>
      </p:sp>
      <p:sp>
        <p:nvSpPr>
          <p:cNvPr id="3" name="Content Placeholder 2"/>
          <p:cNvSpPr>
            <a:spLocks noGrp="1"/>
          </p:cNvSpPr>
          <p:nvPr>
            <p:ph idx="1"/>
          </p:nvPr>
        </p:nvSpPr>
        <p:spPr>
          <a:xfrm>
            <a:off x="5486400" y="1981200"/>
            <a:ext cx="3657600" cy="4876800"/>
          </a:xfrm>
        </p:spPr>
        <p:txBody>
          <a:bodyPr>
            <a:normAutofit fontScale="92500"/>
          </a:bodyPr>
          <a:lstStyle/>
          <a:p>
            <a:r>
              <a:rPr lang="en-US" dirty="0" smtClean="0"/>
              <a:t>With few exceptions, almost every cell uses the same genetic code.</a:t>
            </a:r>
          </a:p>
          <a:p>
            <a:endParaRPr lang="en-US" dirty="0" smtClean="0"/>
          </a:p>
          <a:p>
            <a:r>
              <a:rPr lang="en-US" dirty="0" smtClean="0"/>
              <a:t>This is one of the big pieces of evidence for a universal common ancestor to all living things.</a:t>
            </a:r>
            <a:endParaRPr lang="en-US" dirty="0"/>
          </a:p>
        </p:txBody>
      </p:sp>
      <p:pic>
        <p:nvPicPr>
          <p:cNvPr id="24578" name="Picture 2" descr="http://www.clcbio.com/scienceimages/genetic_code.png"/>
          <p:cNvPicPr>
            <a:picLocks noChangeAspect="1" noChangeArrowheads="1"/>
          </p:cNvPicPr>
          <p:nvPr/>
        </p:nvPicPr>
        <p:blipFill>
          <a:blip r:embed="rId2" cstate="print"/>
          <a:srcRect/>
          <a:stretch>
            <a:fillRect/>
          </a:stretch>
        </p:blipFill>
        <p:spPr bwMode="auto">
          <a:xfrm>
            <a:off x="-1" y="0"/>
            <a:ext cx="5667769" cy="6858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lstStyle/>
          <a:p>
            <a:r>
              <a:rPr lang="en-US" dirty="0" smtClean="0"/>
              <a:t>Recap</a:t>
            </a:r>
            <a:endParaRPr lang="en-US" dirty="0"/>
          </a:p>
        </p:txBody>
      </p:sp>
      <p:sp>
        <p:nvSpPr>
          <p:cNvPr id="3" name="Content Placeholder 2"/>
          <p:cNvSpPr>
            <a:spLocks noGrp="1"/>
          </p:cNvSpPr>
          <p:nvPr>
            <p:ph idx="1"/>
          </p:nvPr>
        </p:nvSpPr>
        <p:spPr>
          <a:xfrm>
            <a:off x="0" y="838200"/>
            <a:ext cx="9144000" cy="6019800"/>
          </a:xfrm>
        </p:spPr>
        <p:txBody>
          <a:bodyPr>
            <a:normAutofit fontScale="92500" lnSpcReduction="20000"/>
          </a:bodyPr>
          <a:lstStyle/>
          <a:p>
            <a:r>
              <a:rPr lang="en-US" dirty="0" smtClean="0"/>
              <a:t>Translation makes proteins, using the instructions in an mRNA molecule.</a:t>
            </a:r>
          </a:p>
          <a:p>
            <a:endParaRPr lang="en-US" dirty="0" smtClean="0"/>
          </a:p>
          <a:p>
            <a:r>
              <a:rPr lang="en-US" dirty="0" smtClean="0"/>
              <a:t>A </a:t>
            </a:r>
            <a:r>
              <a:rPr lang="en-US" dirty="0" err="1" smtClean="0"/>
              <a:t>codon</a:t>
            </a:r>
            <a:r>
              <a:rPr lang="en-US" dirty="0" smtClean="0"/>
              <a:t> is 3 nucleotides that code for a single amino acid.</a:t>
            </a:r>
          </a:p>
          <a:p>
            <a:endParaRPr lang="en-US" dirty="0" smtClean="0"/>
          </a:p>
          <a:p>
            <a:r>
              <a:rPr lang="en-US" dirty="0" smtClean="0"/>
              <a:t>Ribosomes build the proteins from amino acids carried by </a:t>
            </a:r>
            <a:r>
              <a:rPr lang="en-US" dirty="0" err="1" smtClean="0"/>
              <a:t>tRNA</a:t>
            </a:r>
            <a:r>
              <a:rPr lang="en-US" dirty="0" smtClean="0"/>
              <a:t> molecules.</a:t>
            </a:r>
          </a:p>
          <a:p>
            <a:endParaRPr lang="en-US" dirty="0" smtClean="0"/>
          </a:p>
          <a:p>
            <a:r>
              <a:rPr lang="en-US" dirty="0" err="1" smtClean="0"/>
              <a:t>tRNA</a:t>
            </a:r>
            <a:r>
              <a:rPr lang="en-US" dirty="0" smtClean="0"/>
              <a:t> molecules “decode” the message into protein form by matching their anti-</a:t>
            </a:r>
            <a:r>
              <a:rPr lang="en-US" dirty="0" err="1" smtClean="0"/>
              <a:t>codons</a:t>
            </a:r>
            <a:r>
              <a:rPr lang="en-US" dirty="0" smtClean="0"/>
              <a:t> with the mRNA </a:t>
            </a:r>
            <a:r>
              <a:rPr lang="en-US" dirty="0" err="1" smtClean="0"/>
              <a:t>codons</a:t>
            </a:r>
            <a:r>
              <a:rPr lang="en-US" dirty="0" smtClean="0"/>
              <a:t>.</a:t>
            </a:r>
          </a:p>
          <a:p>
            <a:endParaRPr lang="en-US" dirty="0" smtClean="0"/>
          </a:p>
          <a:p>
            <a:r>
              <a:rPr lang="en-US" dirty="0" smtClean="0"/>
              <a:t>The universal genetic code can be used to figure out the sequence of amino acids in a protein from an mRNA sequence.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slide(fromBottom)">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slide(fromBottom)">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ormAutofit fontScale="90000"/>
          </a:bodyPr>
          <a:lstStyle/>
          <a:p>
            <a:r>
              <a:rPr lang="en-US" dirty="0" smtClean="0"/>
              <a:t>How to figure out an amino acid sequence of a protein from a DNA Sequence.</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STEP 1:  Transcription.  </a:t>
            </a:r>
          </a:p>
          <a:p>
            <a:pPr lvl="1"/>
            <a:r>
              <a:rPr lang="en-US" dirty="0" smtClean="0"/>
              <a:t>If the template DNA strand (3’-5’) is given, the mRNA transcript will be complimentary to it.</a:t>
            </a:r>
          </a:p>
          <a:p>
            <a:pPr lvl="1"/>
            <a:r>
              <a:rPr lang="en-US" dirty="0" smtClean="0"/>
              <a:t>If the </a:t>
            </a:r>
            <a:r>
              <a:rPr lang="en-US" smtClean="0"/>
              <a:t>coding strand (5’-3’) </a:t>
            </a:r>
            <a:r>
              <a:rPr lang="en-US" dirty="0" smtClean="0"/>
              <a:t>is given, the mRNA transcript will be the same (except U replaces T)</a:t>
            </a:r>
          </a:p>
          <a:p>
            <a:r>
              <a:rPr lang="en-US" dirty="0" smtClean="0"/>
              <a:t>STEP 2:  Post-Transcriptional modification.</a:t>
            </a:r>
          </a:p>
          <a:p>
            <a:pPr lvl="1"/>
            <a:r>
              <a:rPr lang="en-US" dirty="0" smtClean="0"/>
              <a:t>Remove any indicated introns from the sequence.</a:t>
            </a:r>
          </a:p>
          <a:p>
            <a:r>
              <a:rPr lang="en-US" dirty="0" smtClean="0"/>
              <a:t>STEP 3:  Use the Universal genetic code to translate the mRNA into amino acids.  The first codon used is the first AUG (met) from the 5’ end.  Stop at the first stop codon.</a:t>
            </a:r>
            <a:endParaRPr lang="en-US" dirty="0"/>
          </a:p>
        </p:txBody>
      </p:sp>
    </p:spTree>
    <p:extLst>
      <p:ext uri="{BB962C8B-B14F-4D97-AF65-F5344CB8AC3E}">
        <p14:creationId xmlns="" xmlns:p14="http://schemas.microsoft.com/office/powerpoint/2010/main" val="584815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p>
            <a:r>
              <a:rPr lang="en-US" dirty="0" smtClean="0"/>
              <a:t>Voyager I:  The Human Reach to Beyond</a:t>
            </a:r>
            <a:endParaRPr lang="en-US" dirty="0"/>
          </a:p>
        </p:txBody>
      </p:sp>
      <p:sp>
        <p:nvSpPr>
          <p:cNvPr id="3" name="Content Placeholder 2"/>
          <p:cNvSpPr>
            <a:spLocks noGrp="1"/>
          </p:cNvSpPr>
          <p:nvPr>
            <p:ph idx="1"/>
          </p:nvPr>
        </p:nvSpPr>
        <p:spPr>
          <a:xfrm>
            <a:off x="0" y="1371600"/>
            <a:ext cx="9144000" cy="5486400"/>
          </a:xfrm>
        </p:spPr>
        <p:txBody>
          <a:bodyPr>
            <a:normAutofit lnSpcReduction="10000"/>
          </a:bodyPr>
          <a:lstStyle/>
          <a:p>
            <a:r>
              <a:rPr lang="en-US" dirty="0" smtClean="0"/>
              <a:t>Space probe launched in 1975.</a:t>
            </a:r>
          </a:p>
          <a:p>
            <a:r>
              <a:rPr lang="en-US" dirty="0" smtClean="0"/>
              <a:t>Since it’s primary mission to investigate outer planets was completed in 1980, it has travelled on, outwards into the Universe</a:t>
            </a:r>
          </a:p>
          <a:p>
            <a:r>
              <a:rPr lang="en-US" dirty="0" smtClean="0"/>
              <a:t>Currently, far beyond the </a:t>
            </a:r>
            <a:r>
              <a:rPr lang="en-US" dirty="0" err="1" smtClean="0"/>
              <a:t>Oort</a:t>
            </a:r>
            <a:r>
              <a:rPr lang="en-US" dirty="0" smtClean="0"/>
              <a:t> Cloud, it is </a:t>
            </a:r>
            <a:r>
              <a:rPr lang="en-US" b="1" u="sng" dirty="0" smtClean="0"/>
              <a:t>the only human-made object in interstellar space</a:t>
            </a:r>
            <a:r>
              <a:rPr lang="en-US" dirty="0" smtClean="0"/>
              <a:t>.</a:t>
            </a:r>
          </a:p>
          <a:p>
            <a:r>
              <a:rPr lang="en-US" dirty="0" smtClean="0"/>
              <a:t>Distance traveled:</a:t>
            </a:r>
          </a:p>
          <a:p>
            <a:pPr lvl="1"/>
            <a:r>
              <a:rPr lang="en-US" dirty="0" smtClean="0"/>
              <a:t>1.955×10</a:t>
            </a:r>
            <a:r>
              <a:rPr lang="en-US" baseline="30000" dirty="0" smtClean="0"/>
              <a:t>10</a:t>
            </a:r>
            <a:r>
              <a:rPr lang="en-US" dirty="0" smtClean="0"/>
              <a:t> km  (50,000 x circumference </a:t>
            </a:r>
            <a:r>
              <a:rPr lang="en-US" smtClean="0"/>
              <a:t>of Earth)</a:t>
            </a:r>
            <a:endParaRPr lang="en-US" dirty="0" smtClean="0"/>
          </a:p>
          <a:p>
            <a:pPr lvl="1"/>
            <a:r>
              <a:rPr lang="en-US" dirty="0" smtClean="0"/>
              <a:t>131 AU</a:t>
            </a:r>
          </a:p>
          <a:p>
            <a:pPr lvl="1"/>
            <a:r>
              <a:rPr lang="en-US" dirty="0" smtClean="0"/>
              <a:t>18 light hours (0.002 light years)</a:t>
            </a:r>
          </a:p>
          <a:p>
            <a:r>
              <a:rPr lang="en-US" dirty="0" smtClean="0"/>
              <a:t>It is still in contact with Earth, and is expected to go silent in 2025.</a:t>
            </a:r>
            <a:endParaRPr lang="en-US" dirty="0"/>
          </a:p>
        </p:txBody>
      </p:sp>
    </p:spTree>
    <p:extLst>
      <p:ext uri="{BB962C8B-B14F-4D97-AF65-F5344CB8AC3E}">
        <p14:creationId xmlns="" xmlns:p14="http://schemas.microsoft.com/office/powerpoint/2010/main" val="1577694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oyager.jpl.nasa.gov/imagesvideo/images/voyager2_larg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926" y="0"/>
            <a:ext cx="9137074" cy="683029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4267200" y="0"/>
            <a:ext cx="4876800" cy="2971800"/>
          </a:xfrm>
        </p:spPr>
        <p:txBody>
          <a:bodyPr>
            <a:normAutofit/>
          </a:bodyPr>
          <a:lstStyle/>
          <a:p>
            <a:r>
              <a:rPr lang="en-US" dirty="0" smtClean="0"/>
              <a:t>What Would You Put on A Message to Interstellar Space?</a:t>
            </a:r>
            <a:endParaRPr lang="en-US" dirty="0"/>
          </a:p>
        </p:txBody>
      </p:sp>
      <p:sp>
        <p:nvSpPr>
          <p:cNvPr id="3" name="Content Placeholder 2"/>
          <p:cNvSpPr>
            <a:spLocks noGrp="1"/>
          </p:cNvSpPr>
          <p:nvPr>
            <p:ph idx="1"/>
          </p:nvPr>
        </p:nvSpPr>
        <p:spPr>
          <a:xfrm>
            <a:off x="2057400" y="4419600"/>
            <a:ext cx="6629400" cy="2438400"/>
          </a:xfrm>
        </p:spPr>
        <p:txBody>
          <a:bodyPr>
            <a:normAutofit/>
          </a:bodyPr>
          <a:lstStyle/>
          <a:p>
            <a:r>
              <a:rPr lang="en-US" dirty="0" smtClean="0"/>
              <a:t>What information?</a:t>
            </a:r>
          </a:p>
          <a:p>
            <a:r>
              <a:rPr lang="en-US" dirty="0" smtClean="0"/>
              <a:t>What pictures?</a:t>
            </a:r>
          </a:p>
          <a:p>
            <a:r>
              <a:rPr lang="en-US" dirty="0" smtClean="0"/>
              <a:t>What sounds?</a:t>
            </a:r>
          </a:p>
          <a:p>
            <a:r>
              <a:rPr lang="en-US" dirty="0" smtClean="0"/>
              <a:t>What else?</a:t>
            </a:r>
            <a:endParaRPr lang="en-US" dirty="0"/>
          </a:p>
        </p:txBody>
      </p:sp>
      <p:pic>
        <p:nvPicPr>
          <p:cNvPr id="1028" name="Picture 4" descr="http://voyager.jpl.nasa.gov/imagesvideo/images/voyager1_larg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929729" y="2895600"/>
            <a:ext cx="1947569" cy="19578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04437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News</a:t>
            </a:r>
            <a:endParaRPr lang="en-US" dirty="0"/>
          </a:p>
        </p:txBody>
      </p:sp>
      <p:sp>
        <p:nvSpPr>
          <p:cNvPr id="3" name="Content Placeholder 2"/>
          <p:cNvSpPr>
            <a:spLocks noGrp="1"/>
          </p:cNvSpPr>
          <p:nvPr>
            <p:ph idx="1"/>
          </p:nvPr>
        </p:nvSpPr>
        <p:spPr/>
        <p:txBody>
          <a:bodyPr/>
          <a:lstStyle/>
          <a:p>
            <a:r>
              <a:rPr lang="en-US" dirty="0" smtClean="0"/>
              <a:t>TRANSCRIPTION:  process that makes an RNA copy of DNA.</a:t>
            </a:r>
          </a:p>
          <a:p>
            <a:endParaRPr lang="en-US" dirty="0" smtClean="0"/>
          </a:p>
          <a:p>
            <a:r>
              <a:rPr lang="en-US" dirty="0" smtClean="0"/>
              <a:t>RNA is single-stranded, and T is replaced by U (A-U; G-C)</a:t>
            </a:r>
          </a:p>
          <a:p>
            <a:endParaRPr lang="en-US" dirty="0" smtClean="0"/>
          </a:p>
          <a:p>
            <a:r>
              <a:rPr lang="en-US" dirty="0" smtClean="0"/>
              <a:t>RNA polymerase makes RNA, using bases complimentary to a DNA sequence.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Transcription</a:t>
            </a:r>
            <a:endParaRPr lang="en-US" dirty="0"/>
          </a:p>
        </p:txBody>
      </p:sp>
      <p:pic>
        <p:nvPicPr>
          <p:cNvPr id="4" name="Picture 4"/>
          <p:cNvPicPr>
            <a:picLocks noChangeAspect="1" noChangeArrowheads="1"/>
          </p:cNvPicPr>
          <p:nvPr/>
        </p:nvPicPr>
        <p:blipFill>
          <a:blip r:embed="rId2" cstate="print"/>
          <a:srcRect l="45000" t="34000" r="3999" b="52667"/>
          <a:stretch>
            <a:fillRect/>
          </a:stretch>
        </p:blipFill>
        <p:spPr bwMode="auto">
          <a:xfrm>
            <a:off x="0" y="1752600"/>
            <a:ext cx="9144000" cy="17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t>Post-Transcriptional Modification</a:t>
            </a:r>
            <a:endParaRPr lang="en-US" dirty="0"/>
          </a:p>
        </p:txBody>
      </p:sp>
      <p:sp>
        <p:nvSpPr>
          <p:cNvPr id="3" name="Content Placeholder 2"/>
          <p:cNvSpPr>
            <a:spLocks noGrp="1"/>
          </p:cNvSpPr>
          <p:nvPr>
            <p:ph idx="1"/>
          </p:nvPr>
        </p:nvSpPr>
        <p:spPr>
          <a:xfrm>
            <a:off x="0" y="1371600"/>
            <a:ext cx="9144000" cy="5486400"/>
          </a:xfrm>
        </p:spPr>
        <p:txBody>
          <a:bodyPr>
            <a:normAutofit/>
          </a:bodyPr>
          <a:lstStyle/>
          <a:p>
            <a:r>
              <a:rPr lang="en-US" dirty="0" smtClean="0"/>
              <a:t>In Eukaryotes, mRNA must be further processed before being used.</a:t>
            </a:r>
          </a:p>
          <a:p>
            <a:pPr lvl="1"/>
            <a:r>
              <a:rPr lang="en-US" dirty="0" smtClean="0"/>
              <a:t>Before processing, the product of transcription is called a pre-mRNA molecule.  After processing it is called a mature mRNA.</a:t>
            </a:r>
          </a:p>
          <a:p>
            <a:r>
              <a:rPr lang="en-US" dirty="0" smtClean="0"/>
              <a:t>Steps in post-transcriptional modification</a:t>
            </a:r>
          </a:p>
          <a:p>
            <a:pPr lvl="1"/>
            <a:r>
              <a:rPr lang="en-US" dirty="0" smtClean="0"/>
              <a:t>A methyl group is added to the 5’ end of the mRNA, called a 5’ cap.</a:t>
            </a:r>
          </a:p>
          <a:p>
            <a:pPr lvl="1"/>
            <a:r>
              <a:rPr lang="en-US" dirty="0" smtClean="0"/>
              <a:t>A long series of adenine bases is added to the 3’ end.   This is called a poly-A tail.</a:t>
            </a:r>
          </a:p>
          <a:p>
            <a:pPr lvl="1"/>
            <a:r>
              <a:rPr lang="en-US" dirty="0" smtClean="0"/>
              <a:t>Parts of the pre-mRNA molecule called introns are removed.  The remaining parts, called exons, are joined together.</a:t>
            </a:r>
          </a:p>
          <a:p>
            <a:pPr lvl="1"/>
            <a:endParaRPr lang="en-US" dirty="0" smtClean="0"/>
          </a:p>
        </p:txBody>
      </p:sp>
    </p:spTree>
    <p:extLst>
      <p:ext uri="{BB962C8B-B14F-4D97-AF65-F5344CB8AC3E}">
        <p14:creationId xmlns="" xmlns:p14="http://schemas.microsoft.com/office/powerpoint/2010/main" val="3856352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Introns &amp; Exons</a:t>
            </a:r>
            <a:endParaRPr lang="en-US" dirty="0"/>
          </a:p>
        </p:txBody>
      </p:sp>
      <p:sp>
        <p:nvSpPr>
          <p:cNvPr id="3" name="Content Placeholder 2"/>
          <p:cNvSpPr>
            <a:spLocks noGrp="1"/>
          </p:cNvSpPr>
          <p:nvPr>
            <p:ph idx="1"/>
          </p:nvPr>
        </p:nvSpPr>
        <p:spPr>
          <a:xfrm>
            <a:off x="457200" y="1600200"/>
            <a:ext cx="8229600" cy="1143000"/>
          </a:xfrm>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6309" y="681228"/>
            <a:ext cx="8534400" cy="61767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49611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t>
            </a:r>
            <a:r>
              <a:rPr lang="en-US" smtClean="0"/>
              <a:t>It’s </a:t>
            </a:r>
            <a:r>
              <a:rPr lang="en-US" dirty="0" smtClean="0"/>
              <a:t>Complicated…</a:t>
            </a:r>
            <a:endParaRPr lang="en-US" dirty="0"/>
          </a:p>
        </p:txBody>
      </p:sp>
      <p:sp>
        <p:nvSpPr>
          <p:cNvPr id="3" name="Content Placeholder 2"/>
          <p:cNvSpPr>
            <a:spLocks noGrp="1"/>
          </p:cNvSpPr>
          <p:nvPr>
            <p:ph idx="1"/>
          </p:nvPr>
        </p:nvSpPr>
        <p:spPr/>
        <p:txBody>
          <a:bodyPr/>
          <a:lstStyle/>
          <a:p>
            <a:endParaRPr lang="en-US"/>
          </a:p>
        </p:txBody>
      </p:sp>
      <p:pic>
        <p:nvPicPr>
          <p:cNvPr id="1026" name="Picture 2" descr="https://upload.wikimedia.org/wikipedia/commons/3/30/Spliceosome_ball_cycle_new2.jpg"/>
          <p:cNvPicPr>
            <a:picLocks noChangeAspect="1" noChangeArrowheads="1"/>
          </p:cNvPicPr>
          <p:nvPr/>
        </p:nvPicPr>
        <p:blipFill>
          <a:blip r:embed="rId2" cstate="print"/>
          <a:srcRect/>
          <a:stretch>
            <a:fillRect/>
          </a:stretch>
        </p:blipFill>
        <p:spPr bwMode="auto">
          <a:xfrm>
            <a:off x="0" y="1600200"/>
            <a:ext cx="9144000" cy="4873283"/>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294</TotalTime>
  <Words>771</Words>
  <Application>Microsoft Office PowerPoint</Application>
  <PresentationFormat>On-screen Show (4:3)</PresentationFormat>
  <Paragraphs>100</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Apex</vt:lpstr>
      <vt:lpstr>Translation: RNA Protein</vt:lpstr>
      <vt:lpstr>Monday Cosmos Update</vt:lpstr>
      <vt:lpstr>Voyager I:  The Human Reach to Beyond</vt:lpstr>
      <vt:lpstr>What Would You Put on A Message to Interstellar Space?</vt:lpstr>
      <vt:lpstr>Old News</vt:lpstr>
      <vt:lpstr>Transcription</vt:lpstr>
      <vt:lpstr>Post-Transcriptional Modification</vt:lpstr>
      <vt:lpstr>Introns &amp; Exons</vt:lpstr>
      <vt:lpstr>How?  It’s Complicated…</vt:lpstr>
      <vt:lpstr>Which is which?</vt:lpstr>
      <vt:lpstr>Translation:  RNA  Protein</vt:lpstr>
      <vt:lpstr>Translation</vt:lpstr>
      <vt:lpstr>1:  Ribosome attaches to mRNA</vt:lpstr>
      <vt:lpstr>2:  tRNA Brings Amino Acids to the Ribosomes</vt:lpstr>
      <vt:lpstr>Codons</vt:lpstr>
      <vt:lpstr>Slide 16</vt:lpstr>
      <vt:lpstr>3:  Amino Acids are Transferred to the Growing Polypeptide</vt:lpstr>
      <vt:lpstr>4:  The ribosome moves to the next codon.</vt:lpstr>
      <vt:lpstr>5.  Translation stops at a stop codon</vt:lpstr>
      <vt:lpstr>6.  Protein modification</vt:lpstr>
      <vt:lpstr>The (almost) Universal Genetic Code</vt:lpstr>
      <vt:lpstr>Recap</vt:lpstr>
      <vt:lpstr>How to figure out an amino acid sequence of a protein from a DNA Sequence.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Translation: RNA Protein</dc:title>
  <dc:creator>Nijato</dc:creator>
  <cp:lastModifiedBy>Nicholas Tomasino</cp:lastModifiedBy>
  <cp:revision>24</cp:revision>
  <dcterms:created xsi:type="dcterms:W3CDTF">2010-03-24T14:43:05Z</dcterms:created>
  <dcterms:modified xsi:type="dcterms:W3CDTF">2016-03-15T11:44:52Z</dcterms:modified>
</cp:coreProperties>
</file>