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9" r:id="rId7"/>
    <p:sldId id="263" r:id="rId8"/>
    <p:sldId id="264" r:id="rId9"/>
    <p:sldId id="265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5C103C-E85D-4C79-897D-2BE93AB4D20B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824731-19A6-478A-A1DB-F24961743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Old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43200"/>
            <a:ext cx="91440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TRANSCRIPTION:  process that makes an _______ ___________ of DNA.</a:t>
            </a:r>
          </a:p>
          <a:p>
            <a:endParaRPr lang="en-US" dirty="0" smtClean="0"/>
          </a:p>
          <a:p>
            <a:r>
              <a:rPr lang="en-US" dirty="0" smtClean="0"/>
              <a:t>RNA is ________________, and ___ is replaced by ___ (A-U; G-C)</a:t>
            </a:r>
          </a:p>
          <a:p>
            <a:endParaRPr lang="en-US" dirty="0" smtClean="0"/>
          </a:p>
          <a:p>
            <a:r>
              <a:rPr lang="en-US" dirty="0" smtClean="0"/>
              <a:t>RNA___________________ makes RNA, using bases complimentary to a DNA sequence.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45000" t="34000" r="3999" b="52667"/>
          <a:stretch>
            <a:fillRect/>
          </a:stretch>
        </p:blipFill>
        <p:spPr bwMode="auto">
          <a:xfrm>
            <a:off x="0" y="914400"/>
            <a:ext cx="9144000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 Protein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stop </a:t>
            </a:r>
            <a:r>
              <a:rPr lang="en-US" dirty="0" err="1" smtClean="0"/>
              <a:t>codon</a:t>
            </a:r>
            <a:r>
              <a:rPr lang="en-US" dirty="0" smtClean="0"/>
              <a:t> is reached, the ribosome lets go of the mRNA.  Both will be used again.</a:t>
            </a:r>
          </a:p>
          <a:p>
            <a:endParaRPr lang="en-US" dirty="0" smtClean="0"/>
          </a:p>
          <a:p>
            <a:r>
              <a:rPr lang="en-US" dirty="0" smtClean="0"/>
              <a:t>Most proteins are modified by other enzymes before they are ready to be used by the cell.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0"/>
            <a:ext cx="35052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(almost) Universal Genetic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981200"/>
            <a:ext cx="3657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With few exceptions, almost every cell uses the same genetic code.</a:t>
            </a:r>
          </a:p>
          <a:p>
            <a:endParaRPr lang="en-US" dirty="0" smtClean="0"/>
          </a:p>
          <a:p>
            <a:r>
              <a:rPr lang="en-US" dirty="0" smtClean="0"/>
              <a:t>This is one of the big pieces of evidence for a _______________________________ to all living things.</a:t>
            </a:r>
            <a:endParaRPr lang="en-US" dirty="0"/>
          </a:p>
        </p:txBody>
      </p:sp>
      <p:pic>
        <p:nvPicPr>
          <p:cNvPr id="24578" name="Picture 2" descr="http://www.clcbio.com/scienceimages/genetic_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667769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Translation makes ____________, using the instructions in an ___________ molecule.</a:t>
            </a:r>
          </a:p>
          <a:p>
            <a:endParaRPr lang="en-US" dirty="0" smtClean="0"/>
          </a:p>
          <a:p>
            <a:r>
              <a:rPr lang="en-US" dirty="0" smtClean="0"/>
              <a:t>A __________ is 3 nucleotides that code for a single amino acid.</a:t>
            </a:r>
          </a:p>
          <a:p>
            <a:endParaRPr lang="en-US" dirty="0" smtClean="0"/>
          </a:p>
          <a:p>
            <a:r>
              <a:rPr lang="en-US" dirty="0" smtClean="0"/>
              <a:t>_______________ build the proteins from amino acids carried by _____________ molecules.</a:t>
            </a:r>
          </a:p>
          <a:p>
            <a:endParaRPr lang="en-US" dirty="0" smtClean="0"/>
          </a:p>
          <a:p>
            <a:r>
              <a:rPr lang="en-US" dirty="0" err="1" smtClean="0"/>
              <a:t>tRNA</a:t>
            </a:r>
            <a:r>
              <a:rPr lang="en-US" dirty="0" smtClean="0"/>
              <a:t> molecules “decode” the message into protein form by matching their __________________ with the mRNA </a:t>
            </a:r>
            <a:r>
              <a:rPr lang="en-US" dirty="0" err="1" smtClean="0"/>
              <a:t>codons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smtClean="0"/>
              <a:t>The _____________________________________ </a:t>
            </a:r>
            <a:r>
              <a:rPr lang="en-US" dirty="0" smtClean="0"/>
              <a:t>can be used to figure out the sequence of amino acids in a protein from an mRNA sequence.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Translation:  RNA </a:t>
            </a:r>
            <a:r>
              <a:rPr lang="en-US" dirty="0" smtClean="0">
                <a:sym typeface="Wingdings" pitchFamily="2" charset="2"/>
              </a:rPr>
              <a:t>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mRNA copy of a gene leaves the nucleus, and heads to the ribosomes to be used.</a:t>
            </a:r>
          </a:p>
          <a:p>
            <a:endParaRPr lang="en-US" dirty="0" smtClean="0"/>
          </a:p>
          <a:p>
            <a:r>
              <a:rPr lang="en-US" dirty="0" smtClean="0"/>
              <a:t>Ribosomes ______________________by following the ___________ instructions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1.clinicaltools.com/images/gene/pept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0"/>
            <a:ext cx="3581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895600"/>
            <a:ext cx="14478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81800" y="1066800"/>
            <a:ext cx="14478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2133600"/>
            <a:ext cx="14478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53400" y="4038600"/>
            <a:ext cx="9906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5715000"/>
            <a:ext cx="1219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1:  ____________ attaches to mRNA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1600200"/>
            <a:ext cx="3276600" cy="4953000"/>
          </a:xfrm>
        </p:spPr>
        <p:txBody>
          <a:bodyPr/>
          <a:lstStyle/>
          <a:p>
            <a:r>
              <a:rPr lang="en-US" dirty="0" smtClean="0"/>
              <a:t>Once the mRNA message leaves the nucleus, a ribosome will attach to it.</a:t>
            </a:r>
            <a:endParaRPr lang="en-US" dirty="0"/>
          </a:p>
        </p:txBody>
      </p:sp>
      <p:pic>
        <p:nvPicPr>
          <p:cNvPr id="18434" name="Picture 2" descr="http://pimm.files.wordpress.com/2006/09/ribosome.png?w=231&amp;h=2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5105400" cy="4906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4419600"/>
            <a:ext cx="131157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Ribosome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1981200"/>
            <a:ext cx="99418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mRNA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2:  ___________ Brings Amino Acids to the Ribosomes</a:t>
            </a:r>
            <a:endParaRPr lang="en-US" dirty="0"/>
          </a:p>
        </p:txBody>
      </p:sp>
      <p:pic>
        <p:nvPicPr>
          <p:cNvPr id="19458" name="Picture 2" descr="http://scienceaid.co.uk/biology/genetics/images/transl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239000" cy="506103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724400" y="2590800"/>
            <a:ext cx="9906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1828800"/>
            <a:ext cx="1981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0" y="5105400"/>
            <a:ext cx="1219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274638"/>
            <a:ext cx="4495800" cy="1143000"/>
          </a:xfrm>
        </p:spPr>
        <p:txBody>
          <a:bodyPr/>
          <a:lstStyle/>
          <a:p>
            <a:r>
              <a:rPr lang="en-US" dirty="0" err="1" smtClean="0"/>
              <a:t>Codons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600200"/>
            <a:ext cx="4419600" cy="470916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codon</a:t>
            </a:r>
            <a:r>
              <a:rPr lang="en-US" dirty="0" smtClean="0"/>
              <a:t> is a __________________ sequence of mRNA that codes for a single __________________.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"/>
            <a:ext cx="4038600" cy="686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lc.brooklyn.cuny.edu/smarttutor/core3_21/images/instruc/3.b-c.transl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354"/>
            <a:ext cx="9144001" cy="6862354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335280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tRNA</a:t>
            </a:r>
            <a:r>
              <a:rPr lang="en-US" dirty="0" smtClean="0">
                <a:solidFill>
                  <a:schemeClr val="bg1"/>
                </a:solidFill>
              </a:rPr>
              <a:t> molecules have an anti-</a:t>
            </a:r>
            <a:r>
              <a:rPr lang="en-US" dirty="0" err="1" smtClean="0">
                <a:solidFill>
                  <a:schemeClr val="bg1"/>
                </a:solidFill>
              </a:rPr>
              <a:t>codon</a:t>
            </a:r>
            <a:r>
              <a:rPr lang="en-US" dirty="0" smtClean="0">
                <a:solidFill>
                  <a:schemeClr val="bg1"/>
                </a:solidFill>
              </a:rPr>
              <a:t> that is complimentary to the mRNA </a:t>
            </a:r>
            <a:r>
              <a:rPr lang="en-US" dirty="0" err="1" smtClean="0">
                <a:solidFill>
                  <a:schemeClr val="bg1"/>
                </a:solidFill>
              </a:rPr>
              <a:t>codon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This is how amino acids get put together in the right order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228600"/>
            <a:ext cx="1371600" cy="914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57600" y="1905000"/>
            <a:ext cx="1371600" cy="914400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3:  Amino Acids are Transferred to the Growing Polypeptide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219200"/>
          </a:xfrm>
        </p:spPr>
        <p:txBody>
          <a:bodyPr/>
          <a:lstStyle/>
          <a:p>
            <a:r>
              <a:rPr lang="en-US" dirty="0" smtClean="0"/>
              <a:t>The ribosome attaches the new A.A. to a growing _________________ chain.</a:t>
            </a:r>
            <a:endParaRPr lang="en-US" dirty="0"/>
          </a:p>
        </p:txBody>
      </p:sp>
      <p:pic>
        <p:nvPicPr>
          <p:cNvPr id="22530" name="Picture 2" descr="http://www.biologyreference.com/images/biol_04_img03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44417"/>
            <a:ext cx="9144000" cy="4213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0"/>
            <a:ext cx="4572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4:  The ribosome moves to the next </a:t>
            </a:r>
            <a:r>
              <a:rPr lang="en-US" dirty="0" err="1" smtClean="0"/>
              <a:t>codon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1506" name="Picture 2" descr="http://users.rcn.com/jkimball.ma.ultranet/BiologyPages/T/Transl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79731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48200" y="2667000"/>
            <a:ext cx="4495800" cy="2286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5.  Translation stops at a stop </a:t>
            </a:r>
            <a:r>
              <a:rPr kumimoji="0" lang="en-US" sz="4100" b="1" i="0" u="none" strike="noStrike" kern="1200" cap="none" spc="0" normalizeH="0" baseline="0" noProof="0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codon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48200" y="4724400"/>
            <a:ext cx="44958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_____________code for a </a:t>
            </a:r>
            <a:r>
              <a:rPr lang="en-US" dirty="0" err="1" smtClean="0"/>
              <a:t>tRNA</a:t>
            </a:r>
            <a:r>
              <a:rPr lang="en-US" dirty="0" smtClean="0"/>
              <a:t> molecule that doesn’t carry any amino acids.</a:t>
            </a:r>
          </a:p>
          <a:p>
            <a:endParaRPr lang="en-US" dirty="0" smtClean="0"/>
          </a:p>
          <a:p>
            <a:r>
              <a:rPr lang="en-US" dirty="0" smtClean="0"/>
              <a:t>The new protein is released.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361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Old News</vt:lpstr>
      <vt:lpstr>Translation:  RNA  Protein</vt:lpstr>
      <vt:lpstr>Translation</vt:lpstr>
      <vt:lpstr>1:  ____________ attaches to mRNA</vt:lpstr>
      <vt:lpstr>2:  ___________ Brings Amino Acids to the Ribosomes</vt:lpstr>
      <vt:lpstr>Codons</vt:lpstr>
      <vt:lpstr>Slide 7</vt:lpstr>
      <vt:lpstr>3:  Amino Acids are Transferred to the Growing Polypeptide</vt:lpstr>
      <vt:lpstr>4:  The ribosome moves to the next codon.</vt:lpstr>
      <vt:lpstr>6.  Protein modification</vt:lpstr>
      <vt:lpstr>The (almost) Universal Genetic Code</vt:lpstr>
      <vt:lpstr>Recap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Translation: RNA Protein</dc:title>
  <dc:creator>Nijato</dc:creator>
  <cp:lastModifiedBy>teacher</cp:lastModifiedBy>
  <cp:revision>13</cp:revision>
  <dcterms:created xsi:type="dcterms:W3CDTF">2010-03-24T14:43:05Z</dcterms:created>
  <dcterms:modified xsi:type="dcterms:W3CDTF">2012-03-14T11:20:40Z</dcterms:modified>
</cp:coreProperties>
</file>