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3" r:id="rId2"/>
    <p:sldId id="274" r:id="rId3"/>
    <p:sldId id="256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F3D97-4420-42E7-A8DC-A8870C0DC72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B3814-17CB-4743-9273-9F2812B87C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56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B3814-17CB-4743-9273-9F2812B87C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A995C-EEA7-4A2D-84ED-6FA67A4B6DE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E425A-CA82-40FB-9765-A4272D7D3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//upload.wikimedia.org/wikipedia/commons/4/4c/Drosophila_melanogaster_-_side_(aka)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en.wikipedia.org/wiki/File:Drosophila_melanogaster_lab_cultures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en.wikipedia.org/wiki/File:Drosophila-chromosome-diagram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en.wikipedia.org/wiki/File:EyeColors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File:Drosophila_repleta_lateral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Wilson1900Fig3.jpg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en.wikipedia.org/wiki/File:Drosophila_repleta_latera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Amanita_muscaria_(fly_agaric)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en.wikipedia.org/wiki/File:Leaf_1_web.jpg" TargetMode="Externa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hyperlink" Target="http://en.wikipedia.org/wiki/File:Roundworm.jpg" TargetMode="External"/><Relationship Id="rId18" Type="http://schemas.openxmlformats.org/officeDocument/2006/relationships/image" Target="../media/image11.jpeg"/><Relationship Id="rId3" Type="http://schemas.openxmlformats.org/officeDocument/2006/relationships/hyperlink" Target="http://en.wikipedia.org/wiki/File:Drosophila_repleta_lateral.jpg" TargetMode="External"/><Relationship Id="rId7" Type="http://schemas.openxmlformats.org/officeDocument/2006/relationships/hyperlink" Target="http://en.wikipedia.org/wiki/File:Sea_nettles.jpg" TargetMode="External"/><Relationship Id="rId12" Type="http://schemas.openxmlformats.org/officeDocument/2006/relationships/image" Target="../media/image8.jpeg"/><Relationship Id="rId17" Type="http://schemas.openxmlformats.org/officeDocument/2006/relationships/hyperlink" Target="http://en.wikipedia.org/wiki/File:Nerr0328.jpg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jpe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hyperlink" Target="http://en.wikipedia.org/wiki/File:Nerr0878.jpg" TargetMode="External"/><Relationship Id="rId5" Type="http://schemas.openxmlformats.org/officeDocument/2006/relationships/hyperlink" Target="http://en.wikipedia.org/wiki/File:SpongeColorCorrect.jpg" TargetMode="External"/><Relationship Id="rId15" Type="http://schemas.openxmlformats.org/officeDocument/2006/relationships/hyperlink" Target="http://en.wikipedia.org/wiki/File:Pseudoceros_dimidiatus.jpg" TargetMode="External"/><Relationship Id="rId10" Type="http://schemas.openxmlformats.org/officeDocument/2006/relationships/image" Target="../media/image7.jpeg"/><Relationship Id="rId19" Type="http://schemas.openxmlformats.org/officeDocument/2006/relationships/hyperlink" Target="http://en.wikipedia.org/wiki/File:Cypraea_chinensis_with_partially_extended_mantle.jpg" TargetMode="External"/><Relationship Id="rId4" Type="http://schemas.openxmlformats.org/officeDocument/2006/relationships/image" Target="../media/image1.jpeg"/><Relationship Id="rId9" Type="http://schemas.openxmlformats.org/officeDocument/2006/relationships/hyperlink" Target="http://en.wikipedia.org/wiki/File:Pristella_maxillaris.jpg" TargetMode="External"/><Relationship Id="rId1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Abludomelita_obtusata.jpg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hyperlink" Target="http://en.wikipedia.org/wiki/File:Drosophila_repleta_latera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Scolopendra_fg01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en.wikipedia.org/wiki/File:Araneus_diadematus_(aka).jpg" TargetMode="External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9.jpeg"/><Relationship Id="rId2" Type="http://schemas.openxmlformats.org/officeDocument/2006/relationships/hyperlink" Target="http://en.wikipedia.org/wiki/File:Drosophila_repleta_latera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en.wikipedia.org/wiki/File:Drosophila_repleta_lateral.jpg" TargetMode="Externa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 1.29 FLYDAY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 Be able to describe some basic characteristics of </a:t>
            </a:r>
            <a:r>
              <a:rPr lang="en-US" i="1" dirty="0" smtClean="0"/>
              <a:t>Drosophila</a:t>
            </a:r>
            <a:r>
              <a:rPr lang="en-US" dirty="0" smtClean="0"/>
              <a:t>, including their chromosome number and types</a:t>
            </a:r>
          </a:p>
          <a:p>
            <a:r>
              <a:rPr lang="en-US" dirty="0" smtClean="0"/>
              <a:t>Task: </a:t>
            </a:r>
            <a:endParaRPr lang="en-US" dirty="0" smtClean="0"/>
          </a:p>
          <a:p>
            <a:pPr marL="971550" lvl="1" indent="-514350">
              <a:buAutoNum type="arabicPeriod"/>
            </a:pPr>
            <a:r>
              <a:rPr lang="en-US" dirty="0" smtClean="0"/>
              <a:t>Take out mitosis labs for collection.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Fruit flies are 2n = 8.  How many chromosomes are in fruit fly egg cells?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</a:t>
            </a:r>
            <a:r>
              <a:rPr lang="en-US" dirty="0" err="1" smtClean="0"/>
              <a:t>Drosopholidae</a:t>
            </a:r>
            <a:r>
              <a:rPr lang="en-US" dirty="0" smtClean="0"/>
              <a:t>, Genus Drosophila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1"/>
            <a:ext cx="2819400" cy="5257799"/>
          </a:xfrm>
        </p:spPr>
        <p:txBody>
          <a:bodyPr/>
          <a:lstStyle/>
          <a:p>
            <a:r>
              <a:rPr lang="en-US" dirty="0" smtClean="0"/>
              <a:t>Includes many species of very similar organisms, including…</a:t>
            </a:r>
          </a:p>
          <a:p>
            <a:r>
              <a:rPr lang="en-US" i="1" dirty="0" smtClean="0"/>
              <a:t>Drosophila </a:t>
            </a:r>
            <a:r>
              <a:rPr lang="en-US" i="1" dirty="0" err="1" smtClean="0"/>
              <a:t>melanogaster</a:t>
            </a:r>
            <a:endParaRPr lang="en-US" i="1" dirty="0"/>
          </a:p>
        </p:txBody>
      </p:sp>
      <p:pic>
        <p:nvPicPr>
          <p:cNvPr id="31746" name="Picture 2" descr="File:Drosophila melanogaster - side (aka)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62200"/>
            <a:ext cx="5200650" cy="4038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Drosophila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838200"/>
            <a:ext cx="4495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Like most insects, the fruit fly life cycle includes 4 stages:</a:t>
            </a:r>
          </a:p>
          <a:p>
            <a:pPr lvl="1"/>
            <a:r>
              <a:rPr lang="en-US" dirty="0" smtClean="0"/>
              <a:t>Egg</a:t>
            </a:r>
          </a:p>
          <a:p>
            <a:pPr lvl="1"/>
            <a:r>
              <a:rPr lang="en-US" dirty="0" smtClean="0"/>
              <a:t>Larva (i.e. “maggot”)</a:t>
            </a:r>
          </a:p>
          <a:p>
            <a:pPr lvl="1"/>
            <a:r>
              <a:rPr lang="en-US" dirty="0" smtClean="0"/>
              <a:t>Pupa</a:t>
            </a:r>
          </a:p>
          <a:p>
            <a:pPr lvl="1"/>
            <a:r>
              <a:rPr lang="en-US" dirty="0" smtClean="0"/>
              <a:t>Adult (aka imago)</a:t>
            </a:r>
          </a:p>
          <a:p>
            <a:r>
              <a:rPr lang="en-US" dirty="0" smtClean="0"/>
              <a:t>The transition from a wormlike larva to an adult insect is called metamorphosis.</a:t>
            </a:r>
            <a:endParaRPr lang="en-US" dirty="0"/>
          </a:p>
        </p:txBody>
      </p:sp>
      <p:pic>
        <p:nvPicPr>
          <p:cNvPr id="6146" name="Picture 2" descr="http://biology.kenyon.edu/courses/biol114/Chap13/fcycle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582871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 Flies in the Wild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Species of </a:t>
            </a:r>
            <a:r>
              <a:rPr lang="en-US" i="1" dirty="0" smtClean="0"/>
              <a:t>Drosophila </a:t>
            </a:r>
            <a:r>
              <a:rPr lang="en-US" dirty="0" smtClean="0"/>
              <a:t>can be found on every continent.</a:t>
            </a:r>
          </a:p>
          <a:p>
            <a:r>
              <a:rPr lang="en-US" dirty="0" smtClean="0"/>
              <a:t>Most eat decaying plant matter (like banana peels)</a:t>
            </a:r>
          </a:p>
          <a:p>
            <a:r>
              <a:rPr lang="en-US" dirty="0" smtClean="0"/>
              <a:t>They are </a:t>
            </a:r>
            <a:r>
              <a:rPr lang="en-US" i="1" dirty="0" smtClean="0"/>
              <a:t>primary consumers</a:t>
            </a:r>
            <a:r>
              <a:rPr lang="en-US" dirty="0" smtClean="0"/>
              <a:t> since they eat plants directly.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i="1" dirty="0" smtClean="0"/>
              <a:t>D. </a:t>
            </a:r>
            <a:r>
              <a:rPr lang="en-US" i="1" dirty="0" err="1" smtClean="0"/>
              <a:t>Melanogaster</a:t>
            </a:r>
            <a:r>
              <a:rPr lang="en-US" i="1" dirty="0" smtClean="0"/>
              <a:t> </a:t>
            </a:r>
            <a:r>
              <a:rPr lang="en-US" dirty="0" smtClean="0"/>
              <a:t>is a Model Organism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914400"/>
            <a:ext cx="48006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It has been studied for over a century because:</a:t>
            </a:r>
          </a:p>
          <a:p>
            <a:pPr lvl="1"/>
            <a:r>
              <a:rPr lang="en-US" dirty="0" smtClean="0"/>
              <a:t>Small size</a:t>
            </a:r>
          </a:p>
          <a:p>
            <a:pPr lvl="1"/>
            <a:r>
              <a:rPr lang="en-US" dirty="0" smtClean="0"/>
              <a:t>Fast life cycle (1-2 weeks per generation)</a:t>
            </a:r>
          </a:p>
          <a:p>
            <a:pPr lvl="1"/>
            <a:r>
              <a:rPr lang="en-US" dirty="0" smtClean="0"/>
              <a:t>Prodigious reproducers (100 eggs per day!  </a:t>
            </a:r>
            <a:r>
              <a:rPr lang="en-US" smtClean="0"/>
              <a:t>2,000 offspring </a:t>
            </a:r>
            <a:r>
              <a:rPr lang="en-US" dirty="0" smtClean="0"/>
              <a:t>in a lifetime)</a:t>
            </a:r>
          </a:p>
          <a:p>
            <a:pPr lvl="1"/>
            <a:r>
              <a:rPr lang="en-US" dirty="0" smtClean="0"/>
              <a:t>Easy to keep healthy cultures.</a:t>
            </a:r>
          </a:p>
          <a:p>
            <a:pPr lvl="1"/>
            <a:r>
              <a:rPr lang="en-US" dirty="0" smtClean="0"/>
              <a:t>Simple nutrient requirements</a:t>
            </a:r>
            <a:endParaRPr lang="en-US" dirty="0"/>
          </a:p>
        </p:txBody>
      </p:sp>
      <p:pic>
        <p:nvPicPr>
          <p:cNvPr id="1026" name="Picture 2" descr="http://upload.wikimedia.org/wikipedia/commons/thumb/c/ca/Drosophila_melanogaster_lab_cultures.jpg/220px-Drosophila_melanogaster_lab_cultur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875433"/>
            <a:ext cx="4038600" cy="5782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Drosophila</a:t>
            </a:r>
            <a:r>
              <a:rPr lang="en-US" dirty="0" smtClean="0"/>
              <a:t> Genetics:  2n = 8</a:t>
            </a:r>
            <a:endParaRPr lang="en-US" dirty="0"/>
          </a:p>
        </p:txBody>
      </p:sp>
      <p:pic>
        <p:nvPicPr>
          <p:cNvPr id="18434" name="Picture 2" descr="http://upload.wikimedia.org/wikipedia/commons/thumb/1/1d/Drosophila-chromosome-diagram.jpg/400px-Drosophila-chromosome-diagra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56180"/>
            <a:ext cx="7772400" cy="5401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Mutants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219200"/>
            <a:ext cx="4572000" cy="5486400"/>
          </a:xfrm>
        </p:spPr>
        <p:txBody>
          <a:bodyPr>
            <a:normAutofit/>
          </a:bodyPr>
          <a:lstStyle/>
          <a:p>
            <a:r>
              <a:rPr lang="en-US" i="1" dirty="0" smtClean="0"/>
              <a:t>D. </a:t>
            </a:r>
            <a:r>
              <a:rPr lang="en-US" i="1" dirty="0" err="1" smtClean="0"/>
              <a:t>melanogaster</a:t>
            </a:r>
            <a:r>
              <a:rPr lang="en-US" dirty="0" smtClean="0"/>
              <a:t> types (clockwise): </a:t>
            </a:r>
          </a:p>
          <a:p>
            <a:pPr lvl="1"/>
            <a:r>
              <a:rPr lang="en-US" dirty="0" smtClean="0"/>
              <a:t>brown eyes with black body, </a:t>
            </a:r>
          </a:p>
          <a:p>
            <a:pPr lvl="1"/>
            <a:r>
              <a:rPr lang="en-US" dirty="0" smtClean="0"/>
              <a:t>cinnabar eyes,</a:t>
            </a:r>
          </a:p>
          <a:p>
            <a:pPr lvl="1"/>
            <a:r>
              <a:rPr lang="en-US" dirty="0" smtClean="0"/>
              <a:t> sepia eyes with ebony body, </a:t>
            </a:r>
          </a:p>
          <a:p>
            <a:pPr lvl="1"/>
            <a:r>
              <a:rPr lang="en-US" dirty="0" smtClean="0"/>
              <a:t>vermilion eyes, </a:t>
            </a:r>
          </a:p>
          <a:p>
            <a:pPr lvl="1"/>
            <a:r>
              <a:rPr lang="en-US" dirty="0" smtClean="0"/>
              <a:t>white eyes, </a:t>
            </a:r>
          </a:p>
          <a:p>
            <a:pPr lvl="1"/>
            <a:r>
              <a:rPr lang="en-US" dirty="0" smtClean="0"/>
              <a:t>wild-type eyes with yellow body</a:t>
            </a:r>
          </a:p>
          <a:p>
            <a:endParaRPr lang="en-US" dirty="0"/>
          </a:p>
        </p:txBody>
      </p:sp>
      <p:pic>
        <p:nvPicPr>
          <p:cNvPr id="19458" name="Picture 2" descr="http://upload.wikimedia.org/wikipedia/commons/thumb/9/94/EyeColors.jpg/220px-EyeColor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38251"/>
            <a:ext cx="4495800" cy="561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We Going to Do With Our Flies?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We will be answering some basic questions about heredity, like:</a:t>
            </a:r>
          </a:p>
          <a:p>
            <a:pPr lvl="1"/>
            <a:r>
              <a:rPr lang="en-US" dirty="0" smtClean="0"/>
              <a:t>Can we predict what characteristics the offspring of two parent flies will look like before they hatch?</a:t>
            </a:r>
          </a:p>
          <a:p>
            <a:pPr lvl="1"/>
            <a:r>
              <a:rPr lang="en-US" dirty="0" smtClean="0"/>
              <a:t>How are parents and children genetically related?</a:t>
            </a:r>
          </a:p>
          <a:p>
            <a:pPr lvl="1"/>
            <a:r>
              <a:rPr lang="en-US" dirty="0" smtClean="0"/>
              <a:t>Can an organism have a certain type of a gene that doesn’t affect its characteristics?</a:t>
            </a:r>
          </a:p>
          <a:p>
            <a:pPr lvl="1"/>
            <a:r>
              <a:rPr lang="en-US" dirty="0" smtClean="0"/>
              <a:t>How is the inheritance of genes different for genes on autosomes and genes on sex chromosomes?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Basic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Male and Female symbols:</a:t>
            </a:r>
          </a:p>
          <a:p>
            <a:pPr marL="342900" lvl="1" indent="-342900">
              <a:buNone/>
            </a:pPr>
            <a:r>
              <a:rPr lang="en-US" sz="6600" dirty="0" smtClean="0">
                <a:latin typeface="Arial Narrow"/>
              </a:rPr>
              <a:t>		♂ </a:t>
            </a:r>
            <a:r>
              <a:rPr lang="en-US" sz="3200" dirty="0" smtClean="0">
                <a:latin typeface="Arial Narrow"/>
              </a:rPr>
              <a:t>= male </a:t>
            </a:r>
            <a:r>
              <a:rPr lang="en-US" sz="6600" dirty="0" smtClean="0">
                <a:latin typeface="Arial Narrow"/>
              </a:rPr>
              <a:t>♀</a:t>
            </a:r>
            <a:r>
              <a:rPr lang="en-US" sz="3200" dirty="0" smtClean="0">
                <a:latin typeface="Arial Narrow"/>
              </a:rPr>
              <a:t>= female</a:t>
            </a:r>
          </a:p>
          <a:p>
            <a:r>
              <a:rPr lang="en-US" dirty="0" smtClean="0"/>
              <a:t>Generation names:</a:t>
            </a:r>
          </a:p>
          <a:p>
            <a:pPr lvl="1">
              <a:buNone/>
            </a:pPr>
            <a:r>
              <a:rPr lang="en-US" dirty="0" smtClean="0"/>
              <a:t>P generation = parents</a:t>
            </a:r>
          </a:p>
          <a:p>
            <a:pPr lvl="1">
              <a:buNone/>
            </a:pPr>
            <a:r>
              <a:rPr lang="en-US" dirty="0" smtClean="0"/>
              <a:t>F1 generation = children (from Latin “</a:t>
            </a:r>
            <a:r>
              <a:rPr lang="en-US" dirty="0" err="1" smtClean="0"/>
              <a:t>filius</a:t>
            </a:r>
            <a:r>
              <a:rPr lang="en-US" dirty="0" smtClean="0"/>
              <a:t>” = son)</a:t>
            </a:r>
          </a:p>
          <a:p>
            <a:pPr lvl="1">
              <a:buNone/>
            </a:pPr>
            <a:r>
              <a:rPr lang="en-US" dirty="0" smtClean="0"/>
              <a:t>F2 generation = grandchildren of P from a F1 x F1 cross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sz="3200" dirty="0" smtClean="0">
              <a:latin typeface="Arial Narrow"/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 We May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8763000" cy="3733800"/>
          </a:xfrm>
        </p:spPr>
        <p:txBody>
          <a:bodyPr/>
          <a:lstStyle/>
          <a:p>
            <a:r>
              <a:rPr lang="en-US" dirty="0" smtClean="0"/>
              <a:t>Eye color</a:t>
            </a:r>
          </a:p>
          <a:p>
            <a:pPr lvl="1"/>
            <a:r>
              <a:rPr lang="en-US" dirty="0" smtClean="0"/>
              <a:t>Normal “wild type” = red eyes</a:t>
            </a:r>
          </a:p>
          <a:p>
            <a:pPr lvl="1"/>
            <a:r>
              <a:rPr lang="en-US" dirty="0" smtClean="0"/>
              <a:t>Many mutants, including white eyes</a:t>
            </a:r>
          </a:p>
          <a:p>
            <a:r>
              <a:rPr lang="en-US" dirty="0" smtClean="0"/>
              <a:t>Wings</a:t>
            </a:r>
          </a:p>
          <a:p>
            <a:pPr lvl="1"/>
            <a:r>
              <a:rPr lang="en-US" dirty="0" smtClean="0"/>
              <a:t>Normal “wild type” = wings</a:t>
            </a:r>
          </a:p>
          <a:p>
            <a:pPr lvl="1"/>
            <a:r>
              <a:rPr lang="en-US" dirty="0" smtClean="0"/>
              <a:t>Wingless (aka </a:t>
            </a:r>
            <a:r>
              <a:rPr lang="en-US" dirty="0" err="1" smtClean="0"/>
              <a:t>apterous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Vestigial wings (small wings that can’t fly)</a:t>
            </a:r>
            <a:endParaRPr lang="en-US" dirty="0"/>
          </a:p>
        </p:txBody>
      </p:sp>
      <p:pic>
        <p:nvPicPr>
          <p:cNvPr id="21508" name="Picture 4" descr="http://bioweb.wku.edu/courses/biol114/wsiz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912614"/>
            <a:ext cx="5257800" cy="1945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Crosses You Will Investigate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Red eye female x White eye male</a:t>
            </a:r>
          </a:p>
          <a:p>
            <a:pPr lvl="1"/>
            <a:r>
              <a:rPr lang="en-US" dirty="0" smtClean="0"/>
              <a:t>What color eyes do the offspring have?</a:t>
            </a:r>
          </a:p>
          <a:p>
            <a:pPr lvl="1"/>
            <a:r>
              <a:rPr lang="en-US" dirty="0" smtClean="0"/>
              <a:t>Do males and females have any differences in eye color based on sex?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Normal wings (male or female) x </a:t>
            </a:r>
            <a:r>
              <a:rPr lang="en-US" dirty="0" err="1" smtClean="0"/>
              <a:t>Apterous</a:t>
            </a:r>
            <a:r>
              <a:rPr lang="en-US" dirty="0" smtClean="0"/>
              <a:t> </a:t>
            </a:r>
            <a:r>
              <a:rPr lang="en-US" smtClean="0"/>
              <a:t>or vestigial </a:t>
            </a:r>
            <a:r>
              <a:rPr lang="en-US" dirty="0" smtClean="0"/>
              <a:t>wings</a:t>
            </a:r>
          </a:p>
          <a:p>
            <a:pPr lvl="1"/>
            <a:r>
              <a:rPr lang="en-US" dirty="0" smtClean="0"/>
              <a:t>What kind of wings do the offspring have?</a:t>
            </a:r>
          </a:p>
          <a:p>
            <a:pPr lvl="1"/>
            <a:r>
              <a:rPr lang="en-US" dirty="0" smtClean="0"/>
              <a:t>How many of the offspring will have each characteristic?</a:t>
            </a:r>
          </a:p>
          <a:p>
            <a:r>
              <a:rPr lang="en-US" dirty="0" smtClean="0"/>
              <a:t>Advanced Crosses</a:t>
            </a:r>
          </a:p>
          <a:p>
            <a:pPr lvl="1"/>
            <a:r>
              <a:rPr lang="en-US" dirty="0" smtClean="0"/>
              <a:t>Can we produce any double mutants that have white eyes AND mutant wings?  How could we do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Seats/Teams for Quarter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Sit with whomever you like!  This will be your team for quarter 3.</a:t>
            </a:r>
          </a:p>
          <a:p>
            <a:r>
              <a:rPr lang="en-US" dirty="0" smtClean="0"/>
              <a:t>Rules:</a:t>
            </a:r>
          </a:p>
          <a:p>
            <a:pPr lvl="1"/>
            <a:r>
              <a:rPr lang="en-US" dirty="0" smtClean="0"/>
              <a:t>Seat you select today is permanent and NOT OPTIONAL.</a:t>
            </a:r>
          </a:p>
          <a:p>
            <a:pPr lvl="1"/>
            <a:r>
              <a:rPr lang="en-US" dirty="0" smtClean="0"/>
              <a:t>Seat must be at a desk.</a:t>
            </a:r>
          </a:p>
          <a:p>
            <a:pPr lvl="1"/>
            <a:r>
              <a:rPr lang="en-US" dirty="0" smtClean="0"/>
              <a:t>Desks may not be rearranged (limit of 3-4 per group)</a:t>
            </a:r>
          </a:p>
          <a:p>
            <a:r>
              <a:rPr lang="en-US" dirty="0" smtClean="0"/>
              <a:t>You have precisely 3 minutes to figure this out.  If you’re standing when time’s up, I choose for you.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Fly Day I:  Introducing Fruit Flies</a:t>
            </a:r>
            <a:endParaRPr lang="en-US" dirty="0"/>
          </a:p>
        </p:txBody>
      </p:sp>
      <p:pic>
        <p:nvPicPr>
          <p:cNvPr id="3074" name="Picture 2" descr="http://upload.wikimedia.org/wikipedia/commons/thumb/d/dc/Drosophila_repleta_lateral.jpg/220px-Drosophila_repleta_later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81200"/>
            <a:ext cx="6553200" cy="43489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Drosophila </a:t>
            </a:r>
            <a:r>
              <a:rPr lang="en-US" i="1" dirty="0" err="1" smtClean="0"/>
              <a:t>melanogaster</a:t>
            </a:r>
            <a:r>
              <a:rPr lang="en-US" dirty="0" smtClean="0"/>
              <a:t>:  Classification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Domain:  </a:t>
            </a:r>
            <a:r>
              <a:rPr lang="en-US" dirty="0" err="1" smtClean="0"/>
              <a:t>Eukaryota</a:t>
            </a:r>
            <a:r>
              <a:rPr lang="en-US" dirty="0" smtClean="0"/>
              <a:t> (eukaryotes)</a:t>
            </a:r>
          </a:p>
          <a:p>
            <a:r>
              <a:rPr lang="en-US" dirty="0" smtClean="0"/>
              <a:t>Kingdom:  </a:t>
            </a:r>
            <a:r>
              <a:rPr lang="en-US" dirty="0" err="1" smtClean="0"/>
              <a:t>Animalia</a:t>
            </a:r>
            <a:r>
              <a:rPr lang="en-US" dirty="0" smtClean="0"/>
              <a:t> (animals)</a:t>
            </a:r>
          </a:p>
          <a:p>
            <a:r>
              <a:rPr lang="en-US" dirty="0" smtClean="0"/>
              <a:t>Phylum:  </a:t>
            </a:r>
            <a:r>
              <a:rPr lang="en-US" dirty="0" err="1" smtClean="0"/>
              <a:t>Arthropoda</a:t>
            </a:r>
            <a:r>
              <a:rPr lang="en-US" dirty="0" smtClean="0"/>
              <a:t> (arthropods)</a:t>
            </a:r>
          </a:p>
          <a:p>
            <a:r>
              <a:rPr lang="en-US" dirty="0" smtClean="0"/>
              <a:t>Class:  </a:t>
            </a:r>
            <a:r>
              <a:rPr lang="en-US" dirty="0" err="1" smtClean="0"/>
              <a:t>Insecta</a:t>
            </a:r>
            <a:r>
              <a:rPr lang="en-US" dirty="0" smtClean="0"/>
              <a:t> (insects)</a:t>
            </a:r>
          </a:p>
          <a:p>
            <a:r>
              <a:rPr lang="en-US" dirty="0" smtClean="0"/>
              <a:t>Order:  </a:t>
            </a:r>
            <a:r>
              <a:rPr lang="en-US" dirty="0" err="1" smtClean="0"/>
              <a:t>Diptera</a:t>
            </a:r>
            <a:r>
              <a:rPr lang="en-US" dirty="0" smtClean="0"/>
              <a:t> (flies)</a:t>
            </a:r>
          </a:p>
          <a:p>
            <a:r>
              <a:rPr lang="en-US" dirty="0" smtClean="0"/>
              <a:t>Family:  </a:t>
            </a:r>
            <a:r>
              <a:rPr lang="en-US" dirty="0" err="1" smtClean="0"/>
              <a:t>Drosophilidae</a:t>
            </a:r>
            <a:endParaRPr lang="en-US" dirty="0" smtClean="0"/>
          </a:p>
          <a:p>
            <a:r>
              <a:rPr lang="en-US" dirty="0" smtClean="0"/>
              <a:t>Genus:  Drosophila</a:t>
            </a:r>
          </a:p>
          <a:p>
            <a:r>
              <a:rPr lang="en-US" dirty="0" smtClean="0"/>
              <a:t>Species:  </a:t>
            </a:r>
            <a:r>
              <a:rPr lang="en-US" dirty="0" err="1" smtClean="0"/>
              <a:t>melanogaster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Domain </a:t>
            </a:r>
            <a:r>
              <a:rPr lang="en-US" dirty="0" err="1" smtClean="0"/>
              <a:t>Eukaryota</a:t>
            </a:r>
            <a:r>
              <a:rPr lang="en-US" dirty="0" smtClean="0"/>
              <a:t>:  Cells have nuclei</a:t>
            </a:r>
            <a:endParaRPr lang="en-US" dirty="0"/>
          </a:p>
        </p:txBody>
      </p:sp>
      <p:pic>
        <p:nvPicPr>
          <p:cNvPr id="24578" name="Picture 2" descr="http://upload.wikimedia.org/wikipedia/commons/thumb/d/dc/Drosophila_repleta_lateral.jpg/220px-Drosophila_repleta_later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95400"/>
            <a:ext cx="2819400" cy="1871058"/>
          </a:xfrm>
          <a:prstGeom prst="rect">
            <a:avLst/>
          </a:prstGeom>
          <a:noFill/>
        </p:spPr>
      </p:pic>
      <p:pic>
        <p:nvPicPr>
          <p:cNvPr id="24580" name="Picture 4" descr="http://upload.wikimedia.org/wikipedia/commons/thumb/f/f4/Leaf_1_web.jpg/220px-Leaf_1_web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1371600"/>
            <a:ext cx="2095500" cy="1571626"/>
          </a:xfrm>
          <a:prstGeom prst="rect">
            <a:avLst/>
          </a:prstGeom>
          <a:noFill/>
        </p:spPr>
      </p:pic>
      <p:pic>
        <p:nvPicPr>
          <p:cNvPr id="24582" name="Picture 6" descr="http://upload.wikimedia.org/wikipedia/commons/thumb/c/c2/Amanita_muscaria_%28fly_agaric%29.JPG/200px-Amanita_muscaria_%28fly_agaric%2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1371600"/>
            <a:ext cx="1905000" cy="2800351"/>
          </a:xfrm>
          <a:prstGeom prst="rect">
            <a:avLst/>
          </a:prstGeom>
          <a:noFill/>
        </p:spPr>
      </p:pic>
      <p:pic>
        <p:nvPicPr>
          <p:cNvPr id="24584" name="Picture 8" descr="http://upload.wikimedia.org/wikipedia/commons/thumb/3/3f/Wilson1900Fig3.jpg/220px-Wilson1900Fig3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4295775"/>
            <a:ext cx="2362200" cy="17716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19200" y="3276600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Animals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62400" y="3048000"/>
            <a:ext cx="753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10400" y="43434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Fungi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62200" y="6096000"/>
            <a:ext cx="88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Protists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4953000"/>
            <a:ext cx="3213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Kingdom </a:t>
            </a:r>
            <a:r>
              <a:rPr lang="en-US" sz="3200" dirty="0" err="1" smtClean="0"/>
              <a:t>Animalia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2672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Kingdom </a:t>
            </a:r>
            <a:r>
              <a:rPr lang="en-US" dirty="0" err="1" smtClean="0"/>
              <a:t>Animalia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Heterotrophic, </a:t>
            </a:r>
            <a:r>
              <a:rPr lang="en-US" sz="3100" dirty="0" err="1" smtClean="0"/>
              <a:t>multicellular</a:t>
            </a:r>
            <a:r>
              <a:rPr lang="en-US" sz="3100" dirty="0" smtClean="0"/>
              <a:t>, no cell walls</a:t>
            </a:r>
            <a:endParaRPr lang="en-US" dirty="0"/>
          </a:p>
        </p:txBody>
      </p:sp>
      <p:pic>
        <p:nvPicPr>
          <p:cNvPr id="4" name="Picture 2" descr="http://upload.wikimedia.org/wikipedia/commons/thumb/d/dc/Drosophila_repleta_lateral.jpg/220px-Drosophila_repleta_latera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752600"/>
            <a:ext cx="2819400" cy="1871058"/>
          </a:xfrm>
          <a:prstGeom prst="rect">
            <a:avLst/>
          </a:prstGeom>
          <a:noFill/>
        </p:spPr>
      </p:pic>
      <p:pic>
        <p:nvPicPr>
          <p:cNvPr id="25602" name="Picture 2" descr="http://upload.wikimedia.org/wikipedia/commons/thumb/6/62/SpongeColorCorrect.jpg/250px-SpongeColorCorrect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1524000"/>
            <a:ext cx="2381250" cy="1790701"/>
          </a:xfrm>
          <a:prstGeom prst="rect">
            <a:avLst/>
          </a:prstGeom>
          <a:noFill/>
        </p:spPr>
      </p:pic>
      <p:pic>
        <p:nvPicPr>
          <p:cNvPr id="25604" name="Picture 4" descr="http://upload.wikimedia.org/wikipedia/commons/thumb/3/36/Sea_nettles.jpg/300px-Sea_nettles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3600" y="2133600"/>
            <a:ext cx="2857500" cy="2085976"/>
          </a:xfrm>
          <a:prstGeom prst="rect">
            <a:avLst/>
          </a:prstGeom>
          <a:noFill/>
        </p:spPr>
      </p:pic>
      <p:pic>
        <p:nvPicPr>
          <p:cNvPr id="25606" name="Picture 6" descr="http://upload.wikimedia.org/wikipedia/commons/thumb/c/c4/Pristella_maxillaris.jpg/220px-Pristella_maxillaris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4572000"/>
            <a:ext cx="2095500" cy="2095501"/>
          </a:xfrm>
          <a:prstGeom prst="rect">
            <a:avLst/>
          </a:prstGeom>
          <a:noFill/>
        </p:spPr>
      </p:pic>
      <p:pic>
        <p:nvPicPr>
          <p:cNvPr id="25608" name="Picture 8" descr="http://upload.wikimedia.org/wikipedia/commons/thumb/e/e9/Nerr0878.jpg/220px-Nerr0878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6600" y="3505200"/>
            <a:ext cx="2095500" cy="1438275"/>
          </a:xfrm>
          <a:prstGeom prst="rect">
            <a:avLst/>
          </a:prstGeom>
          <a:noFill/>
        </p:spPr>
      </p:pic>
      <p:pic>
        <p:nvPicPr>
          <p:cNvPr id="25610" name="Picture 10" descr="http://upload.wikimedia.org/wikipedia/commons/f/fb/Roundworm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77000" y="152400"/>
            <a:ext cx="2476500" cy="1590675"/>
          </a:xfrm>
          <a:prstGeom prst="rect">
            <a:avLst/>
          </a:prstGeom>
          <a:noFill/>
        </p:spPr>
      </p:pic>
      <p:pic>
        <p:nvPicPr>
          <p:cNvPr id="25612" name="Picture 12" descr="http://upload.wikimedia.org/wikipedia/commons/thumb/1/1e/Pseudoceros_dimidiatus.jpg/220px-Pseudoceros_dimidiatus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895600" y="5105400"/>
            <a:ext cx="2095500" cy="1504951"/>
          </a:xfrm>
          <a:prstGeom prst="rect">
            <a:avLst/>
          </a:prstGeom>
          <a:noFill/>
        </p:spPr>
      </p:pic>
      <p:pic>
        <p:nvPicPr>
          <p:cNvPr id="25614" name="Picture 14" descr="http://upload.wikimedia.org/wikipedia/commons/thumb/4/46/Nerr0328.jpg/220px-Nerr0328.jp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52400" y="152400"/>
            <a:ext cx="2095500" cy="1390651"/>
          </a:xfrm>
          <a:prstGeom prst="rect">
            <a:avLst/>
          </a:prstGeom>
          <a:noFill/>
        </p:spPr>
      </p:pic>
      <p:pic>
        <p:nvPicPr>
          <p:cNvPr id="25616" name="Picture 16" descr="http://upload.wikimedia.org/wikipedia/commons/thumb/5/5c/Cypraea_chinensis_with_partially_extended_mantle.jpg/220px-Cypraea_chinensis_with_partially_extended_mantle.jpg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248400" y="4876800"/>
            <a:ext cx="2095500" cy="13906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71800" y="4724400"/>
            <a:ext cx="3044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Phylum </a:t>
            </a:r>
            <a:r>
              <a:rPr lang="en-US" sz="2800" dirty="0" err="1" smtClean="0"/>
              <a:t>Arthropoda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2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60315E-7 L 0.3 0.0888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Phylum </a:t>
            </a:r>
            <a:r>
              <a:rPr lang="en-US" dirty="0" err="1" smtClean="0"/>
              <a:t>Arthropoda</a:t>
            </a:r>
            <a:r>
              <a:rPr lang="en-US" dirty="0" smtClean="0"/>
              <a:t>:  exoskeletons and body segments</a:t>
            </a:r>
            <a:endParaRPr lang="en-US" dirty="0"/>
          </a:p>
        </p:txBody>
      </p:sp>
      <p:pic>
        <p:nvPicPr>
          <p:cNvPr id="4" name="Picture 2" descr="http://upload.wikimedia.org/wikipedia/commons/thumb/d/dc/Drosophila_repleta_lateral.jpg/220px-Drosophila_repleta_later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590800"/>
            <a:ext cx="2819400" cy="1871058"/>
          </a:xfrm>
          <a:prstGeom prst="rect">
            <a:avLst/>
          </a:prstGeom>
          <a:noFill/>
        </p:spPr>
      </p:pic>
      <p:pic>
        <p:nvPicPr>
          <p:cNvPr id="28674" name="Picture 2" descr="http://upload.wikimedia.org/wikipedia/commons/thumb/f/f1/Araneus_diadematus_%28aka%29.jpg/170px-Araneus_diadematus_%28aka%2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143000"/>
            <a:ext cx="1619250" cy="2181226"/>
          </a:xfrm>
          <a:prstGeom prst="rect">
            <a:avLst/>
          </a:prstGeom>
          <a:noFill/>
        </p:spPr>
      </p:pic>
      <p:pic>
        <p:nvPicPr>
          <p:cNvPr id="28676" name="Picture 4" descr="http://upload.wikimedia.org/wikipedia/commons/thumb/4/4c/Scolopendra_fg01.JPG/220px-Scolopendra_fg0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1066800"/>
            <a:ext cx="2095500" cy="1390651"/>
          </a:xfrm>
          <a:prstGeom prst="rect">
            <a:avLst/>
          </a:prstGeom>
          <a:noFill/>
        </p:spPr>
      </p:pic>
      <p:pic>
        <p:nvPicPr>
          <p:cNvPr id="28678" name="Picture 6" descr="A segmented animal is seen from the side. It has a long antennae and small black eyes; one pair of legs is much more robust than the others; the body is slightly arched and each segment carries a pair of appendages. The whole animal is translucent or a pale brown colour.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48400" y="4495800"/>
            <a:ext cx="2743200" cy="20574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124200" y="4648200"/>
            <a:ext cx="2297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Class </a:t>
            </a:r>
            <a:r>
              <a:rPr lang="en-US" sz="3200" dirty="0" err="1" smtClean="0"/>
              <a:t>Insecta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Insecta</a:t>
            </a:r>
            <a:r>
              <a:rPr lang="en-US" dirty="0" smtClean="0"/>
              <a:t>:  6 legs, compound eyes, 2 </a:t>
            </a:r>
            <a:r>
              <a:rPr lang="en-US" dirty="0" err="1" smtClean="0"/>
              <a:t>antenae</a:t>
            </a:r>
            <a:endParaRPr lang="en-US" dirty="0"/>
          </a:p>
        </p:txBody>
      </p:sp>
      <p:pic>
        <p:nvPicPr>
          <p:cNvPr id="4" name="Picture 2" descr="http://upload.wikimedia.org/wikipedia/commons/thumb/d/dc/Drosophila_repleta_lateral.jpg/220px-Drosophila_repleta_later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590800"/>
            <a:ext cx="2819400" cy="1871058"/>
          </a:xfrm>
          <a:prstGeom prst="rect">
            <a:avLst/>
          </a:prstGeom>
          <a:noFill/>
        </p:spPr>
      </p:pic>
      <p:pic>
        <p:nvPicPr>
          <p:cNvPr id="29698" name="Picture 2" descr="macroinstantes.blogspot.c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219200"/>
            <a:ext cx="2155613" cy="1447800"/>
          </a:xfrm>
          <a:prstGeom prst="rect">
            <a:avLst/>
          </a:prstGeom>
          <a:noFill/>
        </p:spPr>
      </p:pic>
      <p:pic>
        <p:nvPicPr>
          <p:cNvPr id="29700" name="Picture 4" descr="Location: Europe &amp;gt; Portugal &amp;gt; Algarve  Date Photo Taken: July 23, 2011  ©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990600"/>
            <a:ext cx="3314700" cy="2209800"/>
          </a:xfrm>
          <a:prstGeom prst="rect">
            <a:avLst/>
          </a:prstGeom>
          <a:noFill/>
        </p:spPr>
      </p:pic>
      <p:pic>
        <p:nvPicPr>
          <p:cNvPr id="29702" name="Picture 6" descr="Location: Europe &amp;gt; Portugal &amp;gt; Algarve  Date Photo Taken: May 27, 2009  ©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3657600"/>
            <a:ext cx="2209800" cy="2209800"/>
          </a:xfrm>
          <a:prstGeom prst="rect">
            <a:avLst/>
          </a:prstGeom>
          <a:noFill/>
        </p:spPr>
      </p:pic>
      <p:pic>
        <p:nvPicPr>
          <p:cNvPr id="29704" name="Picture 8" descr="Title: Exuvia - enlarged Type: standard photograph or close-up Camera: NikonD100+T90..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4495800"/>
            <a:ext cx="3086100" cy="158625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505200" y="4419600"/>
            <a:ext cx="1455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 </a:t>
            </a:r>
            <a:r>
              <a:rPr lang="en-US" dirty="0" err="1" smtClean="0"/>
              <a:t>diptera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</a:t>
            </a:r>
            <a:r>
              <a:rPr lang="en-US" dirty="0" err="1" smtClean="0"/>
              <a:t>Diptera</a:t>
            </a:r>
            <a:r>
              <a:rPr lang="en-US" dirty="0" smtClean="0"/>
              <a:t>:  “flies”</a:t>
            </a:r>
            <a:endParaRPr lang="en-US" dirty="0"/>
          </a:p>
        </p:txBody>
      </p:sp>
      <p:pic>
        <p:nvPicPr>
          <p:cNvPr id="30722" name="Picture 2" descr="http://content61.eol.org/content/2011/11/01/18/19362_580_3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2381250" cy="1905000"/>
          </a:xfrm>
          <a:prstGeom prst="rect">
            <a:avLst/>
          </a:prstGeom>
          <a:noFill/>
        </p:spPr>
      </p:pic>
      <p:pic>
        <p:nvPicPr>
          <p:cNvPr id="30724" name="Picture 4" descr="This trusted image is of Psychodida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524000"/>
            <a:ext cx="2286000" cy="2286000"/>
          </a:xfrm>
          <a:prstGeom prst="rect">
            <a:avLst/>
          </a:prstGeom>
          <a:noFill/>
        </p:spPr>
      </p:pic>
      <p:pic>
        <p:nvPicPr>
          <p:cNvPr id="30726" name="Picture 6" descr="  deerfly 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810000"/>
            <a:ext cx="3429000" cy="2439605"/>
          </a:xfrm>
          <a:prstGeom prst="rect">
            <a:avLst/>
          </a:prstGeom>
          <a:noFill/>
        </p:spPr>
      </p:pic>
      <p:pic>
        <p:nvPicPr>
          <p:cNvPr id="7" name="Picture 2" descr="http://upload.wikimedia.org/wikipedia/commons/thumb/d/dc/Drosophila_repleta_lateral.jpg/220px-Drosophila_repleta_latera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4114800"/>
            <a:ext cx="2819400" cy="187105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791200" y="5867400"/>
            <a:ext cx="214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Family </a:t>
            </a:r>
            <a:r>
              <a:rPr lang="en-US" dirty="0" err="1" smtClean="0"/>
              <a:t>Drosophilidae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629</Words>
  <Application>Microsoft Office PowerPoint</Application>
  <PresentationFormat>On-screen Show (4:3)</PresentationFormat>
  <Paragraphs>99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Do Now 1.29 FLYDAY 1</vt:lpstr>
      <vt:lpstr>New Seats/Teams for Quarter 3</vt:lpstr>
      <vt:lpstr>Fly Day I:  Introducing Fruit Flies</vt:lpstr>
      <vt:lpstr>Drosophila melanogaster:  Classification</vt:lpstr>
      <vt:lpstr>Domain Eukaryota:  Cells have nuclei</vt:lpstr>
      <vt:lpstr>Kingdom Animalia Heterotrophic, multicellular, no cell walls</vt:lpstr>
      <vt:lpstr>Phylum Arthropoda:  exoskeletons and body segments</vt:lpstr>
      <vt:lpstr>Class Insecta:  6 legs, compound eyes, 2 antenae</vt:lpstr>
      <vt:lpstr>Order Diptera:  “flies”</vt:lpstr>
      <vt:lpstr>Family Drosopholidae, Genus Drosophila</vt:lpstr>
      <vt:lpstr>Drosophila Life Cycle</vt:lpstr>
      <vt:lpstr>Fruit Flies in the Wild</vt:lpstr>
      <vt:lpstr>D. Melanogaster is a Model Organism</vt:lpstr>
      <vt:lpstr>Drosophila Genetics:  2n = 8</vt:lpstr>
      <vt:lpstr>Lots of Mutants to Study</vt:lpstr>
      <vt:lpstr>What Are We Going to Do With Our Flies?</vt:lpstr>
      <vt:lpstr>Some Basic Terminology</vt:lpstr>
      <vt:lpstr>Traits We May Study</vt:lpstr>
      <vt:lpstr>Crosses You Will Investigate</vt:lpstr>
    </vt:vector>
  </TitlesOfParts>
  <Company>BCPSS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 Day I:  Introducing Fruit Flies</dc:title>
  <dc:creator>teacher</dc:creator>
  <cp:lastModifiedBy>Nicholas Tomasino</cp:lastModifiedBy>
  <cp:revision>12</cp:revision>
  <dcterms:created xsi:type="dcterms:W3CDTF">2012-02-01T17:25:09Z</dcterms:created>
  <dcterms:modified xsi:type="dcterms:W3CDTF">2015-01-29T17:11:49Z</dcterms:modified>
</cp:coreProperties>
</file>