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  <p:sldId id="265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124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559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628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666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283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0361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294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668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34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375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201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9C60-1D78-4BDC-8A0F-8C0CAED1FFC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BED7-CEB0-4E9F-A224-5D5912F79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543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167"/>
            <a:ext cx="9144000" cy="1470025"/>
          </a:xfrm>
        </p:spPr>
        <p:txBody>
          <a:bodyPr/>
          <a:lstStyle/>
          <a:p>
            <a:r>
              <a:rPr lang="en-US" dirty="0" smtClean="0"/>
              <a:t>Do Now </a:t>
            </a:r>
            <a:r>
              <a:rPr lang="en-US" dirty="0" smtClean="0"/>
              <a:t>3/3</a:t>
            </a:r>
            <a:r>
              <a:rPr lang="en-US" dirty="0" smtClean="0"/>
              <a:t>:  </a:t>
            </a:r>
            <a:r>
              <a:rPr lang="en-US" dirty="0" smtClean="0"/>
              <a:t>Non-</a:t>
            </a:r>
            <a:r>
              <a:rPr lang="en-US" dirty="0" err="1" smtClean="0"/>
              <a:t>Mendelian</a:t>
            </a:r>
            <a:r>
              <a:rPr lang="en-US" dirty="0" smtClean="0"/>
              <a:t> </a:t>
            </a:r>
            <a:r>
              <a:rPr lang="en-US" dirty="0" smtClean="0"/>
              <a:t>Inheritance (HW Check 9.8)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OBJECTIVES: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Describe non-</a:t>
            </a:r>
            <a:r>
              <a:rPr lang="en-US" dirty="0" err="1" smtClean="0">
                <a:solidFill>
                  <a:schemeClr val="tx1"/>
                </a:solidFill>
              </a:rPr>
              <a:t>mendelian</a:t>
            </a:r>
            <a:r>
              <a:rPr lang="en-US" dirty="0" smtClean="0">
                <a:solidFill>
                  <a:schemeClr val="tx1"/>
                </a:solidFill>
              </a:rPr>
              <a:t> inheritance, including polygenic traits, </a:t>
            </a:r>
            <a:r>
              <a:rPr lang="en-US" dirty="0" err="1" smtClean="0">
                <a:solidFill>
                  <a:schemeClr val="tx1"/>
                </a:solidFill>
              </a:rPr>
              <a:t>pleiotropy</a:t>
            </a:r>
            <a:r>
              <a:rPr lang="en-US" dirty="0" smtClean="0">
                <a:solidFill>
                  <a:schemeClr val="tx1"/>
                </a:solidFill>
              </a:rPr>
              <a:t>, and sex-influenced traits.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Explain how heritability can provide some measurement of the genetic influence on a trait.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TASK: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3.  Make two short lists.  In list one take a guess about what traits in humans might be “mostly genetic” and in list two, guess what might be “mostly environmental” in how those traits are determined.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612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Nature vs. Nurture:  The Effect of the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Heritability is a measurement of what fraction of PHENOTYPE variation </a:t>
            </a:r>
            <a:r>
              <a:rPr lang="en-US" dirty="0" smtClean="0"/>
              <a:t>in a population is </a:t>
            </a:r>
            <a:r>
              <a:rPr lang="en-US" dirty="0" smtClean="0"/>
              <a:t>a result of GENOTYPE variation in a population</a:t>
            </a:r>
          </a:p>
          <a:p>
            <a:pPr lvl="1"/>
            <a:r>
              <a:rPr lang="en-US" dirty="0" smtClean="0"/>
              <a:t>Example:  height is highly heritable:  About 80-90% of the differences in human height are due to genetic differences in the population.</a:t>
            </a:r>
          </a:p>
          <a:p>
            <a:pPr lvl="1"/>
            <a:r>
              <a:rPr lang="en-US" dirty="0" smtClean="0"/>
              <a:t>Example:  Intelligence is moderately heritable:  genetics and the environment split this variability about 50/50.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202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69"/>
            <a:ext cx="8229600" cy="1143000"/>
          </a:xfrm>
        </p:spPr>
        <p:txBody>
          <a:bodyPr/>
          <a:lstStyle/>
          <a:p>
            <a:r>
              <a:rPr lang="en-US" dirty="0" smtClean="0"/>
              <a:t>Measuring Heritability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A trait with a heritability of 1 is 100% heritable; a trait with a heritability of 0 is completely determined by factors other than parentage.</a:t>
            </a:r>
          </a:p>
          <a:p>
            <a:r>
              <a:rPr lang="en-US" dirty="0" smtClean="0"/>
              <a:t>Heritability is difficult to measure (twins come in handy), and can even change over time as a population evolves.</a:t>
            </a:r>
          </a:p>
          <a:p>
            <a:r>
              <a:rPr lang="en-US" dirty="0" smtClean="0"/>
              <a:t>High heritability does not necessarily mean a big genetic influence, but traits with a large genetic component will always have high heritability.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033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Recap of Non-</a:t>
            </a:r>
            <a:r>
              <a:rPr lang="en-US" dirty="0" err="1" smtClean="0"/>
              <a:t>Mendelian</a:t>
            </a:r>
            <a:r>
              <a:rPr lang="en-US" dirty="0" smtClean="0"/>
              <a:t>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Old News:  Incomplete dominance, </a:t>
            </a:r>
            <a:r>
              <a:rPr lang="en-US" dirty="0" err="1" smtClean="0"/>
              <a:t>codominance</a:t>
            </a:r>
            <a:r>
              <a:rPr lang="en-US" dirty="0" smtClean="0"/>
              <a:t>, multiple alleles</a:t>
            </a:r>
          </a:p>
          <a:p>
            <a:r>
              <a:rPr lang="en-US" b="1" u="sng" dirty="0" smtClean="0"/>
              <a:t>Polygenic traits</a:t>
            </a:r>
            <a:r>
              <a:rPr lang="en-US" dirty="0" smtClean="0"/>
              <a:t>:  multiple genes</a:t>
            </a:r>
          </a:p>
          <a:p>
            <a:r>
              <a:rPr lang="en-US" b="1" u="sng" dirty="0" err="1" smtClean="0"/>
              <a:t>Pleiotropy</a:t>
            </a:r>
            <a:r>
              <a:rPr lang="en-US" dirty="0" smtClean="0"/>
              <a:t>:  one gene, multiple traits</a:t>
            </a:r>
          </a:p>
          <a:p>
            <a:r>
              <a:rPr lang="en-US" b="1" u="sng" dirty="0" smtClean="0"/>
              <a:t>Sex-influenced traits</a:t>
            </a:r>
            <a:r>
              <a:rPr lang="en-US" dirty="0" smtClean="0"/>
              <a:t>:  same genotype produces different phenotypes depending on sex.</a:t>
            </a:r>
          </a:p>
          <a:p>
            <a:r>
              <a:rPr lang="en-US" b="1" u="sng" dirty="0" smtClean="0"/>
              <a:t>Heritability</a:t>
            </a:r>
            <a:r>
              <a:rPr lang="en-US" dirty="0" smtClean="0"/>
              <a:t>:  Estimates the genetic contribution to </a:t>
            </a:r>
            <a:r>
              <a:rPr lang="en-US" smtClean="0"/>
              <a:t>phenotype variance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501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Controversy Anyone?  How heritable are psychological traits?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r>
              <a:rPr lang="en-US" dirty="0" smtClean="0"/>
              <a:t>Homosexuality (female) twin study </a:t>
            </a:r>
            <a:r>
              <a:rPr lang="en-US" sz="2000" dirty="0" smtClean="0"/>
              <a:t>(Bailey et al., JAMA, 1993):</a:t>
            </a:r>
          </a:p>
          <a:p>
            <a:pPr lvl="1"/>
            <a:r>
              <a:rPr lang="en-US" sz="3200" dirty="0" smtClean="0"/>
              <a:t>Homosexual females w/ identical twins:  48% of twin sisters homosexual.</a:t>
            </a:r>
          </a:p>
          <a:p>
            <a:pPr lvl="1"/>
            <a:r>
              <a:rPr lang="en-US" sz="3200" dirty="0"/>
              <a:t>Homosexual females w/ </a:t>
            </a:r>
            <a:r>
              <a:rPr lang="en-US" sz="3200" dirty="0" smtClean="0"/>
              <a:t>biological sisters:  14-16% </a:t>
            </a:r>
            <a:r>
              <a:rPr lang="en-US" sz="3200" dirty="0"/>
              <a:t>of </a:t>
            </a:r>
            <a:r>
              <a:rPr lang="en-US" sz="3200" dirty="0" smtClean="0"/>
              <a:t>sisters homosexual.</a:t>
            </a:r>
          </a:p>
          <a:p>
            <a:pPr lvl="1"/>
            <a:r>
              <a:rPr lang="en-US" sz="3200" dirty="0" smtClean="0"/>
              <a:t>Homosexual females w/ adopted sisters:  6% of sisters homosexual</a:t>
            </a:r>
          </a:p>
          <a:p>
            <a:pPr lvl="1"/>
            <a:r>
              <a:rPr lang="en-US" sz="3200" dirty="0" smtClean="0"/>
              <a:t>Background rate (various sources):  2-10%</a:t>
            </a:r>
            <a:endParaRPr lang="en-US" sz="3200" dirty="0"/>
          </a:p>
          <a:p>
            <a:pPr lvl="1"/>
            <a:endParaRPr lang="en-US" sz="32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38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Schizophrenia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study (&gt;2 million data points) by Lichtenstein et al. in Lancet:</a:t>
            </a:r>
          </a:p>
          <a:p>
            <a:pPr lvl="1"/>
            <a:r>
              <a:rPr lang="en-US" dirty="0" smtClean="0"/>
              <a:t>First-degree relatives (parent, sibling, offspring) at significantly increased risk of developing schizophrenia or bipolar disorder as compared to half-siblings or genetically unrelated individuals.</a:t>
            </a:r>
          </a:p>
          <a:p>
            <a:pPr lvl="1"/>
            <a:r>
              <a:rPr lang="en-US" dirty="0" smtClean="0"/>
              <a:t>Comorbidity with bipolar disorder suggests a genetic influence of over 60%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979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Genetically-Influenced Psychological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Aggression (males):  28-47% heritable</a:t>
            </a:r>
          </a:p>
          <a:p>
            <a:r>
              <a:rPr lang="en-US" dirty="0" smtClean="0"/>
              <a:t>Alcoholism (varies by symptom) 3-53% heritable</a:t>
            </a:r>
          </a:p>
          <a:p>
            <a:r>
              <a:rPr lang="en-US" dirty="0" smtClean="0"/>
              <a:t>ADHD:  76% heritable (note: about as highly heritable as height!)</a:t>
            </a:r>
          </a:p>
          <a:p>
            <a:r>
              <a:rPr lang="en-US" dirty="0" smtClean="0"/>
              <a:t>“Big Five” </a:t>
            </a:r>
            <a:r>
              <a:rPr lang="en-US" dirty="0"/>
              <a:t>Personality </a:t>
            </a:r>
            <a:r>
              <a:rPr lang="en-US" dirty="0" smtClean="0"/>
              <a:t>traits:  41-63% genetic influence </a:t>
            </a:r>
            <a:r>
              <a:rPr lang="en-US" sz="2000" dirty="0" smtClean="0"/>
              <a:t>(Includes: Neuroticism</a:t>
            </a:r>
            <a:r>
              <a:rPr lang="en-US" sz="2000" dirty="0"/>
              <a:t>, Extraversion, Openness, Agreeableness, and Conscientiousness)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8920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4495800" cy="1752600"/>
          </a:xfrm>
        </p:spPr>
        <p:txBody>
          <a:bodyPr/>
          <a:lstStyle/>
          <a:p>
            <a:r>
              <a:rPr lang="en-US" dirty="0" smtClean="0"/>
              <a:t>… Lady Gaga on Heritability…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953000" cy="6858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“Don't </a:t>
            </a:r>
            <a:r>
              <a:rPr lang="en-US" dirty="0"/>
              <a:t>be a drag, just be a queen</a:t>
            </a:r>
            <a:br>
              <a:rPr lang="en-US" dirty="0"/>
            </a:br>
            <a:r>
              <a:rPr lang="en-US" dirty="0"/>
              <a:t>Whether you're broke or evergreen</a:t>
            </a:r>
            <a:br>
              <a:rPr lang="en-US" dirty="0"/>
            </a:br>
            <a:r>
              <a:rPr lang="en-US" dirty="0"/>
              <a:t>You're black, white, beige, </a:t>
            </a:r>
            <a:r>
              <a:rPr lang="en-US" dirty="0" err="1"/>
              <a:t>chola</a:t>
            </a:r>
            <a:r>
              <a:rPr lang="en-US" dirty="0"/>
              <a:t> descent</a:t>
            </a:r>
            <a:br>
              <a:rPr lang="en-US" dirty="0"/>
            </a:br>
            <a:r>
              <a:rPr lang="en-US" dirty="0"/>
              <a:t>You're Lebanese, you're orient</a:t>
            </a:r>
            <a:br>
              <a:rPr lang="en-US" dirty="0"/>
            </a:br>
            <a:r>
              <a:rPr lang="en-US" dirty="0"/>
              <a:t>Whether life's disabilities</a:t>
            </a:r>
            <a:br>
              <a:rPr lang="en-US" dirty="0"/>
            </a:br>
            <a:r>
              <a:rPr lang="en-US" dirty="0"/>
              <a:t>Left you outcast, bullied, or teased</a:t>
            </a:r>
            <a:br>
              <a:rPr lang="en-US" dirty="0"/>
            </a:br>
            <a:r>
              <a:rPr lang="en-US" dirty="0"/>
              <a:t>Rejoice and love yourself today</a:t>
            </a:r>
            <a:br>
              <a:rPr lang="en-US" dirty="0"/>
            </a:br>
            <a:r>
              <a:rPr lang="en-US" dirty="0"/>
              <a:t>'cause baby you were born this </a:t>
            </a:r>
            <a:r>
              <a:rPr lang="en-US" dirty="0" smtClean="0"/>
              <a:t>way“</a:t>
            </a:r>
            <a:endParaRPr lang="en-US" dirty="0"/>
          </a:p>
        </p:txBody>
      </p:sp>
      <p:pic>
        <p:nvPicPr>
          <p:cNvPr id="1026" name="Picture 2" descr="http://l3.yimg.com/bt/api/res/1.2/HykgkzIpaxyQDb4NNrSaWg--/YXBwaWQ9eW5ld3M7cT04NQ--/http:/media.zenfs.com/en/blogs/sptuspreprally/Lady-Gaga-who-unintentionally-caused-a-shift-in-dates-for-the-New-Jersey-state-wrestling-meet-Getty-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76400"/>
            <a:ext cx="4191000" cy="23524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590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Today:  Non-Mendelian Inheritance (P2 </a:t>
            </a:r>
            <a:r>
              <a:rPr lang="en-US" dirty="0" err="1" smtClean="0"/>
              <a:t>flywork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Tomorrow:  Quiz:  </a:t>
            </a:r>
            <a:r>
              <a:rPr lang="en-US" dirty="0" err="1" smtClean="0"/>
              <a:t>dihybrd</a:t>
            </a:r>
            <a:r>
              <a:rPr lang="en-US" dirty="0" smtClean="0"/>
              <a:t> crosses, Mendel’s Laws, non-</a:t>
            </a:r>
            <a:r>
              <a:rPr lang="en-US" dirty="0" err="1" smtClean="0"/>
              <a:t>mendellian</a:t>
            </a:r>
            <a:r>
              <a:rPr lang="en-US" dirty="0" smtClean="0"/>
              <a:t> genetics (p2:  FLY SEMINAR!!!)</a:t>
            </a:r>
          </a:p>
          <a:p>
            <a:r>
              <a:rPr lang="en-US" dirty="0" smtClean="0"/>
              <a:t>Wednesday:  Review (p4:  FLY SEMINAR!!!)</a:t>
            </a:r>
          </a:p>
          <a:p>
            <a:r>
              <a:rPr lang="en-US" dirty="0" smtClean="0"/>
              <a:t>Thursday:  Test:  Cell division and classical genetics (P4 research)</a:t>
            </a:r>
          </a:p>
          <a:p>
            <a:r>
              <a:rPr lang="en-US" dirty="0" smtClean="0"/>
              <a:t>Friday:  New unit:  Molecular Genetics (P2 research)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06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Mendelian</a:t>
            </a:r>
            <a:r>
              <a:rPr lang="en-US" dirty="0" smtClean="0"/>
              <a:t> Inheritance = 1 gene, one trait, one dominant allele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includes the autosomal dominance and sex-linkage types of inheritance we studied.</a:t>
            </a:r>
          </a:p>
          <a:p>
            <a:r>
              <a:rPr lang="en-US" dirty="0" smtClean="0"/>
              <a:t>Non-</a:t>
            </a:r>
            <a:r>
              <a:rPr lang="en-US" dirty="0" err="1" smtClean="0"/>
              <a:t>mendelian</a:t>
            </a:r>
            <a:r>
              <a:rPr lang="en-US" dirty="0" smtClean="0"/>
              <a:t> inheritance we have studied already:</a:t>
            </a:r>
          </a:p>
          <a:p>
            <a:pPr lvl="1"/>
            <a:r>
              <a:rPr lang="en-US" dirty="0" smtClean="0"/>
              <a:t>Incomplete dominance (intermediate phenotype in heterozygotes)</a:t>
            </a:r>
          </a:p>
          <a:p>
            <a:pPr lvl="1"/>
            <a:r>
              <a:rPr lang="en-US" dirty="0" err="1" smtClean="0"/>
              <a:t>Codominance</a:t>
            </a:r>
            <a:r>
              <a:rPr lang="en-US" dirty="0" smtClean="0"/>
              <a:t> (both phenotypes present in heterozygotes)</a:t>
            </a:r>
          </a:p>
          <a:p>
            <a:pPr lvl="1"/>
            <a:r>
              <a:rPr lang="en-US" dirty="0" smtClean="0"/>
              <a:t>Multiple alleles (more than 2 common alleles)</a:t>
            </a:r>
          </a:p>
          <a:p>
            <a:r>
              <a:rPr lang="en-US" dirty="0" smtClean="0"/>
              <a:t>There are several more important examples of non-</a:t>
            </a:r>
            <a:r>
              <a:rPr lang="en-US" dirty="0" err="1" smtClean="0"/>
              <a:t>Mendelian</a:t>
            </a:r>
            <a:r>
              <a:rPr lang="en-US" dirty="0" smtClean="0"/>
              <a:t> Inheritance.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976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0" y="0"/>
            <a:ext cx="3505200" cy="6858000"/>
          </a:xfrm>
        </p:spPr>
        <p:txBody>
          <a:bodyPr/>
          <a:lstStyle/>
          <a:p>
            <a:r>
              <a:rPr lang="en-US" sz="4400" dirty="0" smtClean="0"/>
              <a:t>Sorry, Mendel.</a:t>
            </a:r>
          </a:p>
          <a:p>
            <a:endParaRPr lang="en-US" dirty="0"/>
          </a:p>
          <a:p>
            <a:r>
              <a:rPr lang="en-US" dirty="0" smtClean="0"/>
              <a:t>Your 19</a:t>
            </a:r>
            <a:r>
              <a:rPr lang="en-US" baseline="30000" dirty="0" smtClean="0"/>
              <a:t>th</a:t>
            </a:r>
            <a:r>
              <a:rPr lang="en-US" dirty="0" smtClean="0"/>
              <a:t> century laws have been updated and amended.  Nice way to get the ball rolling, but we’ve learned a lot in the last 150 years.</a:t>
            </a:r>
            <a:endParaRPr lang="en-US" dirty="0"/>
          </a:p>
        </p:txBody>
      </p:sp>
      <p:pic>
        <p:nvPicPr>
          <p:cNvPr id="1026" name="Picture 2" descr="https://encrypted-tbn3.gstatic.com/images?q=tbn:ANd9GcSd5nJXF2zG5ILDndQ_3iVVoI7svZCg4VCSgDqGR7DvZ-lullM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724"/>
            <a:ext cx="5867400" cy="68812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5249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1:  Polygenic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 a trait which is influenced directly by two or more genes.</a:t>
            </a:r>
          </a:p>
          <a:p>
            <a:pPr lvl="1"/>
            <a:r>
              <a:rPr lang="en-US" dirty="0" smtClean="0"/>
              <a:t>Examples:  height, eye color, skin color, intelligence, many others.</a:t>
            </a:r>
          </a:p>
          <a:p>
            <a:pPr lvl="1"/>
            <a:r>
              <a:rPr lang="en-US" dirty="0" smtClean="0"/>
              <a:t>Characteristics:  more genes lead to a greater number of possible genotypes, and thus more phenotypes.</a:t>
            </a:r>
          </a:p>
        </p:txBody>
      </p:sp>
    </p:spTree>
    <p:extLst>
      <p:ext uri="{BB962C8B-B14F-4D97-AF65-F5344CB8AC3E}">
        <p14:creationId xmlns="" xmlns:p14="http://schemas.microsoft.com/office/powerpoint/2010/main" val="383331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Polygenic Traits Produce A Range of Phenotypes</a:t>
            </a:r>
            <a:endParaRPr lang="en-US" dirty="0"/>
          </a:p>
        </p:txBody>
      </p:sp>
      <p:pic>
        <p:nvPicPr>
          <p:cNvPr id="2050" name="Picture 2" descr="http://2.bp.blogspot.com/_aE3qBi0TWv4/TMoKhiMvEeI/AAAAAAAAAU8/RUL_d15Lugs/s1600/polygenic_sk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1465992"/>
            <a:ext cx="4953000" cy="53836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osbiology.pbworks.com/f/1268759409/13.01.PolygenicTraitGrap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4198054" cy="381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584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Polygenic Trait Example:  HLA Complex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HLA (human leukocyte antigen) Complex is a group of genes that produces the major histocompatibility complex (MHC) in humans.</a:t>
            </a:r>
          </a:p>
          <a:p>
            <a:r>
              <a:rPr lang="en-US" dirty="0" smtClean="0"/>
              <a:t>The MHC is used by the immune system to identify self and non-self cells and particles.</a:t>
            </a:r>
          </a:p>
          <a:p>
            <a:r>
              <a:rPr lang="en-US" dirty="0" smtClean="0"/>
              <a:t>A combination of a large number of genes (polygenic) and a large number of alleles for many of these genes (multiple alleles) results in an estimated </a:t>
            </a:r>
            <a:r>
              <a:rPr lang="en-US" b="1" u="sng" dirty="0" smtClean="0"/>
              <a:t>30,000,000 possible genotypes</a:t>
            </a:r>
            <a:r>
              <a:rPr lang="en-US" dirty="0" smtClean="0"/>
              <a:t>.</a:t>
            </a:r>
          </a:p>
          <a:p>
            <a:r>
              <a:rPr lang="en-US" b="1" i="1" u="sng" dirty="0" smtClean="0"/>
              <a:t>This huge diversity allows for human populations to rapidly adapt the immune system to quickly evolving pathogens.</a:t>
            </a:r>
            <a:endParaRPr lang="en-US" b="1" i="1" u="sng" dirty="0"/>
          </a:p>
        </p:txBody>
      </p:sp>
    </p:spTree>
    <p:extLst>
      <p:ext uri="{BB962C8B-B14F-4D97-AF65-F5344CB8AC3E}">
        <p14:creationId xmlns="" xmlns:p14="http://schemas.microsoft.com/office/powerpoint/2010/main" val="12055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2:  </a:t>
            </a:r>
            <a:r>
              <a:rPr lang="en-US" dirty="0" err="1" smtClean="0"/>
              <a:t>Pleiotropy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 A single gene influences multiple traits.</a:t>
            </a:r>
          </a:p>
          <a:p>
            <a:pPr lvl="1"/>
            <a:r>
              <a:rPr lang="en-US" dirty="0" smtClean="0"/>
              <a:t>Example:  sickle-cell trait (anemia, physical development, heart, lung, kidney, eye problems)</a:t>
            </a:r>
          </a:p>
          <a:p>
            <a:pPr lvl="1"/>
            <a:r>
              <a:rPr lang="en-US" dirty="0" smtClean="0"/>
              <a:t>Example:  albinism (hair color, eye color, vision effects)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752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3:  Sex-Influenced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 </a:t>
            </a:r>
            <a:r>
              <a:rPr lang="en-US" dirty="0" err="1" smtClean="0"/>
              <a:t>Autosomal</a:t>
            </a:r>
            <a:r>
              <a:rPr lang="en-US" smtClean="0"/>
              <a:t> genes </a:t>
            </a:r>
            <a:r>
              <a:rPr lang="en-US" dirty="0" smtClean="0"/>
              <a:t>whose effect varies depending on the sex of the individual.</a:t>
            </a:r>
          </a:p>
          <a:p>
            <a:pPr lvl="1"/>
            <a:r>
              <a:rPr lang="en-US" dirty="0" smtClean="0"/>
              <a:t>i.e. same genotype results in different phenotypes for males and females.</a:t>
            </a:r>
          </a:p>
          <a:p>
            <a:pPr lvl="1"/>
            <a:r>
              <a:rPr lang="en-US" dirty="0" smtClean="0"/>
              <a:t>Example:  facial hair genes, susceptibility to some diseases (e.g. same genotype 8x more likely to produce serious gout in males than females)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 other words, the genotype + sex </a:t>
            </a:r>
            <a:r>
              <a:rPr lang="en-US" dirty="0" smtClean="0">
                <a:sym typeface="Wingdings" pitchFamily="2" charset="2"/>
              </a:rPr>
              <a:t> phenotype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1619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7600</TotalTime>
  <Words>921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Do Now 3/3:  Non-Mendelian Inheritance (HW Check 9.8)</vt:lpstr>
      <vt:lpstr>Schedule Reminders</vt:lpstr>
      <vt:lpstr>Mendelian Inheritance = 1 gene, one trait, one dominant allele</vt:lpstr>
      <vt:lpstr>Slide 4</vt:lpstr>
      <vt:lpstr>1:  Polygenic Traits</vt:lpstr>
      <vt:lpstr>Polygenic Traits Produce A Range of Phenotypes</vt:lpstr>
      <vt:lpstr>Polygenic Trait Example:  HLA Complex</vt:lpstr>
      <vt:lpstr>2:  Pleiotropy</vt:lpstr>
      <vt:lpstr>3:  Sex-Influenced Traits</vt:lpstr>
      <vt:lpstr>Nature vs. Nurture:  The Effect of the Environment</vt:lpstr>
      <vt:lpstr>Measuring Heritability</vt:lpstr>
      <vt:lpstr>Recap of Non-Mendelian Inheritance</vt:lpstr>
      <vt:lpstr>Controversy Anyone?  How heritable are psychological traits?</vt:lpstr>
      <vt:lpstr>Schizophrenia</vt:lpstr>
      <vt:lpstr>Other Genetically-Influenced Psychological traits</vt:lpstr>
      <vt:lpstr>… Lady Gaga on Heritability…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2.20:  Non-Mendelian Inheritance</dc:title>
  <dc:creator>Nicholas Tomasino</dc:creator>
  <cp:lastModifiedBy>Nicholas Tomasino</cp:lastModifiedBy>
  <cp:revision>192</cp:revision>
  <dcterms:created xsi:type="dcterms:W3CDTF">2013-02-19T12:37:39Z</dcterms:created>
  <dcterms:modified xsi:type="dcterms:W3CDTF">2016-03-03T13:52:51Z</dcterms:modified>
</cp:coreProperties>
</file>