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954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237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256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61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4745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739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717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603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61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766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784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D545B-3679-40CB-966F-B34FA95E750E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11720-AC03-4D01-94E9-81FB99EA7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055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"/>
            <a:ext cx="77724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Do Now </a:t>
            </a:r>
            <a:r>
              <a:rPr lang="en-US" dirty="0" smtClean="0"/>
              <a:t>2/13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OBJECTIVES: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1.  Use Punnett squares to solve dihybrid crosses involving traits that are sex-linked and </a:t>
            </a:r>
            <a:r>
              <a:rPr lang="en-US" dirty="0" err="1" smtClean="0">
                <a:solidFill>
                  <a:schemeClr val="tx1"/>
                </a:solidFill>
              </a:rPr>
              <a:t>multiallelic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TASK: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Hemophilia is a recessive X-linked trait. A hemophiliac man </a:t>
            </a:r>
            <a:r>
              <a:rPr lang="en-US" dirty="0" smtClean="0">
                <a:solidFill>
                  <a:schemeClr val="tx1"/>
                </a:solidFill>
              </a:rPr>
              <a:t>heterozygous for </a:t>
            </a:r>
            <a:r>
              <a:rPr lang="en-US" dirty="0" smtClean="0">
                <a:solidFill>
                  <a:schemeClr val="tx1"/>
                </a:solidFill>
              </a:rPr>
              <a:t>type </a:t>
            </a: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smtClean="0">
                <a:solidFill>
                  <a:schemeClr val="tx1"/>
                </a:solidFill>
              </a:rPr>
              <a:t>blood has a child with a woman who is not a hemophiliac </a:t>
            </a:r>
            <a:r>
              <a:rPr lang="en-US" dirty="0" smtClean="0">
                <a:solidFill>
                  <a:schemeClr val="tx1"/>
                </a:solidFill>
              </a:rPr>
              <a:t>but has a hemophiliac father.  </a:t>
            </a:r>
            <a:r>
              <a:rPr lang="en-US" dirty="0" smtClean="0">
                <a:solidFill>
                  <a:schemeClr val="tx1"/>
                </a:solidFill>
              </a:rPr>
              <a:t>The woman is blood type </a:t>
            </a:r>
            <a:r>
              <a:rPr lang="en-US" dirty="0" smtClean="0">
                <a:solidFill>
                  <a:schemeClr val="tx1"/>
                </a:solidFill>
              </a:rPr>
              <a:t>AB.  </a:t>
            </a:r>
            <a:r>
              <a:rPr lang="en-US" dirty="0" smtClean="0">
                <a:solidFill>
                  <a:schemeClr val="tx1"/>
                </a:solidFill>
              </a:rPr>
              <a:t>What are the expected phenotype and genotype ratios of their offspring?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198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03" y="0"/>
            <a:ext cx="3323897" cy="8382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0"/>
            <a:ext cx="3048000" cy="6858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X</a:t>
            </a:r>
            <a:r>
              <a:rPr lang="en-US" baseline="30000" dirty="0" err="1" smtClean="0"/>
              <a:t>o</a:t>
            </a:r>
            <a:r>
              <a:rPr lang="en-US" dirty="0" err="1" smtClean="0"/>
              <a:t>YI</a:t>
            </a:r>
            <a:r>
              <a:rPr lang="en-US" baseline="30000" dirty="0" err="1" smtClean="0"/>
              <a:t>A</a:t>
            </a:r>
            <a:r>
              <a:rPr lang="en-US" dirty="0" err="1" smtClean="0"/>
              <a:t>i</a:t>
            </a:r>
            <a:r>
              <a:rPr lang="en-US" dirty="0" smtClean="0"/>
              <a:t> x </a:t>
            </a:r>
            <a:r>
              <a:rPr lang="en-US" dirty="0" err="1" smtClean="0"/>
              <a:t>X</a:t>
            </a:r>
            <a:r>
              <a:rPr lang="en-US" baseline="30000" dirty="0" err="1" smtClean="0"/>
              <a:t>+</a:t>
            </a:r>
            <a:r>
              <a:rPr lang="en-US" dirty="0" err="1" smtClean="0"/>
              <a:t>X</a:t>
            </a:r>
            <a:r>
              <a:rPr lang="en-US" baseline="30000" dirty="0" err="1" smtClean="0"/>
              <a:t>o</a:t>
            </a:r>
            <a:r>
              <a:rPr lang="en-US" dirty="0" err="1" smtClean="0"/>
              <a:t>I</a:t>
            </a:r>
            <a:r>
              <a:rPr lang="en-US" baseline="30000" dirty="0" err="1" smtClean="0"/>
              <a:t>A</a:t>
            </a:r>
            <a:r>
              <a:rPr lang="en-US" dirty="0" err="1" smtClean="0"/>
              <a:t>I</a:t>
            </a:r>
            <a:r>
              <a:rPr lang="en-US" baseline="30000" dirty="0" err="1" smtClean="0"/>
              <a:t>B</a:t>
            </a:r>
            <a:endParaRPr lang="en-US" baseline="30000" dirty="0" smtClean="0"/>
          </a:p>
          <a:p>
            <a:r>
              <a:rPr lang="en-US" dirty="0" smtClean="0"/>
              <a:t>Phenotype:  </a:t>
            </a:r>
            <a:r>
              <a:rPr lang="en-US" dirty="0"/>
              <a:t>4</a:t>
            </a:r>
            <a:r>
              <a:rPr lang="en-US" dirty="0" smtClean="0"/>
              <a:t> normal A: 2 normal AB: 2 normal B: 4 hemophiliac A: 2 hemophiliac AB: 2 hemophiliac B </a:t>
            </a:r>
          </a:p>
          <a:p>
            <a:r>
              <a:rPr lang="en-US" dirty="0" smtClean="0"/>
              <a:t>Genotype:  1:1:1:1:1:1:1:1:1:1:1:1:1:1:1:1 (all unique)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4812763"/>
              </p:ext>
            </p:extLst>
          </p:nvPr>
        </p:nvGraphicFramePr>
        <p:xfrm>
          <a:off x="152400" y="762000"/>
          <a:ext cx="5943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835"/>
                <a:gridCol w="1411605"/>
                <a:gridCol w="1188720"/>
                <a:gridCol w="1310640"/>
                <a:gridCol w="1066800"/>
              </a:tblGrid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30000" dirty="0" smtClean="0"/>
                        <a:t>o 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A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30000" dirty="0" smtClean="0"/>
                        <a:t>o </a:t>
                      </a:r>
                      <a:r>
                        <a:rPr lang="en-US" sz="3200" dirty="0" err="1" smtClean="0"/>
                        <a:t>i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Y I</a:t>
                      </a:r>
                      <a:r>
                        <a:rPr lang="en-US" sz="3200" baseline="30000" dirty="0" smtClean="0"/>
                        <a:t>A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Y </a:t>
                      </a:r>
                      <a:r>
                        <a:rPr lang="en-US" sz="3200" dirty="0" err="1" smtClean="0"/>
                        <a:t>i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30000" dirty="0" smtClean="0"/>
                        <a:t>+ 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A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+</a:t>
                      </a:r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smtClean="0"/>
                        <a:t> I</a:t>
                      </a:r>
                      <a:r>
                        <a:rPr lang="en-US" sz="3200" baseline="30000" dirty="0" smtClean="0"/>
                        <a:t>A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A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+</a:t>
                      </a:r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I</a:t>
                      </a:r>
                      <a:r>
                        <a:rPr lang="en-US" sz="3200" baseline="30000" dirty="0" err="1" smtClean="0"/>
                        <a:t>A</a:t>
                      </a:r>
                      <a:r>
                        <a:rPr lang="en-US" sz="3200" dirty="0" err="1" smtClean="0"/>
                        <a:t>i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30000" dirty="0" smtClean="0"/>
                        <a:t>+</a:t>
                      </a:r>
                      <a:r>
                        <a:rPr lang="en-US" sz="3200" dirty="0" smtClean="0"/>
                        <a:t>Y I</a:t>
                      </a:r>
                      <a:r>
                        <a:rPr lang="en-US" sz="3200" baseline="30000" dirty="0" smtClean="0"/>
                        <a:t>A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A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30000" dirty="0" smtClean="0"/>
                        <a:t>+</a:t>
                      </a:r>
                      <a:r>
                        <a:rPr lang="en-US" sz="3200" dirty="0" smtClean="0"/>
                        <a:t>Y </a:t>
                      </a:r>
                      <a:r>
                        <a:rPr lang="en-US" sz="3200" dirty="0" err="1" smtClean="0"/>
                        <a:t>I</a:t>
                      </a:r>
                      <a:r>
                        <a:rPr lang="en-US" sz="3200" baseline="30000" dirty="0" err="1" smtClean="0"/>
                        <a:t>A</a:t>
                      </a:r>
                      <a:r>
                        <a:rPr lang="en-US" sz="3200" dirty="0" err="1" smtClean="0"/>
                        <a:t>i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30000" dirty="0" smtClean="0"/>
                        <a:t>+ 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B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+</a:t>
                      </a:r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smtClean="0"/>
                        <a:t> I</a:t>
                      </a:r>
                      <a:r>
                        <a:rPr lang="en-US" sz="3200" baseline="30000" dirty="0" smtClean="0"/>
                        <a:t>A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B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+</a:t>
                      </a:r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I</a:t>
                      </a:r>
                      <a:r>
                        <a:rPr lang="en-US" sz="3200" baseline="30000" dirty="0" err="1" smtClean="0"/>
                        <a:t>B</a:t>
                      </a:r>
                      <a:r>
                        <a:rPr lang="en-US" sz="3200" dirty="0" err="1" smtClean="0"/>
                        <a:t>i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30000" dirty="0" smtClean="0"/>
                        <a:t>+</a:t>
                      </a:r>
                      <a:r>
                        <a:rPr lang="en-US" sz="3200" dirty="0" smtClean="0"/>
                        <a:t>Y I</a:t>
                      </a:r>
                      <a:r>
                        <a:rPr lang="en-US" sz="3200" baseline="30000" dirty="0" smtClean="0"/>
                        <a:t>A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B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30000" dirty="0" smtClean="0"/>
                        <a:t>+</a:t>
                      </a:r>
                      <a:r>
                        <a:rPr lang="en-US" sz="3200" dirty="0" smtClean="0"/>
                        <a:t>Y </a:t>
                      </a:r>
                      <a:r>
                        <a:rPr lang="en-US" sz="3200" dirty="0" err="1" smtClean="0"/>
                        <a:t>I</a:t>
                      </a:r>
                      <a:r>
                        <a:rPr lang="en-US" sz="3200" baseline="30000" dirty="0" err="1" smtClean="0"/>
                        <a:t>B</a:t>
                      </a:r>
                      <a:r>
                        <a:rPr lang="en-US" sz="3200" dirty="0" err="1" smtClean="0"/>
                        <a:t>i</a:t>
                      </a:r>
                      <a:r>
                        <a:rPr lang="en-US" sz="3200" dirty="0" smtClean="0"/>
                        <a:t> 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30000" dirty="0" smtClean="0"/>
                        <a:t>o 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A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smtClean="0"/>
                        <a:t> I</a:t>
                      </a:r>
                      <a:r>
                        <a:rPr lang="en-US" sz="3200" baseline="30000" dirty="0" smtClean="0"/>
                        <a:t>A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A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I</a:t>
                      </a:r>
                      <a:r>
                        <a:rPr lang="en-US" sz="3200" baseline="30000" dirty="0" err="1" smtClean="0"/>
                        <a:t>A</a:t>
                      </a:r>
                      <a:r>
                        <a:rPr lang="en-US" sz="3200" dirty="0" err="1" smtClean="0"/>
                        <a:t>i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err="1" smtClean="0"/>
                        <a:t>Y</a:t>
                      </a:r>
                      <a:r>
                        <a:rPr lang="en-US" sz="3200" dirty="0" smtClean="0"/>
                        <a:t> I</a:t>
                      </a:r>
                      <a:r>
                        <a:rPr lang="en-US" sz="3200" baseline="30000" dirty="0" smtClean="0"/>
                        <a:t>A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A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err="1" smtClean="0"/>
                        <a:t>Y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I</a:t>
                      </a:r>
                      <a:r>
                        <a:rPr lang="en-US" sz="3200" baseline="30000" dirty="0" err="1" smtClean="0"/>
                        <a:t>A</a:t>
                      </a:r>
                      <a:r>
                        <a:rPr lang="en-US" sz="3200" dirty="0" err="1" smtClean="0"/>
                        <a:t>i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r>
                        <a:rPr lang="en-US" sz="3200" baseline="30000" dirty="0" smtClean="0"/>
                        <a:t>o 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B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smtClean="0"/>
                        <a:t> I</a:t>
                      </a:r>
                      <a:r>
                        <a:rPr lang="en-US" sz="3200" baseline="30000" dirty="0" smtClean="0"/>
                        <a:t>A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B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I</a:t>
                      </a:r>
                      <a:r>
                        <a:rPr lang="en-US" sz="3200" baseline="30000" dirty="0" err="1" smtClean="0"/>
                        <a:t>B</a:t>
                      </a:r>
                      <a:r>
                        <a:rPr lang="en-US" sz="3200" dirty="0" err="1" smtClean="0"/>
                        <a:t>i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err="1" smtClean="0"/>
                        <a:t>Y</a:t>
                      </a:r>
                      <a:r>
                        <a:rPr lang="en-US" sz="3200" dirty="0" smtClean="0"/>
                        <a:t> I</a:t>
                      </a:r>
                      <a:r>
                        <a:rPr lang="en-US" sz="3200" baseline="30000" dirty="0" smtClean="0"/>
                        <a:t>A</a:t>
                      </a:r>
                      <a:r>
                        <a:rPr lang="en-US" sz="3200" dirty="0" smtClean="0"/>
                        <a:t>I</a:t>
                      </a:r>
                      <a:r>
                        <a:rPr lang="en-US" sz="3200" baseline="30000" dirty="0" smtClean="0"/>
                        <a:t>B</a:t>
                      </a:r>
                      <a:endParaRPr lang="en-US" sz="3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X</a:t>
                      </a:r>
                      <a:r>
                        <a:rPr lang="en-US" sz="3200" baseline="30000" dirty="0" err="1" smtClean="0"/>
                        <a:t>o</a:t>
                      </a:r>
                      <a:r>
                        <a:rPr lang="en-US" sz="3200" dirty="0" err="1" smtClean="0"/>
                        <a:t>Y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I</a:t>
                      </a:r>
                      <a:r>
                        <a:rPr lang="en-US" sz="3200" baseline="30000" dirty="0" err="1" smtClean="0"/>
                        <a:t>B</a:t>
                      </a:r>
                      <a:r>
                        <a:rPr lang="en-US" sz="3200" dirty="0" err="1" smtClean="0"/>
                        <a:t>i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478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Congratulations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 is as challenging of a cross as you will be asked to analyze.</a:t>
            </a:r>
          </a:p>
          <a:p>
            <a:r>
              <a:rPr lang="en-US" dirty="0" smtClean="0"/>
              <a:t>If you can do that, you are a master of the Punnett square.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347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Try Another…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6172200" cy="6096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warp spiders from </a:t>
            </a:r>
            <a:r>
              <a:rPr lang="el-GR" dirty="0" smtClean="0"/>
              <a:t>ϐ</a:t>
            </a:r>
            <a:r>
              <a:rPr lang="en-US" dirty="0" smtClean="0"/>
              <a:t>-</a:t>
            </a:r>
            <a:r>
              <a:rPr lang="en-US" dirty="0" err="1" smtClean="0"/>
              <a:t>Gliese</a:t>
            </a:r>
            <a:r>
              <a:rPr lang="en-US" dirty="0" smtClean="0"/>
              <a:t>, eye color may be red, blue, purple, or silver. A cross between a silver-eyed spider and a purple-eyed spider always results in a 1:1 ratio of blue-eyed : red-eyed offspring.  </a:t>
            </a:r>
          </a:p>
          <a:p>
            <a:r>
              <a:rPr lang="en-US" dirty="0" smtClean="0"/>
              <a:t>The ability to warp space-time is a sex-linked trait, but warp spider sex chromosomes are reversed from the human condition (e.g. XY = female).  Furthermore, all of the offspring of a pure-breeding space-time warping male can space-time warp, even if the mother cannot.</a:t>
            </a:r>
          </a:p>
          <a:p>
            <a:r>
              <a:rPr lang="en-US" dirty="0" smtClean="0"/>
              <a:t>A space-time warping female with silver eyes produces a brood  that includes the following offspring shown at left.</a:t>
            </a:r>
          </a:p>
          <a:p>
            <a:r>
              <a:rPr lang="en-US" dirty="0" smtClean="0"/>
              <a:t>What are the genotypes of the parents?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72200" y="762001"/>
          <a:ext cx="2971800" cy="59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775"/>
                <a:gridCol w="2105025"/>
              </a:tblGrid>
              <a:tr h="431729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Phenotype</a:t>
                      </a:r>
                      <a:endParaRPr lang="en-US" dirty="0"/>
                    </a:p>
                  </a:txBody>
                  <a:tcPr/>
                </a:tc>
              </a:tr>
              <a:tr h="745176">
                <a:tc>
                  <a:txBody>
                    <a:bodyPr/>
                    <a:lstStyle/>
                    <a:p>
                      <a:r>
                        <a:rPr lang="en-US" dirty="0" smtClean="0"/>
                        <a:t>785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Spacetime</a:t>
                      </a:r>
                      <a:r>
                        <a:rPr lang="en-US" dirty="0" smtClean="0"/>
                        <a:t>-warping males with red eyes</a:t>
                      </a:r>
                      <a:endParaRPr lang="en-US" dirty="0"/>
                    </a:p>
                  </a:txBody>
                  <a:tcPr/>
                </a:tc>
              </a:tr>
              <a:tr h="745176">
                <a:tc>
                  <a:txBody>
                    <a:bodyPr/>
                    <a:lstStyle/>
                    <a:p>
                      <a:r>
                        <a:rPr lang="en-US" dirty="0" smtClean="0"/>
                        <a:t>802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Spacetime</a:t>
                      </a:r>
                      <a:r>
                        <a:rPr lang="en-US" dirty="0" smtClean="0"/>
                        <a:t>-warping males with silver eyes</a:t>
                      </a:r>
                      <a:endParaRPr lang="en-US" dirty="0"/>
                    </a:p>
                  </a:txBody>
                  <a:tcPr/>
                </a:tc>
              </a:tr>
              <a:tr h="745176">
                <a:tc>
                  <a:txBody>
                    <a:bodyPr/>
                    <a:lstStyle/>
                    <a:p>
                      <a:r>
                        <a:rPr lang="en-US" dirty="0" smtClean="0"/>
                        <a:t>399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NON-space-time-warping</a:t>
                      </a:r>
                      <a:r>
                        <a:rPr lang="en-US" baseline="0" dirty="0" smtClean="0"/>
                        <a:t> females with red eyes</a:t>
                      </a:r>
                      <a:endParaRPr lang="en-US" dirty="0"/>
                    </a:p>
                  </a:txBody>
                  <a:tcPr/>
                </a:tc>
              </a:tr>
              <a:tr h="634914">
                <a:tc>
                  <a:txBody>
                    <a:bodyPr/>
                    <a:lstStyle/>
                    <a:p>
                      <a:r>
                        <a:rPr lang="en-US" dirty="0" smtClean="0"/>
                        <a:t>409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NON-space-time-warping</a:t>
                      </a:r>
                      <a:r>
                        <a:rPr lang="en-US" baseline="0" dirty="0" smtClean="0"/>
                        <a:t> females with silver eyes</a:t>
                      </a:r>
                      <a:endParaRPr lang="en-US" dirty="0" smtClean="0"/>
                    </a:p>
                  </a:txBody>
                  <a:tcPr/>
                </a:tc>
              </a:tr>
              <a:tr h="634914">
                <a:tc>
                  <a:txBody>
                    <a:bodyPr/>
                    <a:lstStyle/>
                    <a:p>
                      <a:r>
                        <a:rPr lang="en-US" dirty="0" smtClean="0"/>
                        <a:t>387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Space-time-warping</a:t>
                      </a:r>
                      <a:r>
                        <a:rPr lang="en-US" baseline="0" dirty="0" smtClean="0"/>
                        <a:t> females with red eyes</a:t>
                      </a:r>
                      <a:endParaRPr lang="en-US" dirty="0" smtClean="0"/>
                    </a:p>
                  </a:txBody>
                  <a:tcPr/>
                </a:tc>
              </a:tr>
              <a:tr h="634914">
                <a:tc>
                  <a:txBody>
                    <a:bodyPr/>
                    <a:lstStyle/>
                    <a:p>
                      <a:r>
                        <a:rPr lang="en-US" dirty="0" smtClean="0"/>
                        <a:t>412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Space-time-warping</a:t>
                      </a:r>
                      <a:r>
                        <a:rPr lang="en-US" baseline="0" dirty="0" smtClean="0"/>
                        <a:t> females with silver eyes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Research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Priority #1:  health and safety of people.</a:t>
            </a:r>
          </a:p>
          <a:p>
            <a:r>
              <a:rPr lang="en-US" dirty="0" smtClean="0"/>
              <a:t>Priority #2:  health and safety of organisms.</a:t>
            </a:r>
          </a:p>
          <a:p>
            <a:r>
              <a:rPr lang="en-US" dirty="0" smtClean="0"/>
              <a:t>Helpful hints:</a:t>
            </a:r>
          </a:p>
          <a:p>
            <a:pPr lvl="1"/>
            <a:r>
              <a:rPr lang="en-US" dirty="0" smtClean="0"/>
              <a:t>Be proactive, take control of your project.  I am here to help you, not to run your experiment.</a:t>
            </a:r>
          </a:p>
          <a:p>
            <a:pPr lvl="1"/>
            <a:r>
              <a:rPr lang="en-US" dirty="0" smtClean="0"/>
              <a:t>Record what you do and when you do it in your lab notebooks (LT, COM)</a:t>
            </a:r>
          </a:p>
          <a:p>
            <a:pPr lvl="1"/>
            <a:r>
              <a:rPr lang="en-US" dirty="0" smtClean="0"/>
              <a:t>Engineering hint:  be very careful about doing things which cannot be undone.  There is no ctrl-Z in life, just computers.</a:t>
            </a:r>
          </a:p>
          <a:p>
            <a:pPr lvl="1"/>
            <a:r>
              <a:rPr lang="en-US" dirty="0" smtClean="0"/>
              <a:t>Be patient for my help:  I’m outnumbered 23 to 1!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77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4415</TotalTime>
  <Words>453</Words>
  <Application>Microsoft Office PowerPoint</Application>
  <PresentationFormat>On-screen Show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Do Now 2/13</vt:lpstr>
      <vt:lpstr>Solution</vt:lpstr>
      <vt:lpstr>Congratulations</vt:lpstr>
      <vt:lpstr>Try Another…</vt:lpstr>
      <vt:lpstr>Research Projects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2/20</dc:title>
  <dc:creator>Nicholas Tomasino</dc:creator>
  <cp:lastModifiedBy>Nicholas Tomasino</cp:lastModifiedBy>
  <cp:revision>60</cp:revision>
  <dcterms:created xsi:type="dcterms:W3CDTF">2014-02-20T12:09:26Z</dcterms:created>
  <dcterms:modified xsi:type="dcterms:W3CDTF">2015-02-15T13:38:31Z</dcterms:modified>
</cp:coreProperties>
</file>