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60" r:id="rId5"/>
    <p:sldId id="261" r:id="rId6"/>
    <p:sldId id="275" r:id="rId7"/>
    <p:sldId id="262" r:id="rId8"/>
    <p:sldId id="264" r:id="rId9"/>
    <p:sldId id="267" r:id="rId10"/>
    <p:sldId id="268" r:id="rId11"/>
    <p:sldId id="271" r:id="rId12"/>
    <p:sldId id="272" r:id="rId13"/>
    <p:sldId id="273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00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30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24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ED270C-826D-4FBE-B05A-D21ADBBC85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82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14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73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5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26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62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5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87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1754-66FB-4A6F-B93C-A4891AC751B6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2293-88EE-4AF2-AE1E-9E9E10DD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6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smtClean="0"/>
              <a:t>Now </a:t>
            </a:r>
            <a:r>
              <a:rPr lang="en-US" smtClean="0"/>
              <a:t>2.3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Objectives: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Define genetics, trait, </a:t>
            </a:r>
            <a:r>
              <a:rPr lang="en-US" b="1" u="sng" dirty="0" smtClean="0">
                <a:solidFill>
                  <a:schemeClr val="tx1"/>
                </a:solidFill>
              </a:rPr>
              <a:t>phenotype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u="sng" dirty="0" smtClean="0">
                <a:solidFill>
                  <a:schemeClr val="tx1"/>
                </a:solidFill>
              </a:rPr>
              <a:t>gene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u="sng" dirty="0" smtClean="0">
                <a:solidFill>
                  <a:schemeClr val="tx1"/>
                </a:solidFill>
              </a:rPr>
              <a:t>allele</a:t>
            </a:r>
            <a:r>
              <a:rPr lang="en-US" dirty="0" smtClean="0">
                <a:solidFill>
                  <a:schemeClr val="tx1"/>
                </a:solidFill>
              </a:rPr>
              <a:t>, pure-breeding, self-fertilization, cross-fertilization, </a:t>
            </a:r>
            <a:r>
              <a:rPr lang="en-US" b="1" u="sng" dirty="0" smtClean="0">
                <a:solidFill>
                  <a:schemeClr val="tx1"/>
                </a:solidFill>
              </a:rPr>
              <a:t>dominant</a:t>
            </a:r>
            <a:r>
              <a:rPr lang="en-US" dirty="0" smtClean="0">
                <a:solidFill>
                  <a:schemeClr val="tx1"/>
                </a:solidFill>
              </a:rPr>
              <a:t>, recessive, P, F1, and F2 generations.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Identify </a:t>
            </a:r>
            <a:r>
              <a:rPr lang="en-US" dirty="0" smtClean="0">
                <a:solidFill>
                  <a:schemeClr val="tx1"/>
                </a:solidFill>
              </a:rPr>
              <a:t>&amp; describe the importance of </a:t>
            </a:r>
            <a:r>
              <a:rPr lang="en-US" dirty="0" err="1" smtClean="0">
                <a:solidFill>
                  <a:schemeClr val="tx1"/>
                </a:solidFill>
              </a:rPr>
              <a:t>Gregor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Mendel’s experiments on pea </a:t>
            </a:r>
            <a:r>
              <a:rPr lang="en-US" dirty="0" smtClean="0">
                <a:solidFill>
                  <a:schemeClr val="tx1"/>
                </a:solidFill>
              </a:rPr>
              <a:t>plants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Task: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1.  </a:t>
            </a:r>
            <a:r>
              <a:rPr lang="en-US" dirty="0" smtClean="0">
                <a:solidFill>
                  <a:schemeClr val="tx1"/>
                </a:solidFill>
              </a:rPr>
              <a:t>4-minute quick study for quiz!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Dominant vs. Recessive 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dominant factor </a:t>
            </a:r>
            <a:r>
              <a:rPr lang="en-US" dirty="0" smtClean="0"/>
              <a:t>(“gene” or “allele”) is one that masks or hides the presence of a recessive one.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F</a:t>
            </a:r>
            <a:r>
              <a:rPr lang="en-US" b="1" u="sng" baseline="-25000" dirty="0" smtClean="0"/>
              <a:t>1</a:t>
            </a:r>
            <a:r>
              <a:rPr lang="en-US" b="1" u="sng" dirty="0" smtClean="0"/>
              <a:t> generation</a:t>
            </a:r>
            <a:r>
              <a:rPr lang="en-US" dirty="0" smtClean="0"/>
              <a:t> is the first generation of offspring in a genetic cross</a:t>
            </a:r>
            <a:endParaRPr lang="en-US" dirty="0"/>
          </a:p>
        </p:txBody>
      </p:sp>
      <p:pic>
        <p:nvPicPr>
          <p:cNvPr id="4" name="Picture 4" descr="c14x2flower-color"/>
          <p:cNvPicPr>
            <a:picLocks noChangeAspect="1" noChangeArrowheads="1"/>
          </p:cNvPicPr>
          <p:nvPr/>
        </p:nvPicPr>
        <p:blipFill rotWithShape="1">
          <a:blip r:embed="rId2" cstate="print">
            <a:lum bright="-30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616"/>
          <a:stretch/>
        </p:blipFill>
        <p:spPr bwMode="auto">
          <a:xfrm>
            <a:off x="2286000" y="1447800"/>
            <a:ext cx="4660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97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90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A Discussion About Candy: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What’s Your Favorite?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There are many varieties…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2200275" cy="1428750"/>
          </a:xfrm>
          <a:noFill/>
          <a:ln/>
        </p:spPr>
      </p:pic>
      <p:pic>
        <p:nvPicPr>
          <p:cNvPr id="1229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743200"/>
            <a:ext cx="1905000" cy="1905000"/>
          </a:xfrm>
          <a:noFill/>
          <a:ln/>
        </p:spPr>
      </p:pic>
      <p:pic>
        <p:nvPicPr>
          <p:cNvPr id="12299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4724400"/>
            <a:ext cx="2857500" cy="1828800"/>
          </a:xfrm>
          <a:noFill/>
          <a:ln/>
        </p:spPr>
      </p:pic>
      <p:pic>
        <p:nvPicPr>
          <p:cNvPr id="12302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14600" y="2514600"/>
            <a:ext cx="2514600" cy="1584325"/>
          </a:xfrm>
          <a:noFill/>
          <a:ln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324600" y="1524000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/>
              <a:t>…But…</a:t>
            </a:r>
          </a:p>
        </p:txBody>
      </p:sp>
      <p:sp>
        <p:nvSpPr>
          <p:cNvPr id="12305" name="AutoShape 17"/>
          <p:cNvSpPr>
            <a:spLocks/>
          </p:cNvSpPr>
          <p:nvPr/>
        </p:nvSpPr>
        <p:spPr bwMode="auto">
          <a:xfrm>
            <a:off x="5334000" y="2286000"/>
            <a:ext cx="762000" cy="3810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096000" y="3810000"/>
            <a:ext cx="2667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/>
              <a:t>They are all </a:t>
            </a:r>
            <a:r>
              <a:rPr lang="en-US" sz="2500" b="1" u="sng"/>
              <a:t>Candy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 animBg="1"/>
      <p:bldP spid="123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connection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Gene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segment of DNA that </a:t>
            </a:r>
            <a:r>
              <a:rPr lang="en-US" dirty="0" smtClean="0"/>
              <a:t>influences a </a:t>
            </a:r>
            <a:r>
              <a:rPr lang="en-US" dirty="0"/>
              <a:t>particular trait  (like the category: Candy)</a:t>
            </a:r>
          </a:p>
          <a:p>
            <a:pPr lvl="2"/>
            <a:r>
              <a:rPr lang="en-US" dirty="0"/>
              <a:t>ex – The Hair Color Gene produces Hair Color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Allele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certain variety of </a:t>
            </a:r>
            <a:r>
              <a:rPr lang="en-US" dirty="0" smtClean="0"/>
              <a:t>a gene that influences </a:t>
            </a:r>
            <a:r>
              <a:rPr lang="en-US" smtClean="0"/>
              <a:t>a trait.  </a:t>
            </a:r>
            <a:r>
              <a:rPr lang="en-US" dirty="0"/>
              <a:t>(like a variety of candy: Snickers)</a:t>
            </a:r>
          </a:p>
          <a:p>
            <a:pPr lvl="2"/>
            <a:r>
              <a:rPr lang="en-US" dirty="0"/>
              <a:t>ex – Alleles for Hair Color = Brown, Blonde, Red…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Factors Skip Generations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733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M</a:t>
            </a:r>
            <a:r>
              <a:rPr lang="en-US" dirty="0" smtClean="0"/>
              <a:t>endel bred 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(either self or cross), he made an amazing observation!</a:t>
            </a:r>
          </a:p>
          <a:p>
            <a:r>
              <a:rPr lang="en-US" dirty="0" smtClean="0"/>
              <a:t>About 25% of the plants in the F</a:t>
            </a:r>
            <a:r>
              <a:rPr lang="en-US" baseline="-25000" dirty="0" smtClean="0"/>
              <a:t>2</a:t>
            </a:r>
            <a:r>
              <a:rPr lang="en-US" dirty="0" smtClean="0"/>
              <a:t> generation were white-flowered!</a:t>
            </a:r>
            <a:endParaRPr lang="en-US" dirty="0"/>
          </a:p>
        </p:txBody>
      </p:sp>
      <p:pic>
        <p:nvPicPr>
          <p:cNvPr id="4" name="Picture 4" descr="c14x2flower-color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90547"/>
            <a:ext cx="5410200" cy="55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53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Greggor</a:t>
            </a:r>
            <a:r>
              <a:rPr lang="en-US" dirty="0" smtClean="0"/>
              <a:t> Mendel is important because:</a:t>
            </a:r>
          </a:p>
          <a:p>
            <a:endParaRPr lang="en-US" dirty="0"/>
          </a:p>
          <a:p>
            <a:r>
              <a:rPr lang="en-US" dirty="0" smtClean="0"/>
              <a:t>A trait is different from a phenotype – explain.</a:t>
            </a:r>
          </a:p>
          <a:p>
            <a:endParaRPr lang="en-US" dirty="0"/>
          </a:p>
          <a:p>
            <a:r>
              <a:rPr lang="en-US" dirty="0" smtClean="0"/>
              <a:t>What is a dominant genetic factor?  What is a recessive one?</a:t>
            </a:r>
          </a:p>
          <a:p>
            <a:endParaRPr lang="en-US" dirty="0"/>
          </a:p>
          <a:p>
            <a:r>
              <a:rPr lang="en-US" dirty="0" smtClean="0"/>
              <a:t>What types of characteristics can skip generations?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36097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Genetics </a:t>
            </a:r>
            <a:r>
              <a:rPr lang="en-US" dirty="0" smtClean="0"/>
              <a:t>is the field of biology that studies how characteristics are passed from one generation of organisms to the next</a:t>
            </a:r>
          </a:p>
          <a:p>
            <a:endParaRPr lang="en-US" dirty="0"/>
          </a:p>
          <a:p>
            <a:r>
              <a:rPr lang="en-US" dirty="0" smtClean="0"/>
              <a:t>What molecule transmits that information from one generation to the next? ______________</a:t>
            </a:r>
          </a:p>
        </p:txBody>
      </p:sp>
    </p:spTree>
    <p:extLst>
      <p:ext uri="{BB962C8B-B14F-4D97-AF65-F5344CB8AC3E}">
        <p14:creationId xmlns:p14="http://schemas.microsoft.com/office/powerpoint/2010/main" xmlns="" val="22994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0"/>
            <a:ext cx="8229600" cy="1143000"/>
          </a:xfrm>
        </p:spPr>
        <p:txBody>
          <a:bodyPr/>
          <a:lstStyle/>
          <a:p>
            <a:r>
              <a:rPr lang="en-US" dirty="0" smtClean="0"/>
              <a:t>Mendel’s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95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Mendel noticed that pea plants have a number of different </a:t>
            </a:r>
            <a:r>
              <a:rPr lang="en-US" b="1" u="sng" dirty="0" smtClean="0"/>
              <a:t>traits</a:t>
            </a:r>
            <a:r>
              <a:rPr lang="en-US" dirty="0" smtClean="0"/>
              <a:t>, or characteristics such as flower color.</a:t>
            </a:r>
          </a:p>
          <a:p>
            <a:endParaRPr lang="en-US" dirty="0"/>
          </a:p>
          <a:p>
            <a:r>
              <a:rPr lang="en-US" dirty="0" smtClean="0"/>
              <a:t>Some pea plants have purple flowers, and others have white.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2862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57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Trait vs.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trait</a:t>
            </a:r>
            <a:r>
              <a:rPr lang="en-US" dirty="0" smtClean="0"/>
              <a:t> is a characteristic.  For example, </a:t>
            </a:r>
            <a:r>
              <a:rPr lang="en-US" b="1" u="sng" dirty="0" smtClean="0"/>
              <a:t>flower color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b="1" u="sng" dirty="0" smtClean="0"/>
              <a:t>phenotype</a:t>
            </a:r>
            <a:r>
              <a:rPr lang="en-US" dirty="0" smtClean="0"/>
              <a:t> is the value an organism has for a trait, for example </a:t>
            </a:r>
            <a:r>
              <a:rPr lang="en-US" b="1" u="sng" dirty="0" smtClean="0"/>
              <a:t>purple flowers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1856119"/>
              </p:ext>
            </p:extLst>
          </p:nvPr>
        </p:nvGraphicFramePr>
        <p:xfrm>
          <a:off x="1600200" y="5257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Phenotypes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Flower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Purple, white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Seed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Yellow, green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36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724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Pea plants are a type of angiosperm</a:t>
            </a:r>
          </a:p>
          <a:p>
            <a:r>
              <a:rPr lang="en-US" dirty="0" smtClean="0"/>
              <a:t>Angiosperms are flowering plants.</a:t>
            </a:r>
          </a:p>
          <a:p>
            <a:r>
              <a:rPr lang="en-US" dirty="0" smtClean="0"/>
              <a:t>Angiosperms reproduce sexually, but most of them can self-fertilize</a:t>
            </a:r>
          </a:p>
          <a:p>
            <a:r>
              <a:rPr lang="en-US" dirty="0" smtClean="0"/>
              <a:t>Seeds are the result of fertilization in plants.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120" y="304800"/>
            <a:ext cx="2381631" cy="227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218" y="2819400"/>
            <a:ext cx="38110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2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Double Fertiliz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457"/>
            <a:ext cx="6863862" cy="68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46" y="51903"/>
            <a:ext cx="3352800" cy="2925762"/>
          </a:xfrm>
        </p:spPr>
        <p:txBody>
          <a:bodyPr/>
          <a:lstStyle/>
          <a:p>
            <a:r>
              <a:rPr lang="en-US" dirty="0" smtClean="0"/>
              <a:t>Angiosperm “Double Fertilization”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99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95800" cy="1143000"/>
          </a:xfrm>
        </p:spPr>
        <p:txBody>
          <a:bodyPr/>
          <a:lstStyle/>
          <a:p>
            <a:r>
              <a:rPr lang="en-US" dirty="0" smtClean="0"/>
              <a:t>Back to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First, Mendel developed pure-breeding strains of pea plants.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pure breeding strain </a:t>
            </a:r>
            <a:r>
              <a:rPr lang="en-US" dirty="0" smtClean="0"/>
              <a:t>of plant is one which always produces offspring with the same phenotypes</a:t>
            </a:r>
          </a:p>
          <a:p>
            <a:r>
              <a:rPr lang="en-US" dirty="0" smtClean="0"/>
              <a:t>He then cross-fertilized two pure plants to observe the results.</a:t>
            </a:r>
          </a:p>
          <a:p>
            <a:r>
              <a:rPr lang="en-US" dirty="0" smtClean="0"/>
              <a:t>In a genetic experiment, the parents are called the </a:t>
            </a:r>
            <a:r>
              <a:rPr lang="en-US" b="1" u="sng" dirty="0" smtClean="0"/>
              <a:t>P generation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c14x2flower-color"/>
          <p:cNvPicPr>
            <a:picLocks noChangeAspect="1" noChangeArrowheads="1"/>
          </p:cNvPicPr>
          <p:nvPr/>
        </p:nvPicPr>
        <p:blipFill rotWithShape="1">
          <a:blip r:embed="rId2" cstate="print">
            <a:lum bright="-30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832"/>
          <a:stretch/>
        </p:blipFill>
        <p:spPr bwMode="auto">
          <a:xfrm>
            <a:off x="4177145" y="228599"/>
            <a:ext cx="4660900" cy="15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8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781050"/>
          </a:xfrm>
        </p:spPr>
        <p:txBody>
          <a:bodyPr/>
          <a:lstStyle/>
          <a:p>
            <a:r>
              <a:rPr lang="en-US">
                <a:solidFill>
                  <a:srgbClr val="00FF00"/>
                </a:solidFill>
              </a:rPr>
              <a:t>Make A Prediction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28956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the two pea plants shown were crossed (mated), what % of the offspring do you predict will be purple?  Why?</a:t>
            </a:r>
          </a:p>
        </p:txBody>
      </p:sp>
      <p:pic>
        <p:nvPicPr>
          <p:cNvPr id="2052" name="Picture 4" descr="flower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486"/>
          <a:stretch>
            <a:fillRect/>
          </a:stretch>
        </p:blipFill>
        <p:spPr bwMode="auto">
          <a:xfrm>
            <a:off x="1752600" y="1371600"/>
            <a:ext cx="5486400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2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00"/>
                </a:solidFill>
              </a:rPr>
              <a:t>Anyone Predict </a:t>
            </a:r>
            <a:r>
              <a:rPr lang="en-US" b="1" u="sng" dirty="0" smtClean="0">
                <a:solidFill>
                  <a:srgbClr val="00FF00"/>
                </a:solidFill>
              </a:rPr>
              <a:t>100% PURPLE???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first plant was </a:t>
            </a:r>
            <a:r>
              <a:rPr lang="en-US" dirty="0">
                <a:solidFill>
                  <a:srgbClr val="FFFF00"/>
                </a:solidFill>
              </a:rPr>
              <a:t>PURE BREEDING</a:t>
            </a:r>
            <a:r>
              <a:rPr lang="en-US" dirty="0">
                <a:solidFill>
                  <a:schemeClr val="bg1"/>
                </a:solidFill>
              </a:rPr>
              <a:t> for purple flowers – meaning when it was </a:t>
            </a:r>
            <a:r>
              <a:rPr lang="en-US" dirty="0">
                <a:solidFill>
                  <a:srgbClr val="FFFF00"/>
                </a:solidFill>
              </a:rPr>
              <a:t>SELF-FERTILIZED</a:t>
            </a:r>
            <a:r>
              <a:rPr lang="en-US" dirty="0">
                <a:solidFill>
                  <a:schemeClr val="bg1"/>
                </a:solidFill>
              </a:rPr>
              <a:t> all of the offspring had purple flowers.</a:t>
            </a:r>
          </a:p>
          <a:p>
            <a:r>
              <a:rPr lang="en-US" dirty="0">
                <a:solidFill>
                  <a:schemeClr val="bg1"/>
                </a:solidFill>
              </a:rPr>
              <a:t>The second plant was pure breeding for white flowers.</a:t>
            </a:r>
          </a:p>
          <a:p>
            <a:r>
              <a:rPr lang="en-US" dirty="0">
                <a:solidFill>
                  <a:schemeClr val="bg1"/>
                </a:solidFill>
              </a:rPr>
              <a:t>Which flower color would you describe as </a:t>
            </a:r>
            <a:r>
              <a:rPr lang="en-US" dirty="0">
                <a:solidFill>
                  <a:srgbClr val="FFFF00"/>
                </a:solidFill>
              </a:rPr>
              <a:t>DOMINANT</a:t>
            </a:r>
            <a:r>
              <a:rPr lang="en-US" dirty="0">
                <a:solidFill>
                  <a:schemeClr val="bg1"/>
                </a:solidFill>
              </a:rPr>
              <a:t> in pea plants</a:t>
            </a:r>
            <a:r>
              <a:rPr lang="en-US" dirty="0" smtClean="0">
                <a:solidFill>
                  <a:schemeClr val="bg1"/>
                </a:solidFill>
              </a:rPr>
              <a:t>?  ________________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1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535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Do Now 2.3</vt:lpstr>
      <vt:lpstr>Genetics</vt:lpstr>
      <vt:lpstr>Mendel’s Experiments</vt:lpstr>
      <vt:lpstr>Trait vs. Phenotype</vt:lpstr>
      <vt:lpstr>Angiosperms</vt:lpstr>
      <vt:lpstr>Angiosperm “Double Fertilization”</vt:lpstr>
      <vt:lpstr>Back to Mendel</vt:lpstr>
      <vt:lpstr>Make A Prediction</vt:lpstr>
      <vt:lpstr>Anyone Predict 100% PURPLE???</vt:lpstr>
      <vt:lpstr>Dominant vs. Recessive Phenotypes</vt:lpstr>
      <vt:lpstr>A Discussion About Candy:</vt:lpstr>
      <vt:lpstr>There are many varieties…</vt:lpstr>
      <vt:lpstr>The connection</vt:lpstr>
      <vt:lpstr>Recessive Factors Skip Generations</vt:lpstr>
      <vt:lpstr>Recap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2/10</dc:title>
  <dc:creator>Nick</dc:creator>
  <cp:lastModifiedBy>Nicholas Tomasino</cp:lastModifiedBy>
  <cp:revision>17</cp:revision>
  <dcterms:created xsi:type="dcterms:W3CDTF">2011-02-10T17:28:42Z</dcterms:created>
  <dcterms:modified xsi:type="dcterms:W3CDTF">2015-02-03T12:58:56Z</dcterms:modified>
</cp:coreProperties>
</file>