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72" r:id="rId6"/>
    <p:sldId id="262" r:id="rId7"/>
    <p:sldId id="264" r:id="rId8"/>
    <p:sldId id="267" r:id="rId9"/>
    <p:sldId id="268" r:id="rId10"/>
    <p:sldId id="271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06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0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4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2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4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3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6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2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5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7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D1754-66FB-4A6F-B93C-A4891AC751B6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D2293-88EE-4AF2-AE1E-9E9E10DDD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9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Genetics </a:t>
            </a:r>
            <a:r>
              <a:rPr lang="en-US" dirty="0" smtClean="0"/>
              <a:t>is the field of biology that studies how _______________________________________________________________________________________________________________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What molecule transmits that information from one generation to the next? 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299415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connection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Gene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A segment of DNA that </a:t>
            </a:r>
            <a:r>
              <a:rPr lang="en-US" dirty="0" smtClean="0"/>
              <a:t>influences a </a:t>
            </a:r>
            <a:r>
              <a:rPr lang="en-US" dirty="0"/>
              <a:t>particular </a:t>
            </a:r>
            <a:r>
              <a:rPr lang="en-US" dirty="0" smtClean="0"/>
              <a:t>___________  </a:t>
            </a:r>
            <a:r>
              <a:rPr lang="en-US" dirty="0"/>
              <a:t>(like the category: Candy)</a:t>
            </a:r>
          </a:p>
          <a:p>
            <a:pPr lvl="2"/>
            <a:r>
              <a:rPr lang="en-US" dirty="0"/>
              <a:t>ex – The Hair Color Gene produces Hair Color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Allele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A </a:t>
            </a:r>
            <a:r>
              <a:rPr lang="en-US" dirty="0" smtClean="0"/>
              <a:t>____________________________________that influences a trait  </a:t>
            </a:r>
            <a:r>
              <a:rPr lang="en-US" dirty="0"/>
              <a:t>(like a variety of candy: Snickers)</a:t>
            </a:r>
          </a:p>
          <a:p>
            <a:pPr lvl="2"/>
            <a:r>
              <a:rPr lang="en-US" dirty="0"/>
              <a:t>ex – Alleles for Hair Color = Brown, Blonde, Red…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Recessive Factors Skip Generations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733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When </a:t>
            </a:r>
            <a:r>
              <a:rPr lang="en-US" dirty="0"/>
              <a:t>M</a:t>
            </a:r>
            <a:r>
              <a:rPr lang="en-US" dirty="0" smtClean="0"/>
              <a:t>endel bred the F</a:t>
            </a:r>
            <a:r>
              <a:rPr lang="en-US" baseline="-25000" dirty="0" smtClean="0"/>
              <a:t>1</a:t>
            </a:r>
            <a:r>
              <a:rPr lang="en-US" dirty="0" smtClean="0"/>
              <a:t> generation (either self or cross), he made an amazing observation!</a:t>
            </a:r>
          </a:p>
          <a:p>
            <a:r>
              <a:rPr lang="en-US" dirty="0" err="1" smtClean="0"/>
              <a:t>About____of</a:t>
            </a:r>
            <a:r>
              <a:rPr lang="en-US" dirty="0" smtClean="0"/>
              <a:t> the plants in the F</a:t>
            </a:r>
            <a:r>
              <a:rPr lang="en-US" baseline="-25000" dirty="0" smtClean="0"/>
              <a:t>2</a:t>
            </a:r>
            <a:r>
              <a:rPr lang="en-US" dirty="0" smtClean="0"/>
              <a:t> generation were ____________!</a:t>
            </a:r>
            <a:endParaRPr lang="en-US" dirty="0"/>
          </a:p>
        </p:txBody>
      </p:sp>
      <p:pic>
        <p:nvPicPr>
          <p:cNvPr id="4" name="Picture 4" descr="c14x2flower-color"/>
          <p:cNvPicPr>
            <a:picLocks noChangeAspect="1" noChangeArrowheads="1"/>
          </p:cNvPicPr>
          <p:nvPr/>
        </p:nvPicPr>
        <p:blipFill>
          <a:blip r:embed="rId2" cstate="print">
            <a:lum bright="-30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90547"/>
            <a:ext cx="5410200" cy="559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382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Greggor</a:t>
            </a:r>
            <a:r>
              <a:rPr lang="en-US" dirty="0" smtClean="0"/>
              <a:t> Mendel is important because:</a:t>
            </a:r>
          </a:p>
          <a:p>
            <a:endParaRPr lang="en-US" dirty="0"/>
          </a:p>
          <a:p>
            <a:r>
              <a:rPr lang="en-US" dirty="0" smtClean="0"/>
              <a:t>A trait is different from a phenotype – explain.</a:t>
            </a:r>
          </a:p>
          <a:p>
            <a:endParaRPr lang="en-US" dirty="0"/>
          </a:p>
          <a:p>
            <a:r>
              <a:rPr lang="en-US" dirty="0" smtClean="0"/>
              <a:t>What is a dominant genetic factor?  What is a recessive one?</a:t>
            </a:r>
          </a:p>
          <a:p>
            <a:endParaRPr lang="en-US" dirty="0"/>
          </a:p>
          <a:p>
            <a:r>
              <a:rPr lang="en-US" dirty="0" smtClean="0"/>
              <a:t>What types of characteristics can skip generations?</a:t>
            </a:r>
          </a:p>
        </p:txBody>
      </p:sp>
    </p:spTree>
    <p:extLst>
      <p:ext uri="{BB962C8B-B14F-4D97-AF65-F5344CB8AC3E}">
        <p14:creationId xmlns:p14="http://schemas.microsoft.com/office/powerpoint/2010/main" val="360979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7" y="0"/>
            <a:ext cx="8229600" cy="1143000"/>
          </a:xfrm>
        </p:spPr>
        <p:txBody>
          <a:bodyPr/>
          <a:lstStyle/>
          <a:p>
            <a:r>
              <a:rPr lang="en-US" dirty="0" smtClean="0"/>
              <a:t>Mendel’s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44958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Mendel noticed that pea plants have a number of different </a:t>
            </a:r>
            <a:r>
              <a:rPr lang="en-US" b="1" u="sng" dirty="0" smtClean="0"/>
              <a:t>traits</a:t>
            </a:r>
            <a:r>
              <a:rPr lang="en-US" dirty="0" smtClean="0"/>
              <a:t>, or _________, such as ________________.</a:t>
            </a:r>
          </a:p>
          <a:p>
            <a:endParaRPr lang="en-US" dirty="0"/>
          </a:p>
          <a:p>
            <a:r>
              <a:rPr lang="en-US" dirty="0" smtClean="0"/>
              <a:t>Some pea plants have purple flowers, and others have white.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990600"/>
            <a:ext cx="4286250" cy="566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73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Trait vs. Phenotype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766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u="sng" dirty="0" smtClean="0"/>
              <a:t>trait</a:t>
            </a:r>
            <a:r>
              <a:rPr lang="en-US" dirty="0" smtClean="0"/>
              <a:t> is a characteristic.  For example, flower color.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b="1" u="sng" dirty="0" smtClean="0"/>
              <a:t>phenotype</a:t>
            </a:r>
            <a:r>
              <a:rPr lang="en-US" dirty="0" smtClean="0"/>
              <a:t> is the ________________________, for example _________________________.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856119"/>
              </p:ext>
            </p:extLst>
          </p:nvPr>
        </p:nvGraphicFramePr>
        <p:xfrm>
          <a:off x="1600200" y="5257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Phenotypes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Flower 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Purple, white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Seed 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Yellow, green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68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91000" cy="1143000"/>
          </a:xfrm>
        </p:spPr>
        <p:txBody>
          <a:bodyPr/>
          <a:lstStyle/>
          <a:p>
            <a:r>
              <a:rPr lang="en-US" dirty="0" smtClean="0"/>
              <a:t>Angiosperms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724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Pea plants are a type of ______________.</a:t>
            </a:r>
          </a:p>
          <a:p>
            <a:r>
              <a:rPr lang="en-US" dirty="0" smtClean="0"/>
              <a:t>Angiosperms are _____________ plants.</a:t>
            </a:r>
          </a:p>
          <a:p>
            <a:r>
              <a:rPr lang="en-US" dirty="0" smtClean="0"/>
              <a:t>Angiosperms reproduce ___________, but most of them can self-fertilize</a:t>
            </a:r>
          </a:p>
          <a:p>
            <a:r>
              <a:rPr lang="en-US" dirty="0" smtClean="0"/>
              <a:t>Seeds are the result of ____________ in plants.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120" y="304800"/>
            <a:ext cx="2381631" cy="2279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flow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218" y="2819400"/>
            <a:ext cx="3811073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21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Double Fertiliz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457"/>
            <a:ext cx="6863862" cy="682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346" y="51903"/>
            <a:ext cx="3352800" cy="2925762"/>
          </a:xfrm>
        </p:spPr>
        <p:txBody>
          <a:bodyPr/>
          <a:lstStyle/>
          <a:p>
            <a:r>
              <a:rPr lang="en-US" dirty="0" smtClean="0"/>
              <a:t>Angiosperm “Double Fertilization”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7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495800" cy="1143000"/>
          </a:xfrm>
        </p:spPr>
        <p:txBody>
          <a:bodyPr/>
          <a:lstStyle/>
          <a:p>
            <a:r>
              <a:rPr lang="en-US" dirty="0" smtClean="0"/>
              <a:t>Back to Mendel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First, Mendel developed pure-breeding strains of pea plants.</a:t>
            </a:r>
          </a:p>
          <a:p>
            <a:r>
              <a:rPr lang="en-US" dirty="0" smtClean="0"/>
              <a:t>A </a:t>
            </a:r>
            <a:r>
              <a:rPr lang="en-US" b="1" u="sng" dirty="0" smtClean="0"/>
              <a:t>pure breeding strain </a:t>
            </a:r>
            <a:r>
              <a:rPr lang="en-US" dirty="0" smtClean="0"/>
              <a:t>of plant is one which always produces offspring with the _____________________________________</a:t>
            </a:r>
          </a:p>
          <a:p>
            <a:r>
              <a:rPr lang="en-US" dirty="0" smtClean="0"/>
              <a:t>He then cross-fertilized two pure plants to observe the results.</a:t>
            </a:r>
          </a:p>
          <a:p>
            <a:r>
              <a:rPr lang="en-US" dirty="0" smtClean="0"/>
              <a:t>In a genetic experiment, the ___________ are called the </a:t>
            </a:r>
            <a:r>
              <a:rPr lang="en-US" b="1" u="sng" dirty="0" smtClean="0"/>
              <a:t>P generation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4" descr="c14x2flower-color"/>
          <p:cNvPicPr>
            <a:picLocks noChangeAspect="1" noChangeArrowheads="1"/>
          </p:cNvPicPr>
          <p:nvPr/>
        </p:nvPicPr>
        <p:blipFill rotWithShape="1">
          <a:blip r:embed="rId2" cstate="print">
            <a:lum bright="-30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32"/>
          <a:stretch/>
        </p:blipFill>
        <p:spPr bwMode="auto">
          <a:xfrm>
            <a:off x="4177145" y="228599"/>
            <a:ext cx="4660900" cy="1593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832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781050"/>
          </a:xfrm>
        </p:spPr>
        <p:txBody>
          <a:bodyPr/>
          <a:lstStyle/>
          <a:p>
            <a:r>
              <a:rPr lang="en-US">
                <a:solidFill>
                  <a:srgbClr val="00FF00"/>
                </a:solidFill>
              </a:rPr>
              <a:t>Make A Prediction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62400"/>
            <a:ext cx="9144000" cy="2895600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If the two pea plants shown were crossed (mated), what % of the offspring do you predict will be purple?  Why?</a:t>
            </a:r>
          </a:p>
        </p:txBody>
      </p:sp>
      <p:pic>
        <p:nvPicPr>
          <p:cNvPr id="2052" name="Picture 4" descr="flower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86"/>
          <a:stretch>
            <a:fillRect/>
          </a:stretch>
        </p:blipFill>
        <p:spPr bwMode="auto">
          <a:xfrm>
            <a:off x="1752600" y="1371600"/>
            <a:ext cx="5486400" cy="239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22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FF00"/>
                </a:solidFill>
              </a:rPr>
              <a:t>Anyone Predict </a:t>
            </a:r>
            <a:r>
              <a:rPr lang="en-US" b="1" u="sng" dirty="0" smtClean="0">
                <a:solidFill>
                  <a:srgbClr val="00FF00"/>
                </a:solidFill>
              </a:rPr>
              <a:t>______________</a:t>
            </a:r>
            <a:r>
              <a:rPr lang="en-US" dirty="0" smtClean="0">
                <a:solidFill>
                  <a:srgbClr val="00FF00"/>
                </a:solidFill>
              </a:rPr>
              <a:t>?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first plant was </a:t>
            </a:r>
            <a:r>
              <a:rPr lang="en-US" dirty="0">
                <a:solidFill>
                  <a:srgbClr val="FFFF00"/>
                </a:solidFill>
              </a:rPr>
              <a:t>PURE BREEDING</a:t>
            </a:r>
            <a:r>
              <a:rPr lang="en-US" dirty="0">
                <a:solidFill>
                  <a:schemeClr val="bg1"/>
                </a:solidFill>
              </a:rPr>
              <a:t> for purple flowers – meaning when it was </a:t>
            </a:r>
            <a:r>
              <a:rPr lang="en-US" dirty="0">
                <a:solidFill>
                  <a:srgbClr val="FFFF00"/>
                </a:solidFill>
              </a:rPr>
              <a:t>SELF-FERTILIZED</a:t>
            </a:r>
            <a:r>
              <a:rPr lang="en-US" dirty="0">
                <a:solidFill>
                  <a:schemeClr val="bg1"/>
                </a:solidFill>
              </a:rPr>
              <a:t> all of the offspring had purple flowers.</a:t>
            </a:r>
          </a:p>
          <a:p>
            <a:r>
              <a:rPr lang="en-US" dirty="0">
                <a:solidFill>
                  <a:schemeClr val="bg1"/>
                </a:solidFill>
              </a:rPr>
              <a:t>The second plant was pure breeding for white flowers.</a:t>
            </a:r>
          </a:p>
          <a:p>
            <a:r>
              <a:rPr lang="en-US" dirty="0">
                <a:solidFill>
                  <a:schemeClr val="bg1"/>
                </a:solidFill>
              </a:rPr>
              <a:t>Which flower color would you describe as </a:t>
            </a:r>
            <a:r>
              <a:rPr lang="en-US" dirty="0">
                <a:solidFill>
                  <a:srgbClr val="FFFF00"/>
                </a:solidFill>
              </a:rPr>
              <a:t>DOMINANT</a:t>
            </a:r>
            <a:r>
              <a:rPr lang="en-US" dirty="0">
                <a:solidFill>
                  <a:schemeClr val="bg1"/>
                </a:solidFill>
              </a:rPr>
              <a:t> in pea plants</a:t>
            </a:r>
            <a:r>
              <a:rPr lang="en-US" dirty="0" smtClean="0">
                <a:solidFill>
                  <a:schemeClr val="bg1"/>
                </a:solidFill>
              </a:rPr>
              <a:t>?  ________________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5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Dominant vs. Recessive Phenotypes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91000"/>
            <a:ext cx="9144000" cy="2667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b="1" u="sng" dirty="0" smtClean="0"/>
              <a:t>dominant factor </a:t>
            </a:r>
            <a:r>
              <a:rPr lang="en-US" dirty="0" smtClean="0"/>
              <a:t>(“gene”) is one that __________________________________________________________________________________________</a:t>
            </a:r>
          </a:p>
          <a:p>
            <a:r>
              <a:rPr lang="en-US" dirty="0" smtClean="0"/>
              <a:t>The </a:t>
            </a:r>
            <a:r>
              <a:rPr lang="en-US" b="1" u="sng" dirty="0" smtClean="0"/>
              <a:t>F</a:t>
            </a:r>
            <a:r>
              <a:rPr lang="en-US" b="1" u="sng" baseline="-25000" dirty="0" smtClean="0"/>
              <a:t>1</a:t>
            </a:r>
            <a:r>
              <a:rPr lang="en-US" b="1" u="sng" dirty="0" smtClean="0"/>
              <a:t> generation</a:t>
            </a:r>
            <a:r>
              <a:rPr lang="en-US" dirty="0" smtClean="0"/>
              <a:t> is the ___________________________in a genetic cross</a:t>
            </a:r>
            <a:endParaRPr lang="en-US" dirty="0"/>
          </a:p>
        </p:txBody>
      </p:sp>
      <p:pic>
        <p:nvPicPr>
          <p:cNvPr id="4" name="Picture 4" descr="c14x2flower-color"/>
          <p:cNvPicPr>
            <a:picLocks noChangeAspect="1" noChangeArrowheads="1"/>
          </p:cNvPicPr>
          <p:nvPr/>
        </p:nvPicPr>
        <p:blipFill rotWithShape="1">
          <a:blip r:embed="rId2" cstate="print">
            <a:lum bright="-30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616"/>
          <a:stretch/>
        </p:blipFill>
        <p:spPr bwMode="auto">
          <a:xfrm>
            <a:off x="2286000" y="1447800"/>
            <a:ext cx="46609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79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409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Genetics</vt:lpstr>
      <vt:lpstr>Mendel’s Experiments</vt:lpstr>
      <vt:lpstr>Trait vs. Phenotype</vt:lpstr>
      <vt:lpstr>Angiosperms</vt:lpstr>
      <vt:lpstr>Angiosperm “Double Fertilization”</vt:lpstr>
      <vt:lpstr>Back to Mendel</vt:lpstr>
      <vt:lpstr>Make A Prediction</vt:lpstr>
      <vt:lpstr>Anyone Predict ______________?</vt:lpstr>
      <vt:lpstr>Dominant vs. Recessive Phenotypes</vt:lpstr>
      <vt:lpstr>The connection</vt:lpstr>
      <vt:lpstr>Recessive Factors Skip Generations</vt:lpstr>
      <vt:lpstr>Recap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2/10</dc:title>
  <dc:creator>Nick</dc:creator>
  <cp:lastModifiedBy>Nicholas Tomasino</cp:lastModifiedBy>
  <cp:revision>6</cp:revision>
  <dcterms:created xsi:type="dcterms:W3CDTF">2011-02-10T17:28:42Z</dcterms:created>
  <dcterms:modified xsi:type="dcterms:W3CDTF">2014-02-07T12:43:33Z</dcterms:modified>
</cp:coreProperties>
</file>