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8BFD9F-2066-4FF0-BE86-BA666FC6DFFF}" type="datetimeFigureOut">
              <a:rPr lang="en-US" smtClean="0"/>
              <a:pPr/>
              <a:t>2/6/2017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A907D-3B5E-43A1-9994-AC6F8A24D05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0"/>
            <a:ext cx="7772400" cy="1470025"/>
          </a:xfrm>
        </p:spPr>
        <p:txBody>
          <a:bodyPr/>
          <a:lstStyle/>
          <a:p>
            <a:r>
              <a:rPr lang="en-US" dirty="0"/>
              <a:t>Do Now 2.6  (HW check 8.14, 18)  New Week (23)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Objectives:</a:t>
            </a: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Define </a:t>
            </a:r>
            <a:r>
              <a:rPr lang="en-US" dirty="0" err="1">
                <a:solidFill>
                  <a:schemeClr val="tx1"/>
                </a:solidFill>
              </a:rPr>
              <a:t>karyotype</a:t>
            </a:r>
            <a:r>
              <a:rPr lang="en-US" dirty="0">
                <a:solidFill>
                  <a:schemeClr val="tx1"/>
                </a:solidFill>
              </a:rPr>
              <a:t>, polyploidy, </a:t>
            </a:r>
            <a:r>
              <a:rPr lang="en-US" dirty="0" err="1">
                <a:solidFill>
                  <a:schemeClr val="tx1"/>
                </a:solidFill>
              </a:rPr>
              <a:t>monosomy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trisomy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dirty="0" err="1">
                <a:solidFill>
                  <a:schemeClr val="tx1"/>
                </a:solidFill>
              </a:rPr>
              <a:t>nondisjunction</a:t>
            </a:r>
            <a:endParaRPr lang="en-US" dirty="0">
              <a:solidFill>
                <a:schemeClr val="tx1"/>
              </a:solidFill>
            </a:endParaRPr>
          </a:p>
          <a:p>
            <a:pPr marL="514350" indent="-514350"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Analyze karyotypes to determine what, if any, chromosomal disorders an individual has.</a:t>
            </a:r>
          </a:p>
          <a:p>
            <a:pPr marL="514350" indent="-514350">
              <a:buAutoNum type="arabicPeriod"/>
            </a:pPr>
            <a:endParaRPr lang="en-US" dirty="0">
              <a:solidFill>
                <a:schemeClr val="tx1"/>
              </a:solidFill>
            </a:endParaRP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Task:</a:t>
            </a:r>
          </a:p>
          <a:p>
            <a:pPr marL="514350" indent="-514350"/>
            <a:r>
              <a:rPr lang="en-US" dirty="0">
                <a:solidFill>
                  <a:schemeClr val="tx1"/>
                </a:solidFill>
              </a:rPr>
              <a:t>1.  List three processes other than mutation that produce genetic variation and diversity in sexually reproducing organisms.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Viable </a:t>
            </a:r>
            <a:r>
              <a:rPr lang="en-US" dirty="0" err="1"/>
              <a:t>Nondisjunction</a:t>
            </a:r>
            <a:r>
              <a:rPr lang="en-US" dirty="0"/>
              <a:t>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05800" cy="4525963"/>
          </a:xfrm>
        </p:spPr>
        <p:txBody>
          <a:bodyPr>
            <a:normAutofit/>
          </a:bodyPr>
          <a:lstStyle/>
          <a:p>
            <a:r>
              <a:rPr lang="en-US" dirty="0"/>
              <a:t>47 XXX female:  “super female.”</a:t>
            </a:r>
          </a:p>
          <a:p>
            <a:r>
              <a:rPr lang="en-US" dirty="0"/>
              <a:t>47 XYY males:  “double Y males.”</a:t>
            </a:r>
          </a:p>
          <a:p>
            <a:r>
              <a:rPr lang="en-US" dirty="0"/>
              <a:t>45 X females:  “Turner Syndrome.”</a:t>
            </a:r>
          </a:p>
          <a:p>
            <a:r>
              <a:rPr lang="en-US" dirty="0"/>
              <a:t>47 XXY males:  “</a:t>
            </a:r>
            <a:r>
              <a:rPr lang="en-US" dirty="0" err="1"/>
              <a:t>Klienfelter</a:t>
            </a:r>
            <a:r>
              <a:rPr lang="en-US" dirty="0"/>
              <a:t> Syndrome.”</a:t>
            </a:r>
          </a:p>
          <a:p>
            <a:r>
              <a:rPr lang="en-US" dirty="0" err="1"/>
              <a:t>Trisomy</a:t>
            </a:r>
            <a:r>
              <a:rPr lang="en-US" dirty="0"/>
              <a:t> 21:  “Down Syndrome.”</a:t>
            </a:r>
          </a:p>
          <a:p>
            <a:r>
              <a:rPr lang="en-US" dirty="0" err="1"/>
              <a:t>Trisomy</a:t>
            </a:r>
            <a:r>
              <a:rPr lang="en-US" dirty="0"/>
              <a:t> 18:  “Edwards Syndrome.”</a:t>
            </a:r>
          </a:p>
          <a:p>
            <a:r>
              <a:rPr lang="en-US" dirty="0" err="1"/>
              <a:t>Trisomy</a:t>
            </a:r>
            <a:r>
              <a:rPr lang="en-US" dirty="0"/>
              <a:t> 13:  “</a:t>
            </a:r>
            <a:r>
              <a:rPr lang="en-US" dirty="0" err="1"/>
              <a:t>Patau</a:t>
            </a:r>
            <a:r>
              <a:rPr lang="en-US" dirty="0"/>
              <a:t> Syndrome.”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Karyotype</a:t>
            </a:r>
            <a:r>
              <a:rPr lang="en-US" dirty="0"/>
              <a:t>:  Picture of chromosomes arranged by type</a:t>
            </a:r>
          </a:p>
        </p:txBody>
      </p:sp>
      <p:pic>
        <p:nvPicPr>
          <p:cNvPr id="1026" name="Picture 2" descr="http://www.biology.iupui.edu/biocourses/N100/images/11csomes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90800"/>
            <a:ext cx="1895475" cy="2181226"/>
          </a:xfrm>
          <a:prstGeom prst="rect">
            <a:avLst/>
          </a:prstGeom>
          <a:noFill/>
        </p:spPr>
      </p:pic>
      <p:pic>
        <p:nvPicPr>
          <p:cNvPr id="1028" name="Picture 4" descr="http://www.biology.iupui.edu/biocourses/N100/images/nmlmale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1524000"/>
            <a:ext cx="6174240" cy="3810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Polyploidy = more than 2n (i.e. 3n, 4n etc.)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838200"/>
            <a:ext cx="3733800" cy="58674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many organisms, (especially plants), polyploidy is common and normal.  Every banana you eat is triploid, for example.</a:t>
            </a:r>
          </a:p>
          <a:p>
            <a:r>
              <a:rPr lang="en-US" dirty="0"/>
              <a:t>In humans and most animals, polyploidy is a dangerous condition associated with tumors and cancer.</a:t>
            </a:r>
          </a:p>
          <a:p>
            <a:r>
              <a:rPr lang="en-US" dirty="0"/>
              <a:t>The </a:t>
            </a:r>
            <a:r>
              <a:rPr lang="en-US" dirty="0" err="1"/>
              <a:t>tetraploid</a:t>
            </a:r>
            <a:r>
              <a:rPr lang="en-US" dirty="0"/>
              <a:t> mouse </a:t>
            </a:r>
            <a:r>
              <a:rPr lang="en-US" dirty="0" err="1"/>
              <a:t>karyotype</a:t>
            </a:r>
            <a:r>
              <a:rPr lang="en-US" dirty="0"/>
              <a:t> shown is from a tumor.</a:t>
            </a:r>
          </a:p>
        </p:txBody>
      </p:sp>
      <p:pic>
        <p:nvPicPr>
          <p:cNvPr id="6146" name="Picture 2" descr="http://www.pnas.org/content/97/24/13306/F1.large.jpg"/>
          <p:cNvPicPr>
            <a:picLocks noChangeAspect="1" noChangeArrowheads="1"/>
          </p:cNvPicPr>
          <p:nvPr/>
        </p:nvPicPr>
        <p:blipFill>
          <a:blip r:embed="rId2" cstate="print"/>
          <a:srcRect r="119" b="47500"/>
          <a:stretch>
            <a:fillRect/>
          </a:stretch>
        </p:blipFill>
        <p:spPr bwMode="auto">
          <a:xfrm>
            <a:off x="304800" y="1524000"/>
            <a:ext cx="4800600" cy="38404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Monosomy</a:t>
            </a:r>
            <a:r>
              <a:rPr lang="en-US" dirty="0"/>
              <a:t> and </a:t>
            </a:r>
            <a:r>
              <a:rPr lang="en-US" dirty="0" err="1"/>
              <a:t>Trisomy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52600"/>
          </a:xfrm>
        </p:spPr>
        <p:txBody>
          <a:bodyPr/>
          <a:lstStyle/>
          <a:p>
            <a:r>
              <a:rPr lang="en-US" dirty="0" err="1"/>
              <a:t>Monosomy</a:t>
            </a:r>
            <a:r>
              <a:rPr lang="en-US" dirty="0"/>
              <a:t> refers to a missing chromosome from the typical diploid set</a:t>
            </a:r>
          </a:p>
          <a:p>
            <a:r>
              <a:rPr lang="en-US" dirty="0" err="1"/>
              <a:t>Trisomy</a:t>
            </a:r>
            <a:r>
              <a:rPr lang="en-US" dirty="0"/>
              <a:t> refers to an extra chromosome </a:t>
            </a:r>
          </a:p>
        </p:txBody>
      </p:sp>
      <p:pic>
        <p:nvPicPr>
          <p:cNvPr id="7170" name="Picture 2" descr="http://www.biology.iupui.edu/biocourses/N100/images/turne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352800"/>
            <a:ext cx="3352800" cy="3187415"/>
          </a:xfrm>
          <a:prstGeom prst="rect">
            <a:avLst/>
          </a:prstGeom>
          <a:noFill/>
        </p:spPr>
      </p:pic>
      <p:pic>
        <p:nvPicPr>
          <p:cNvPr id="7174" name="Picture 6" descr="http://php.med.unsw.edu.au/embryology/images/thumb/6/6f/Trisomy21male.jpg/400px-Trisomy21ma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3733800"/>
            <a:ext cx="3810000" cy="2257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47800"/>
          </a:xfrm>
        </p:spPr>
        <p:txBody>
          <a:bodyPr>
            <a:normAutofit/>
          </a:bodyPr>
          <a:lstStyle/>
          <a:p>
            <a:r>
              <a:rPr lang="en-US" dirty="0" err="1"/>
              <a:t>Nondisjunction</a:t>
            </a:r>
            <a:r>
              <a:rPr lang="en-US" dirty="0"/>
              <a:t>:  The cause of </a:t>
            </a:r>
            <a:r>
              <a:rPr lang="en-US" dirty="0" err="1"/>
              <a:t>trisomy</a:t>
            </a:r>
            <a:r>
              <a:rPr lang="en-US" dirty="0"/>
              <a:t> and </a:t>
            </a:r>
            <a:r>
              <a:rPr lang="en-US" dirty="0" err="1"/>
              <a:t>monosomy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267200"/>
            <a:ext cx="9144000" cy="2590800"/>
          </a:xfrm>
        </p:spPr>
        <p:txBody>
          <a:bodyPr>
            <a:normAutofit/>
          </a:bodyPr>
          <a:lstStyle/>
          <a:p>
            <a:r>
              <a:rPr lang="en-US" dirty="0" err="1"/>
              <a:t>Nondisjunction</a:t>
            </a:r>
            <a:r>
              <a:rPr lang="en-US" dirty="0"/>
              <a:t>:  a mutation that occurs during meiosis I.  Homologous chromosomes do not separate, which produces gametes with extra and missing chromosomes</a:t>
            </a:r>
          </a:p>
        </p:txBody>
      </p:sp>
      <p:pic>
        <p:nvPicPr>
          <p:cNvPr id="8194" name="Picture 2" descr="http://www.biology.iupui.edu/biocourses/N100/images/11nondisjunction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3800475" cy="2571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Monosomy</a:t>
            </a:r>
            <a:r>
              <a:rPr lang="en-US" dirty="0"/>
              <a:t> and </a:t>
            </a:r>
            <a:r>
              <a:rPr lang="en-US" dirty="0" err="1"/>
              <a:t>Trisomy</a:t>
            </a:r>
            <a:r>
              <a:rPr lang="en-US" dirty="0"/>
              <a:t> Disorders in Humans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instances of </a:t>
            </a:r>
            <a:r>
              <a:rPr lang="en-US" dirty="0" err="1"/>
              <a:t>monosomy</a:t>
            </a:r>
            <a:r>
              <a:rPr lang="en-US" dirty="0"/>
              <a:t> and </a:t>
            </a:r>
            <a:r>
              <a:rPr lang="en-US" dirty="0" err="1"/>
              <a:t>trisomy</a:t>
            </a:r>
            <a:r>
              <a:rPr lang="en-US" dirty="0"/>
              <a:t> produce an unviable zygote that spontaneously aborts (miscarries) very early in pregnancy.</a:t>
            </a:r>
          </a:p>
          <a:p>
            <a:r>
              <a:rPr lang="en-US" dirty="0"/>
              <a:t>With a few exceptions, the effects of </a:t>
            </a:r>
            <a:r>
              <a:rPr lang="en-US" dirty="0" err="1"/>
              <a:t>nondisjunction</a:t>
            </a:r>
            <a:r>
              <a:rPr lang="en-US" dirty="0"/>
              <a:t> mutations are very serious.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 fontScale="90000"/>
          </a:bodyPr>
          <a:lstStyle/>
          <a:p>
            <a:r>
              <a:rPr lang="en-US" dirty="0"/>
              <a:t>Sex Chromosome </a:t>
            </a:r>
            <a:r>
              <a:rPr lang="en-US" dirty="0" err="1"/>
              <a:t>Nondisjunction</a:t>
            </a:r>
            <a:r>
              <a:rPr lang="en-US" dirty="0"/>
              <a:t> is the Least Debilitating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47 XXX female:  “super female.”  Most individuals are unaware of the condition.  They are at a high risk of producing offspring with sex chromosome </a:t>
            </a:r>
            <a:r>
              <a:rPr lang="en-US" dirty="0" err="1"/>
              <a:t>trisomy</a:t>
            </a:r>
            <a:r>
              <a:rPr lang="en-US" dirty="0"/>
              <a:t> however.</a:t>
            </a:r>
          </a:p>
          <a:p>
            <a:r>
              <a:rPr lang="en-US" dirty="0"/>
              <a:t>47 XYY males:  “double Y males.”  Many are unaware of the condition.  Is associated with increased height, acne, and- perhaps- aggressive behavior</a:t>
            </a:r>
          </a:p>
          <a:p>
            <a:r>
              <a:rPr lang="en-US" dirty="0"/>
              <a:t>45 X females:  “Turner Syndrome.”  The only viable </a:t>
            </a:r>
            <a:r>
              <a:rPr lang="en-US" dirty="0" err="1"/>
              <a:t>monosomy</a:t>
            </a:r>
            <a:r>
              <a:rPr lang="en-US" dirty="0"/>
              <a:t> in humans</a:t>
            </a:r>
          </a:p>
          <a:p>
            <a:r>
              <a:rPr lang="en-US" dirty="0"/>
              <a:t>47 XXY:  “</a:t>
            </a:r>
            <a:r>
              <a:rPr lang="en-US" dirty="0" err="1"/>
              <a:t>Klienfelter</a:t>
            </a:r>
            <a:r>
              <a:rPr lang="en-US" dirty="0"/>
              <a:t> Syndrome.”  Male, with female secondary sex characteristics (breasts, less body hair, small testes, etc.)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Autosomal</a:t>
            </a:r>
            <a:r>
              <a:rPr lang="en-US" dirty="0"/>
              <a:t> </a:t>
            </a:r>
            <a:r>
              <a:rPr lang="en-US" dirty="0" err="1"/>
              <a:t>Trisomy</a:t>
            </a:r>
            <a:r>
              <a:rPr lang="en-US" dirty="0"/>
              <a:t> Disorders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486400"/>
          </a:xfrm>
        </p:spPr>
        <p:txBody>
          <a:bodyPr>
            <a:normAutofit/>
          </a:bodyPr>
          <a:lstStyle/>
          <a:p>
            <a:r>
              <a:rPr lang="en-US" dirty="0" err="1"/>
              <a:t>Trisomy</a:t>
            </a:r>
            <a:r>
              <a:rPr lang="en-US" dirty="0"/>
              <a:t> 21:  “Down Syndrome.”  Significantly reduced IQ, characteristic features.</a:t>
            </a:r>
          </a:p>
          <a:p>
            <a:r>
              <a:rPr lang="en-US" dirty="0" err="1"/>
              <a:t>Trisomy</a:t>
            </a:r>
            <a:r>
              <a:rPr lang="en-US" dirty="0"/>
              <a:t> 18:  “Edwards Syndrome.”  Severe disorder of heart and kidneys.  If a fetus survives to birth, the median lifespan is 5-15 days</a:t>
            </a:r>
          </a:p>
          <a:p>
            <a:r>
              <a:rPr lang="en-US" dirty="0" err="1"/>
              <a:t>Trisomy</a:t>
            </a:r>
            <a:r>
              <a:rPr lang="en-US" dirty="0"/>
              <a:t> 13:  “</a:t>
            </a:r>
            <a:r>
              <a:rPr lang="en-US" dirty="0" err="1"/>
              <a:t>Patau</a:t>
            </a:r>
            <a:r>
              <a:rPr lang="en-US" dirty="0"/>
              <a:t> Syndrome.”  Severe birth defects, including heart and kidney disorders, as well as malformations.  80% of infants do not survive beyond 1 year.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Karyotype</a:t>
            </a:r>
            <a:r>
              <a:rPr lang="en-US" dirty="0"/>
              <a:t>:  a picture of an organism’s chromosomes, arranged for analysis.</a:t>
            </a:r>
          </a:p>
          <a:p>
            <a:r>
              <a:rPr lang="en-US" dirty="0"/>
              <a:t>Polyploidy:  a condition of three or more copies of each chromosome.  Common in plants, associated with cancer in animals</a:t>
            </a:r>
          </a:p>
          <a:p>
            <a:r>
              <a:rPr lang="en-US" dirty="0" err="1"/>
              <a:t>Nondisjunction</a:t>
            </a:r>
            <a:r>
              <a:rPr lang="en-US" dirty="0"/>
              <a:t>:  the failure of a pair of homologous chromosomes to </a:t>
            </a:r>
            <a:r>
              <a:rPr lang="en-US" dirty="0" err="1"/>
              <a:t>seperate</a:t>
            </a:r>
            <a:r>
              <a:rPr lang="en-US" dirty="0"/>
              <a:t> during meiosis, producing gametes where n=22 or n=24</a:t>
            </a:r>
          </a:p>
          <a:p>
            <a:r>
              <a:rPr lang="en-US" dirty="0" err="1"/>
              <a:t>Monosomy</a:t>
            </a:r>
            <a:r>
              <a:rPr lang="en-US" dirty="0"/>
              <a:t> – missing a chromosome (1 of a pair)</a:t>
            </a:r>
          </a:p>
          <a:p>
            <a:r>
              <a:rPr lang="en-US" dirty="0" err="1"/>
              <a:t>Trisomy</a:t>
            </a:r>
            <a:r>
              <a:rPr lang="en-US" dirty="0"/>
              <a:t> – extra chromosome (3 of a pair)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</TotalTime>
  <Words>553</Words>
  <Application>Microsoft Office PowerPoint</Application>
  <PresentationFormat>On-screen Show (4:3)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Do Now 2.6  (HW check 8.14, 18)  New Week (23)</vt:lpstr>
      <vt:lpstr>Karyotype:  Picture of chromosomes arranged by type</vt:lpstr>
      <vt:lpstr>Polyploidy = more than 2n (i.e. 3n, 4n etc.)</vt:lpstr>
      <vt:lpstr>Monosomy and Trisomy</vt:lpstr>
      <vt:lpstr>Nondisjunction:  The cause of trisomy and monosomy</vt:lpstr>
      <vt:lpstr>Monosomy and Trisomy Disorders in Humans</vt:lpstr>
      <vt:lpstr>Sex Chromosome Nondisjunction is the Least Debilitating</vt:lpstr>
      <vt:lpstr>Autosomal Trisomy Disorders</vt:lpstr>
      <vt:lpstr>Recap</vt:lpstr>
      <vt:lpstr>Viable Nondisjunction Disorders</vt:lpstr>
    </vt:vector>
  </TitlesOfParts>
  <Company>BCPSS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2.8</dc:title>
  <dc:creator>teacher</dc:creator>
  <cp:lastModifiedBy>Nicholas Tomasino</cp:lastModifiedBy>
  <cp:revision>14</cp:revision>
  <dcterms:created xsi:type="dcterms:W3CDTF">2012-02-08T12:10:05Z</dcterms:created>
  <dcterms:modified xsi:type="dcterms:W3CDTF">2017-02-06T12:43:10Z</dcterms:modified>
</cp:coreProperties>
</file>