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68" r:id="rId4"/>
    <p:sldId id="259" r:id="rId5"/>
    <p:sldId id="260" r:id="rId6"/>
    <p:sldId id="270" r:id="rId7"/>
    <p:sldId id="264" r:id="rId8"/>
    <p:sldId id="261" r:id="rId9"/>
    <p:sldId id="257" r:id="rId10"/>
    <p:sldId id="262" r:id="rId11"/>
    <p:sldId id="263" r:id="rId12"/>
    <p:sldId id="258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32426B-F152-4353-91CE-3A35D3537D5F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D059A4-D886-432D-99E5-4310B8664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C4 &amp; CAM:  Carbon Fixation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4572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12/19 (Week 17)</a:t>
            </a:r>
            <a:endParaRPr lang="en-US" dirty="0"/>
          </a:p>
          <a:p>
            <a:pPr algn="ctr"/>
            <a:r>
              <a:rPr lang="en-US" dirty="0"/>
              <a:t>OBJECTIVES: </a:t>
            </a:r>
          </a:p>
          <a:p>
            <a:pPr marL="514350" indent="-514350" algn="ctr">
              <a:buAutoNum type="arabicPeriod"/>
            </a:pPr>
            <a:r>
              <a:rPr lang="en-US" dirty="0"/>
              <a:t>Describe what the C4 and CAM pathways are and do.</a:t>
            </a:r>
          </a:p>
          <a:p>
            <a:pPr marL="514350" indent="-514350" algn="ctr">
              <a:buAutoNum type="arabicPeriod"/>
            </a:pPr>
            <a:r>
              <a:rPr lang="en-US" dirty="0"/>
              <a:t>Compare and contrast them with the Calvin Cycle.</a:t>
            </a:r>
          </a:p>
          <a:p>
            <a:pPr algn="ctr"/>
            <a:r>
              <a:rPr lang="en-US" dirty="0"/>
              <a:t>TASK:</a:t>
            </a:r>
          </a:p>
          <a:p>
            <a:pPr marL="514350" indent="-514350" algn="ctr">
              <a:buAutoNum type="arabicPeriod"/>
            </a:pPr>
            <a:r>
              <a:rPr lang="en-US" dirty="0"/>
              <a:t>What are the two main steps in photosynthesis?  What are the reactants and products of each of the two steps?</a:t>
            </a:r>
          </a:p>
          <a:p>
            <a:pPr marL="514350" indent="-514350" algn="ctr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6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r>
              <a:rPr lang="en-US" dirty="0"/>
              <a:t>The C4 pathway separates CO</a:t>
            </a:r>
            <a:r>
              <a:rPr lang="en-US" baseline="-25000" dirty="0"/>
              <a:t>2</a:t>
            </a:r>
            <a:r>
              <a:rPr lang="en-US" dirty="0"/>
              <a:t> fixation from the carbohydrate building process of the Calvin Cycle.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By doing these two processes in different locations, the Calvin Cycle can occur in a cell with little O</a:t>
            </a:r>
            <a:r>
              <a:rPr lang="en-US" baseline="-25000" dirty="0"/>
              <a:t>2</a:t>
            </a:r>
          </a:p>
          <a:p>
            <a:pPr lvl="2"/>
            <a:r>
              <a:rPr lang="en-US" dirty="0" err="1"/>
              <a:t>RuBisCO</a:t>
            </a:r>
            <a:r>
              <a:rPr lang="en-US" dirty="0"/>
              <a:t> can react with CO</a:t>
            </a:r>
            <a:r>
              <a:rPr lang="en-US" baseline="-25000" dirty="0"/>
              <a:t>2</a:t>
            </a:r>
            <a:r>
              <a:rPr lang="en-US" dirty="0"/>
              <a:t> or O</a:t>
            </a:r>
            <a:r>
              <a:rPr lang="en-US" baseline="-25000" dirty="0"/>
              <a:t>2</a:t>
            </a:r>
          </a:p>
          <a:p>
            <a:pPr lvl="2"/>
            <a:r>
              <a:rPr lang="en-US" dirty="0"/>
              <a:t>The reaction with O</a:t>
            </a:r>
            <a:r>
              <a:rPr lang="en-US" baseline="-25000" dirty="0"/>
              <a:t>2</a:t>
            </a:r>
            <a:r>
              <a:rPr lang="en-US" dirty="0"/>
              <a:t> is only 50% effective</a:t>
            </a:r>
          </a:p>
          <a:p>
            <a:pPr lvl="2"/>
            <a:r>
              <a:rPr lang="en-US" dirty="0"/>
              <a:t>By using the C4 pathway to capture carbon, </a:t>
            </a:r>
            <a:r>
              <a:rPr lang="en-US" dirty="0" err="1"/>
              <a:t>RuBisCO</a:t>
            </a:r>
            <a:r>
              <a:rPr lang="en-US" dirty="0"/>
              <a:t> can operate in a lower O</a:t>
            </a:r>
            <a:r>
              <a:rPr lang="en-US" baseline="-25000" dirty="0"/>
              <a:t>2</a:t>
            </a:r>
            <a:r>
              <a:rPr lang="en-US" dirty="0"/>
              <a:t>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C4:  The Point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48768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Uses C4 pathway (makes 4 carbon molecules)</a:t>
            </a:r>
          </a:p>
          <a:p>
            <a:endParaRPr lang="en-US" dirty="0"/>
          </a:p>
          <a:p>
            <a:r>
              <a:rPr lang="en-US" dirty="0"/>
              <a:t>Separates carbon fixation from carbohydrate synthesis by TIME, not location.</a:t>
            </a:r>
          </a:p>
          <a:p>
            <a:endParaRPr lang="en-US" dirty="0"/>
          </a:p>
          <a:p>
            <a:r>
              <a:rPr lang="en-US" dirty="0"/>
              <a:t>By keeping the stoma shut during the day, water loss is reduced.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/>
          </a:bodyPr>
          <a:lstStyle/>
          <a:p>
            <a:r>
              <a:rPr lang="en-US" dirty="0"/>
              <a:t>Adaptation #2:  CAM For Desert Environments</a:t>
            </a:r>
          </a:p>
        </p:txBody>
      </p:sp>
      <p:pic>
        <p:nvPicPr>
          <p:cNvPr id="15362" name="Picture 2" descr="http://www.windows.ucar.edu/earth/images/cactu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406717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plants use additional steps to prevent photorespiration due to oxygen.</a:t>
            </a:r>
          </a:p>
          <a:p>
            <a:endParaRPr lang="en-US" dirty="0"/>
          </a:p>
          <a:p>
            <a:r>
              <a:rPr lang="en-US" dirty="0"/>
              <a:t>These biochemical pathways separate the process of carbon fixation from the process of carbohydrate synthesis, to keep </a:t>
            </a:r>
            <a:r>
              <a:rPr lang="en-US" dirty="0" err="1"/>
              <a:t>RuBisCO</a:t>
            </a:r>
            <a:r>
              <a:rPr lang="en-US" dirty="0"/>
              <a:t> away from oxygen</a:t>
            </a:r>
          </a:p>
          <a:p>
            <a:endParaRPr lang="en-US" dirty="0"/>
          </a:p>
          <a:p>
            <a:r>
              <a:rPr lang="en-US" dirty="0"/>
              <a:t>The C4 and CAM pathways both capture CO</a:t>
            </a:r>
            <a:r>
              <a:rPr lang="en-US" baseline="-25000" dirty="0"/>
              <a:t>2</a:t>
            </a:r>
            <a:r>
              <a:rPr lang="en-US" dirty="0"/>
              <a:t> by adding it to a 3 carbon molecule, and then removing it at a different time or place.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 C4 and CAM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1371600"/>
            <a:ext cx="5257800" cy="4635691"/>
          </a:xfrm>
        </p:spPr>
        <p:txBody>
          <a:bodyPr/>
          <a:lstStyle/>
          <a:p>
            <a:r>
              <a:rPr lang="en-US" dirty="0"/>
              <a:t>3 major factors affect the rate of photosynthesis:  </a:t>
            </a:r>
            <a:r>
              <a:rPr lang="en-US" u="sng" dirty="0"/>
              <a:t>light intensity </a:t>
            </a:r>
            <a:r>
              <a:rPr lang="en-US" dirty="0"/>
              <a:t>and </a:t>
            </a:r>
            <a:r>
              <a:rPr lang="en-US" u="sng" dirty="0"/>
              <a:t>CO</a:t>
            </a:r>
            <a:r>
              <a:rPr lang="en-US" u="sng" baseline="-25000" dirty="0"/>
              <a:t>2</a:t>
            </a:r>
            <a:r>
              <a:rPr lang="en-US" u="sng" dirty="0"/>
              <a:t> availability</a:t>
            </a:r>
            <a:r>
              <a:rPr lang="en-US" dirty="0"/>
              <a:t> increase rate to a limit, whereas </a:t>
            </a:r>
            <a:r>
              <a:rPr lang="en-US" u="sng" dirty="0"/>
              <a:t>temperature</a:t>
            </a:r>
            <a:r>
              <a:rPr lang="en-US" dirty="0"/>
              <a:t> has an optimum.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Photosynthesis Factors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505200" cy="207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793" y="4433887"/>
            <a:ext cx="352320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91000"/>
            <a:ext cx="2152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915362"/>
          </a:xfrm>
        </p:spPr>
        <p:txBody>
          <a:bodyPr/>
          <a:lstStyle/>
          <a:p>
            <a:pPr algn="ctr"/>
            <a:r>
              <a:rPr lang="en-US" dirty="0"/>
              <a:t>Carbon Fixation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 Now:</a:t>
            </a:r>
          </a:p>
          <a:p>
            <a:pPr algn="ctr"/>
            <a:r>
              <a:rPr lang="en-US" dirty="0"/>
              <a:t>Draw the following table in your notes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905000"/>
          <a:ext cx="8305800" cy="454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36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Calvin cycle (C3)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carbon atoms after first C fixing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Separation</a:t>
                      </a:r>
                      <a:r>
                        <a:rPr lang="en-US" baseline="0" dirty="0"/>
                        <a:t> of carbon fixation and carbohydrate 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Organisms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Competitive  or low 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environments (e.g. corn)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Desert environments (e.g. cactus)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2667000"/>
          </a:xfrm>
        </p:spPr>
        <p:txBody>
          <a:bodyPr>
            <a:prstTxWarp prst="textChevronInverted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isse ITC" pitchFamily="82" charset="0"/>
              </a:rPr>
              <a:t>ATTACK 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isse ITC" pitchFamily="82" charset="0"/>
              </a:rPr>
              <a:t>of the </a:t>
            </a:r>
            <a:r>
              <a:rPr lang="en-US" sz="9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isse ITC" pitchFamily="82" charset="0"/>
              </a:rPr>
              <a:t>CRABGRASS!!!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Calvin Cycle:  C3</a:t>
            </a:r>
          </a:p>
        </p:txBody>
      </p:sp>
      <p:pic>
        <p:nvPicPr>
          <p:cNvPr id="16386" name="Picture 2" descr="http://www.daviddarling.info/images/Calvin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500" t="29000" r="28750" b="18000"/>
          <a:stretch>
            <a:fillRect/>
          </a:stretch>
        </p:blipFill>
        <p:spPr bwMode="auto">
          <a:xfrm>
            <a:off x="-28755" y="838200"/>
            <a:ext cx="917275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2800" dirty="0"/>
              <a:t>The Problem With </a:t>
            </a:r>
            <a:r>
              <a:rPr lang="en-US" sz="2800" dirty="0" err="1"/>
              <a:t>RuBisCO</a:t>
            </a:r>
            <a:r>
              <a:rPr lang="en-US" sz="2800" dirty="0"/>
              <a:t>:  photorespiration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7338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an example of </a:t>
            </a:r>
            <a:r>
              <a:rPr lang="en-US" sz="2400" b="1" u="sng" dirty="0"/>
              <a:t>COMPETITIVE INHIBITION </a:t>
            </a:r>
            <a:r>
              <a:rPr lang="en-US" sz="2400" dirty="0"/>
              <a:t>of an enzyme</a:t>
            </a:r>
          </a:p>
          <a:p>
            <a:endParaRPr lang="en-US" sz="2400" dirty="0"/>
          </a:p>
          <a:p>
            <a:r>
              <a:rPr lang="en-US" sz="2400" dirty="0"/>
              <a:t>This is one of the ways enzymes can be slowed down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740091"/>
          </a:xfrm>
        </p:spPr>
        <p:txBody>
          <a:bodyPr/>
          <a:lstStyle/>
          <a:p>
            <a:r>
              <a:rPr lang="en-US" dirty="0"/>
              <a:t>If “b” happens in you, you’re a </a:t>
            </a:r>
            <a:r>
              <a:rPr lang="en-US" dirty="0" err="1"/>
              <a:t>gonner</a:t>
            </a:r>
            <a:r>
              <a:rPr lang="en-US" dirty="0"/>
              <a:t>… </a:t>
            </a:r>
          </a:p>
          <a:p>
            <a:r>
              <a:rPr lang="en-US" dirty="0"/>
              <a:t>Explain?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/>
              <a:t>Competitive Inhibition Can Kill You</a:t>
            </a:r>
          </a:p>
        </p:txBody>
      </p:sp>
      <p:pic>
        <p:nvPicPr>
          <p:cNvPr id="2050" name="Picture 2" descr="d258d69170c8c7922ec995ca9873ce3aa1ed7b64 (777×24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1143000"/>
            <a:ext cx="918318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8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are both attracted by </a:t>
            </a:r>
            <a:r>
              <a:rPr lang="en-US" dirty="0" err="1"/>
              <a:t>RuBisCO</a:t>
            </a:r>
            <a:r>
              <a:rPr lang="en-US" dirty="0"/>
              <a:t>, but CO</a:t>
            </a:r>
            <a:r>
              <a:rPr lang="en-US" baseline="-25000" dirty="0"/>
              <a:t>2</a:t>
            </a:r>
            <a:r>
              <a:rPr lang="en-US" dirty="0"/>
              <a:t> is more than twice as productive.</a:t>
            </a:r>
          </a:p>
          <a:p>
            <a:endParaRPr lang="en-US" dirty="0"/>
          </a:p>
          <a:p>
            <a:r>
              <a:rPr lang="en-US" dirty="0"/>
              <a:t>In a low-oxygen world, this is no problem!</a:t>
            </a:r>
          </a:p>
          <a:p>
            <a:endParaRPr lang="en-US" dirty="0"/>
          </a:p>
          <a:p>
            <a:r>
              <a:rPr lang="en-US" dirty="0"/>
              <a:t>As oxygen levels rise, organisms evolve and adapt…</a:t>
            </a:r>
          </a:p>
          <a:p>
            <a:endParaRPr lang="en-US" dirty="0"/>
          </a:p>
          <a:p>
            <a:r>
              <a:rPr lang="en-US" b="1" dirty="0"/>
              <a:t>“It is not the strongest of the species that survives, nor the most intelligent that survives. It is the one that is the most adaptable to change.”</a:t>
            </a:r>
          </a:p>
          <a:p>
            <a:pPr>
              <a:buNone/>
            </a:pPr>
            <a:r>
              <a:rPr lang="en-US" dirty="0"/>
              <a:t>Charles Darwin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Evolutionary Implications of Photorespiration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3276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C4 is a biochemical pathway that some plants (including corn) use to fix carbon from the atmosphere.</a:t>
            </a:r>
          </a:p>
          <a:p>
            <a:r>
              <a:rPr lang="en-US" dirty="0"/>
              <a:t>It is more efficient than the more common C3 cycle.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C4 Plants: An additional step increases efficiency of carbon fixation</a:t>
            </a:r>
          </a:p>
        </p:txBody>
      </p:sp>
      <p:pic>
        <p:nvPicPr>
          <p:cNvPr id="1026" name="Picture 2" descr="http://upload.wikimedia.org/wikipedia/commons/thumb/2/20/HatchSlackpathway.svg/300px-HatchSlackpathwa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76096"/>
            <a:ext cx="5562600" cy="521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</TotalTime>
  <Words>507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Lucida Sans Unicode</vt:lpstr>
      <vt:lpstr>Matisse ITC</vt:lpstr>
      <vt:lpstr>Verdana</vt:lpstr>
      <vt:lpstr>Wingdings 2</vt:lpstr>
      <vt:lpstr>Wingdings 3</vt:lpstr>
      <vt:lpstr>Concourse</vt:lpstr>
      <vt:lpstr>C4 &amp; CAM:  Carbon Fixation</vt:lpstr>
      <vt:lpstr>Carbon Fixation 2</vt:lpstr>
      <vt:lpstr>ATTACK of the CRABGRASS!!!</vt:lpstr>
      <vt:lpstr>Calvin Cycle:  C3</vt:lpstr>
      <vt:lpstr>The Problem With RuBisCO:  photorespiration</vt:lpstr>
      <vt:lpstr>Competitive Inhibition Can Kill You</vt:lpstr>
      <vt:lpstr>Evolutionary Implications of Photorespiration</vt:lpstr>
      <vt:lpstr>PowerPoint Presentation</vt:lpstr>
      <vt:lpstr>C4 Plants: An additional step increases efficiency of carbon fixation</vt:lpstr>
      <vt:lpstr>C4:  The Point</vt:lpstr>
      <vt:lpstr>PowerPoint Presentation</vt:lpstr>
      <vt:lpstr>Adaptation #2:  CAM For Desert Environments</vt:lpstr>
      <vt:lpstr>PowerPoint Presentation</vt:lpstr>
      <vt:lpstr>Recap:  C4 and CAM</vt:lpstr>
      <vt:lpstr>Other Photosynthesis Factors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Fixation 2</dc:title>
  <dc:creator>Nijato</dc:creator>
  <cp:lastModifiedBy>Nicholas Tomasino</cp:lastModifiedBy>
  <cp:revision>15</cp:revision>
  <dcterms:created xsi:type="dcterms:W3CDTF">2009-11-10T12:40:48Z</dcterms:created>
  <dcterms:modified xsi:type="dcterms:W3CDTF">2016-12-19T12:51:08Z</dcterms:modified>
</cp:coreProperties>
</file>