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8" r:id="rId5"/>
    <p:sldId id="261" r:id="rId6"/>
    <p:sldId id="259" r:id="rId7"/>
    <p:sldId id="265" r:id="rId8"/>
    <p:sldId id="269" r:id="rId9"/>
    <p:sldId id="260" r:id="rId10"/>
    <p:sldId id="263" r:id="rId11"/>
    <p:sldId id="262" r:id="rId12"/>
    <p:sldId id="264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5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1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8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5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5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9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8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7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3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4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77C8-098E-4B55-A5FA-00D0715E0F45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0616-5AF8-46E5-B8E3-253C420DB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21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470025"/>
          </a:xfrm>
        </p:spPr>
        <p:txBody>
          <a:bodyPr/>
          <a:lstStyle/>
          <a:p>
            <a:r>
              <a:rPr lang="en-US" dirty="0"/>
              <a:t>The Electron Transport Chain &amp; Chemiosmosis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 Now 12/12</a:t>
            </a:r>
          </a:p>
          <a:p>
            <a:r>
              <a:rPr lang="en-US" dirty="0">
                <a:solidFill>
                  <a:schemeClr val="tx1"/>
                </a:solidFill>
              </a:rPr>
              <a:t>OBJECTIVE: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Describe the location, function, and process of the electron transport chain.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Define chemiosmosis and describe the structure and function of ATP synthase.</a:t>
            </a:r>
          </a:p>
          <a:p>
            <a:r>
              <a:rPr lang="en-US" dirty="0">
                <a:solidFill>
                  <a:schemeClr val="tx1"/>
                </a:solidFill>
              </a:rPr>
              <a:t>TASK: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Remember:  respiration quiz Wednesday!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Some prokaryotes, including the green sulfur bacteria at the bottom of our slime tank, run the </a:t>
            </a:r>
            <a:r>
              <a:rPr lang="en-US" dirty="0" err="1">
                <a:solidFill>
                  <a:schemeClr val="tx1"/>
                </a:solidFill>
              </a:rPr>
              <a:t>krebs</a:t>
            </a:r>
            <a:r>
              <a:rPr lang="en-US" dirty="0">
                <a:solidFill>
                  <a:schemeClr val="tx1"/>
                </a:solidFill>
              </a:rPr>
              <a:t> cycle IN REVERSE!  What does that process do?</a:t>
            </a:r>
          </a:p>
          <a:p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58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48200" y="0"/>
            <a:ext cx="4495800" cy="6858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CHEMIOSMOSIS:  Converting a H+ gradient into ATP energy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Things Fall Down Stairs.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Atoms Diffuse From High Concentration to Low.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This molecular machine converts the released energy into ATP.</a:t>
            </a:r>
          </a:p>
        </p:txBody>
      </p:sp>
      <p:pic>
        <p:nvPicPr>
          <p:cNvPr id="12292" name="Picture 4" descr="09-14-ATPSynthase-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21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36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water_whe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76400"/>
            <a:ext cx="3205163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z="4000"/>
              <a:t>Electrons or water, the idea is the same</a:t>
            </a:r>
          </a:p>
        </p:txBody>
      </p:sp>
      <p:pic>
        <p:nvPicPr>
          <p:cNvPr id="7172" name="Picture 4" descr="electron%20transport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9144000" cy="315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757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1066800"/>
          </a:xfrm>
        </p:spPr>
        <p:txBody>
          <a:bodyPr/>
          <a:lstStyle/>
          <a:p>
            <a:r>
              <a:rPr lang="en-US" sz="4000" dirty="0"/>
              <a:t>The Best Protein Animation Ever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ATP synthase clip</a:t>
            </a:r>
          </a:p>
        </p:txBody>
      </p:sp>
      <p:pic>
        <p:nvPicPr>
          <p:cNvPr id="13316" name="Picture 4" descr="ATPSynthase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134520" y="-182854"/>
            <a:ext cx="6506535" cy="7575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192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Recap:  ETC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dirty="0"/>
              <a:t>The electrons ripped from food molecules (like glucose)  are carried to the electron transport chain by NADH and FADH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r>
              <a:rPr lang="en-US" dirty="0"/>
              <a:t>The ETC is a series of proteins embedded in the mitochondrial inner membrane.</a:t>
            </a:r>
          </a:p>
          <a:p>
            <a:r>
              <a:rPr lang="en-US" dirty="0"/>
              <a:t>The flow of electrons through the ETC powers the pumping of H+ ions from the mitochondrial matrix into the </a:t>
            </a:r>
            <a:r>
              <a:rPr lang="en-US" dirty="0" err="1"/>
              <a:t>intermembrane</a:t>
            </a:r>
            <a:r>
              <a:rPr lang="en-US" dirty="0"/>
              <a:t> space.  At the end of the ETC, the electrons are transferred to oxygen, forming water (with H</a:t>
            </a:r>
            <a:r>
              <a:rPr lang="en-US" baseline="30000" dirty="0"/>
              <a:t>+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022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Recap:  Chemiosmosis &amp; ATP Synthase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flow of protons (H</a:t>
            </a:r>
            <a:r>
              <a:rPr lang="en-US" baseline="30000" dirty="0"/>
              <a:t>+</a:t>
            </a:r>
            <a:r>
              <a:rPr lang="en-US" dirty="0"/>
              <a:t>) down their concentration gradient through the enzyme  ATP synthase (aka chemiosmosis) powers the synthesis of ATP from ADP + P</a:t>
            </a:r>
            <a:r>
              <a:rPr lang="en-US" baseline="-25000" dirty="0"/>
              <a:t>i</a:t>
            </a:r>
            <a:r>
              <a:rPr lang="en-US" dirty="0"/>
              <a:t> (located in the matrix).</a:t>
            </a:r>
          </a:p>
          <a:p>
            <a:r>
              <a:rPr lang="en-US" dirty="0"/>
              <a:t>The ETC + chemiosmosis produces 32 ATP from the energy that was in NADH and FADH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184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/>
              <a:t>The Overall Aerobic Respiration Equation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12</a:t>
            </a:r>
            <a:r>
              <a:rPr lang="en-US" dirty="0"/>
              <a:t>O</a:t>
            </a:r>
            <a:r>
              <a:rPr lang="en-US" baseline="-25000" dirty="0"/>
              <a:t>6</a:t>
            </a:r>
            <a:r>
              <a:rPr lang="en-US" dirty="0"/>
              <a:t> + 6O</a:t>
            </a:r>
            <a:r>
              <a:rPr lang="en-US" baseline="-25000" dirty="0"/>
              <a:t>2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  6CO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+ 6H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O</a:t>
            </a:r>
          </a:p>
          <a:p>
            <a:r>
              <a:rPr lang="en-US" dirty="0">
                <a:sym typeface="Wingdings" pitchFamily="2" charset="2"/>
              </a:rPr>
              <a:t>The process also produces 36 ATP from 36 ADP and 36 P</a:t>
            </a:r>
            <a:r>
              <a:rPr lang="en-US" baseline="-25000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46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181600" cy="1143000"/>
          </a:xfrm>
        </p:spPr>
        <p:txBody>
          <a:bodyPr>
            <a:normAutofit/>
          </a:bodyPr>
          <a:lstStyle/>
          <a:p>
            <a:r>
              <a:rPr lang="en-US" dirty="0"/>
              <a:t>Reductive Krebs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0"/>
            <a:ext cx="3810000" cy="6858000"/>
          </a:xfrm>
        </p:spPr>
        <p:txBody>
          <a:bodyPr>
            <a:normAutofit/>
          </a:bodyPr>
          <a:lstStyle/>
          <a:p>
            <a:r>
              <a:rPr lang="en-US" dirty="0"/>
              <a:t>It builds carbohydrates by </a:t>
            </a:r>
            <a:r>
              <a:rPr lang="en-US" i="1" dirty="0"/>
              <a:t>reducing</a:t>
            </a:r>
            <a:r>
              <a:rPr lang="en-US" dirty="0"/>
              <a:t> CO</a:t>
            </a:r>
            <a:r>
              <a:rPr lang="en-US" baseline="-25000" dirty="0"/>
              <a:t>2</a:t>
            </a:r>
            <a:r>
              <a:rPr lang="en-US" dirty="0"/>
              <a:t>!</a:t>
            </a:r>
          </a:p>
          <a:p>
            <a:r>
              <a:rPr lang="en-US" b="1" u="sng" dirty="0"/>
              <a:t>Total detail </a:t>
            </a:r>
            <a:r>
              <a:rPr lang="en-US" dirty="0"/>
              <a:t>– if this confuses you, </a:t>
            </a:r>
            <a:r>
              <a:rPr lang="en-US" dirty="0" err="1"/>
              <a:t>fuggetabowdit</a:t>
            </a:r>
            <a:r>
              <a:rPr lang="en-US" dirty="0"/>
              <a:t>:  only a few wacky prokaryotes do it.</a:t>
            </a:r>
          </a:p>
          <a:p>
            <a:r>
              <a:rPr lang="en-US" b="1" u="sng" dirty="0"/>
              <a:t>Odd fact</a:t>
            </a:r>
            <a:r>
              <a:rPr lang="en-US" dirty="0"/>
              <a:t>:  this reverse version probably evolved before the oxidative one!</a:t>
            </a:r>
          </a:p>
        </p:txBody>
      </p:sp>
      <p:pic>
        <p:nvPicPr>
          <p:cNvPr id="1026" name="Picture 2" descr="http://4.bp.blogspot.com/-BI26H7fIbfA/TsoHtDYZYnI/AAAAAAAAAWE/2TXKHI14Fwc/s640/Reverse+TCA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26148"/>
            <a:ext cx="4953000" cy="57318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412"/>
            <a:ext cx="8229600" cy="1143000"/>
          </a:xfrm>
        </p:spPr>
        <p:txBody>
          <a:bodyPr/>
          <a:lstStyle/>
          <a:p>
            <a:r>
              <a:rPr lang="en-US" dirty="0"/>
              <a:t>Aerobic Respiration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u="sng" dirty="0"/>
              <a:t>Glycolysis</a:t>
            </a:r>
            <a:r>
              <a:rPr lang="en-US" dirty="0"/>
              <a:t>:  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12</a:t>
            </a:r>
            <a:r>
              <a:rPr lang="en-US" dirty="0"/>
              <a:t>O</a:t>
            </a:r>
            <a:r>
              <a:rPr lang="en-US" baseline="-25000" dirty="0"/>
              <a:t>6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 2C</a:t>
            </a:r>
            <a:r>
              <a:rPr lang="en-US" baseline="-25000" dirty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H</a:t>
            </a:r>
            <a:r>
              <a:rPr lang="en-US" baseline="-25000" dirty="0">
                <a:sym typeface="Wingdings" pitchFamily="2" charset="2"/>
              </a:rPr>
              <a:t>4</a:t>
            </a:r>
            <a:r>
              <a:rPr lang="en-US" dirty="0">
                <a:sym typeface="Wingdings" pitchFamily="2" charset="2"/>
              </a:rPr>
              <a:t>O</a:t>
            </a:r>
            <a:r>
              <a:rPr lang="en-US" baseline="-25000" dirty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 + 2 ATP + 2 NADH</a:t>
            </a:r>
          </a:p>
          <a:p>
            <a:pPr marL="514350" indent="-514350">
              <a:buAutoNum type="arabicPeriod"/>
            </a:pPr>
            <a:r>
              <a:rPr lang="en-US" b="1" u="sng" dirty="0">
                <a:sym typeface="Wingdings" pitchFamily="2" charset="2"/>
              </a:rPr>
              <a:t>Krebs (w/PDC)</a:t>
            </a:r>
            <a:r>
              <a:rPr lang="en-US" dirty="0">
                <a:sym typeface="Wingdings" pitchFamily="2" charset="2"/>
              </a:rPr>
              <a:t>:  2C</a:t>
            </a:r>
            <a:r>
              <a:rPr lang="en-US" baseline="-25000" dirty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H</a:t>
            </a:r>
            <a:r>
              <a:rPr lang="en-US" baseline="-25000" dirty="0">
                <a:sym typeface="Wingdings" pitchFamily="2" charset="2"/>
              </a:rPr>
              <a:t>4</a:t>
            </a:r>
            <a:r>
              <a:rPr lang="en-US" dirty="0">
                <a:sym typeface="Wingdings" pitchFamily="2" charset="2"/>
              </a:rPr>
              <a:t>O</a:t>
            </a:r>
            <a:r>
              <a:rPr lang="en-US" baseline="-25000" dirty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   6CO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+ 2 ATP + 8 NADH + 2 FADH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pPr marL="514350" indent="-514350">
              <a:buAutoNum type="arabicPeriod"/>
            </a:pPr>
            <a:r>
              <a:rPr lang="en-US" b="1" u="sng" dirty="0">
                <a:sym typeface="Wingdings" pitchFamily="2" charset="2"/>
              </a:rPr>
              <a:t>Electron Transport chain</a:t>
            </a:r>
            <a:r>
              <a:rPr lang="en-US" dirty="0">
                <a:sym typeface="Wingdings" pitchFamily="2" charset="2"/>
              </a:rPr>
              <a:t>:  electrons from NADH and FADH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are used to create a H</a:t>
            </a:r>
            <a:r>
              <a:rPr lang="en-US" baseline="30000" dirty="0">
                <a:sym typeface="Wingdings" pitchFamily="2" charset="2"/>
              </a:rPr>
              <a:t>+</a:t>
            </a:r>
            <a:r>
              <a:rPr lang="en-US" dirty="0">
                <a:sym typeface="Wingdings" pitchFamily="2" charset="2"/>
              </a:rPr>
              <a:t> gradient across the inner membrane of the mitochondria</a:t>
            </a:r>
          </a:p>
          <a:p>
            <a:pPr marL="514350" indent="-514350">
              <a:buAutoNum type="arabicPeriod"/>
            </a:pPr>
            <a:r>
              <a:rPr lang="en-US" b="1" u="sng" dirty="0">
                <a:sym typeface="Wingdings" pitchFamily="2" charset="2"/>
              </a:rPr>
              <a:t>Chemiosmosis</a:t>
            </a:r>
            <a:r>
              <a:rPr lang="en-US" dirty="0">
                <a:sym typeface="Wingdings" pitchFamily="2" charset="2"/>
              </a:rPr>
              <a:t>:  The flow of hydrogen across the inner membrane of the mitochondria powers the ATP synthase enzyme, which produces 32 additional ATP molecules from ADP + P</a:t>
            </a:r>
            <a:r>
              <a:rPr lang="en-US" baseline="-25000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36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Aerobic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 steps so far:</a:t>
            </a:r>
          </a:p>
          <a:p>
            <a:pPr lvl="1"/>
            <a:r>
              <a:rPr lang="en-US" dirty="0"/>
              <a:t>Glycolysis splits sugar into 2 pyruvates</a:t>
            </a:r>
          </a:p>
          <a:p>
            <a:pPr lvl="2"/>
            <a:r>
              <a:rPr lang="en-US" dirty="0"/>
              <a:t>Makes a little ATP (2) and NADH (2)</a:t>
            </a:r>
          </a:p>
          <a:p>
            <a:pPr lvl="1"/>
            <a:r>
              <a:rPr lang="en-US" dirty="0"/>
              <a:t>Krebs cycle (w/PDC) oxidizes Pyruvate compound to 3 CO</a:t>
            </a:r>
            <a:r>
              <a:rPr lang="en-US" baseline="-25000" dirty="0"/>
              <a:t>2</a:t>
            </a:r>
          </a:p>
          <a:p>
            <a:pPr lvl="2"/>
            <a:r>
              <a:rPr lang="en-US" dirty="0"/>
              <a:t>Makes a little ATP (2) and LOTS of reduced coenzymes (6NADH &amp; 2 FADH</a:t>
            </a:r>
            <a:r>
              <a:rPr lang="en-US" baseline="-25000" dirty="0"/>
              <a:t>2 </a:t>
            </a:r>
            <a:r>
              <a:rPr lang="en-US" dirty="0"/>
              <a:t>per glucose)</a:t>
            </a:r>
          </a:p>
          <a:p>
            <a:r>
              <a:rPr lang="en-US" dirty="0"/>
              <a:t>2 steps to go</a:t>
            </a:r>
          </a:p>
          <a:p>
            <a:pPr lvl="1"/>
            <a:r>
              <a:rPr lang="en-US" dirty="0"/>
              <a:t>Electron Transport Chain creates H+ gradient in mitochondria</a:t>
            </a:r>
          </a:p>
          <a:p>
            <a:pPr lvl="1"/>
            <a:r>
              <a:rPr lang="en-US" dirty="0"/>
              <a:t>Chemiosmosis produces ATP using the energy of the gradient.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2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30892"/>
            <a:ext cx="4038600" cy="1645508"/>
          </a:xfrm>
        </p:spPr>
        <p:txBody>
          <a:bodyPr>
            <a:normAutofit/>
          </a:bodyPr>
          <a:lstStyle/>
          <a:p>
            <a:r>
              <a:rPr lang="en-US" dirty="0"/>
              <a:t>In The Mitochondria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0" y="1600200"/>
            <a:ext cx="3505200" cy="52578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u="sng" dirty="0" err="1"/>
              <a:t>intermembrane</a:t>
            </a:r>
            <a:r>
              <a:rPr lang="en-US" b="1" u="sng" dirty="0"/>
              <a:t> space </a:t>
            </a:r>
            <a:r>
              <a:rPr lang="en-US" dirty="0"/>
              <a:t>is where H</a:t>
            </a:r>
            <a:r>
              <a:rPr lang="en-US" baseline="30000" dirty="0"/>
              <a:t>+</a:t>
            </a:r>
            <a:r>
              <a:rPr lang="en-US" dirty="0"/>
              <a:t> ions are pumped by the ETC.</a:t>
            </a:r>
          </a:p>
          <a:p>
            <a:r>
              <a:rPr lang="en-US" dirty="0"/>
              <a:t>The matrix (where the Citric Acid Cycle occurs) has a lower H</a:t>
            </a:r>
            <a:r>
              <a:rPr lang="en-US" baseline="30000" dirty="0"/>
              <a:t>+</a:t>
            </a:r>
            <a:r>
              <a:rPr lang="en-US" dirty="0"/>
              <a:t> concentration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56388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08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47" y="4447"/>
            <a:ext cx="9157447" cy="68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4344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/>
          <a:lstStyle/>
          <a:p>
            <a:pPr eaLnBrk="1" hangingPunct="1"/>
            <a:r>
              <a:rPr lang="en-US" sz="4000" dirty="0"/>
              <a:t>The </a:t>
            </a:r>
            <a:r>
              <a:rPr lang="en-US" sz="4000" u="sng" dirty="0"/>
              <a:t>Electron Transport Chain</a:t>
            </a:r>
            <a:r>
              <a:rPr lang="en-US" sz="4000" dirty="0"/>
              <a:t> Makes a Hydrogen Gradient</a:t>
            </a:r>
          </a:p>
        </p:txBody>
      </p:sp>
      <p:pic>
        <p:nvPicPr>
          <p:cNvPr id="9219" name="Picture 6" descr="http://www.williamsclass.com/SeventhScienceWork/ImagesCellBricks/facilitatedDiffu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" t="47627" r="83585" b="32188"/>
          <a:stretch>
            <a:fillRect/>
          </a:stretch>
        </p:blipFill>
        <p:spPr bwMode="auto">
          <a:xfrm>
            <a:off x="533400" y="2819400"/>
            <a:ext cx="12033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 descr="http://www.williamsclass.com/SeventhScienceWork/ImagesCellBricks/facilitatedDiffu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" t="47627" r="83585" b="32188"/>
          <a:stretch>
            <a:fillRect/>
          </a:stretch>
        </p:blipFill>
        <p:spPr bwMode="auto">
          <a:xfrm>
            <a:off x="2514600" y="2819400"/>
            <a:ext cx="12033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http://www.williamsclass.com/SeventhScienceWork/ImagesCellBricks/facilitatedDiffu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" t="47627" r="83585" b="32188"/>
          <a:stretch>
            <a:fillRect/>
          </a:stretch>
        </p:blipFill>
        <p:spPr bwMode="auto">
          <a:xfrm>
            <a:off x="4419600" y="2819400"/>
            <a:ext cx="12033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http://www.williamsclass.com/SeventhScienceWork/ImagesCellBricks/facilitatedDiffu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" t="47627" r="83585" b="32188"/>
          <a:stretch>
            <a:fillRect/>
          </a:stretch>
        </p:blipFill>
        <p:spPr bwMode="auto">
          <a:xfrm>
            <a:off x="6324600" y="2819400"/>
            <a:ext cx="12033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1752600" y="2514600"/>
            <a:ext cx="762000" cy="1981200"/>
          </a:xfrm>
          <a:prstGeom prst="roundRect">
            <a:avLst>
              <a:gd name="adj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562600" y="2514600"/>
            <a:ext cx="762000" cy="1981200"/>
          </a:xfrm>
          <a:prstGeom prst="roundRect">
            <a:avLst>
              <a:gd name="adj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657600" y="2590800"/>
            <a:ext cx="762000" cy="1981200"/>
          </a:xfrm>
          <a:prstGeom prst="roundRect">
            <a:avLst>
              <a:gd name="adj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Explosion 2 12"/>
          <p:cNvSpPr/>
          <p:nvPr/>
        </p:nvSpPr>
        <p:spPr>
          <a:xfrm>
            <a:off x="838200" y="1676400"/>
            <a:ext cx="914400" cy="8382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e-</a:t>
            </a:r>
          </a:p>
        </p:txBody>
      </p:sp>
      <p:sp>
        <p:nvSpPr>
          <p:cNvPr id="14" name="Oval 13"/>
          <p:cNvSpPr/>
          <p:nvPr/>
        </p:nvSpPr>
        <p:spPr>
          <a:xfrm>
            <a:off x="2743200" y="17526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" name="Oval 15"/>
          <p:cNvSpPr/>
          <p:nvPr/>
        </p:nvSpPr>
        <p:spPr>
          <a:xfrm>
            <a:off x="4572000" y="14478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7" name="Oval 16"/>
          <p:cNvSpPr/>
          <p:nvPr/>
        </p:nvSpPr>
        <p:spPr>
          <a:xfrm>
            <a:off x="1905000" y="14478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8" name="Oval 17"/>
          <p:cNvSpPr/>
          <p:nvPr/>
        </p:nvSpPr>
        <p:spPr>
          <a:xfrm>
            <a:off x="3505200" y="12954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9" name="Oval 18"/>
          <p:cNvSpPr/>
          <p:nvPr/>
        </p:nvSpPr>
        <p:spPr>
          <a:xfrm>
            <a:off x="6096000" y="15240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0" name="Round Diagonal Corner Rectangle 19"/>
          <p:cNvSpPr/>
          <p:nvPr/>
        </p:nvSpPr>
        <p:spPr>
          <a:xfrm>
            <a:off x="304800" y="5791200"/>
            <a:ext cx="4800600" cy="762000"/>
          </a:xfrm>
          <a:prstGeom prst="round2DiagRect">
            <a:avLst/>
          </a:prstGeom>
          <a:effectLst>
            <a:glow rad="228600">
              <a:srgbClr val="FF0000"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Electrical energy allows ACTIVE transport from low concentration </a:t>
            </a:r>
            <a:r>
              <a:rPr lang="en-US">
                <a:solidFill>
                  <a:schemeClr val="tx1"/>
                </a:solidFill>
              </a:rPr>
              <a:t>to hi.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35" name="TextBox 20"/>
          <p:cNvSpPr txBox="1">
            <a:spLocks noChangeArrowheads="1"/>
          </p:cNvSpPr>
          <p:nvPr/>
        </p:nvSpPr>
        <p:spPr bwMode="auto">
          <a:xfrm>
            <a:off x="6858000" y="4280647"/>
            <a:ext cx="2210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INTERMEMBRANE</a:t>
            </a:r>
          </a:p>
          <a:p>
            <a:pPr eaLnBrk="1" hangingPunct="1"/>
            <a:r>
              <a:rPr lang="en-US" dirty="0"/>
              <a:t>SPACE</a:t>
            </a:r>
          </a:p>
        </p:txBody>
      </p:sp>
      <p:sp>
        <p:nvSpPr>
          <p:cNvPr id="9236" name="TextBox 21"/>
          <p:cNvSpPr txBox="1">
            <a:spLocks noChangeArrowheads="1"/>
          </p:cNvSpPr>
          <p:nvPr/>
        </p:nvSpPr>
        <p:spPr bwMode="auto">
          <a:xfrm>
            <a:off x="7848600" y="1905000"/>
            <a:ext cx="10395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MATRIX</a:t>
            </a:r>
          </a:p>
        </p:txBody>
      </p:sp>
      <p:pic>
        <p:nvPicPr>
          <p:cNvPr id="9237" name="Picture 6" descr="http://www.williamsclass.com/SeventhScienceWork/ImagesCellBricks/facilitatedDiffu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" t="47627" r="83585" b="32188"/>
          <a:stretch>
            <a:fillRect/>
          </a:stretch>
        </p:blipFill>
        <p:spPr bwMode="auto">
          <a:xfrm>
            <a:off x="7467600" y="2819400"/>
            <a:ext cx="12033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8" name="Picture 6" descr="http://www.williamsclass.com/SeventhScienceWork/ImagesCellBricks/facilitatedDiffu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" t="47627" r="83585" b="32188"/>
          <a:stretch>
            <a:fillRect/>
          </a:stretch>
        </p:blipFill>
        <p:spPr bwMode="auto">
          <a:xfrm>
            <a:off x="7940675" y="2819400"/>
            <a:ext cx="12033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9" name="Picture 6" descr="http://www.williamsclass.com/SeventhScienceWork/ImagesCellBricks/facilitatedDiffu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" t="47627" r="83585" b="32188"/>
          <a:stretch>
            <a:fillRect/>
          </a:stretch>
        </p:blipFill>
        <p:spPr bwMode="auto">
          <a:xfrm>
            <a:off x="0" y="2819400"/>
            <a:ext cx="12033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Oval 25"/>
          <p:cNvSpPr/>
          <p:nvPr/>
        </p:nvSpPr>
        <p:spPr>
          <a:xfrm>
            <a:off x="609600" y="42672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7" name="Oval 26"/>
          <p:cNvSpPr/>
          <p:nvPr/>
        </p:nvSpPr>
        <p:spPr>
          <a:xfrm>
            <a:off x="6858000" y="59436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8" name="Oval 27"/>
          <p:cNvSpPr/>
          <p:nvPr/>
        </p:nvSpPr>
        <p:spPr>
          <a:xfrm>
            <a:off x="4724400" y="44196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9" name="Oval 28"/>
          <p:cNvSpPr/>
          <p:nvPr/>
        </p:nvSpPr>
        <p:spPr>
          <a:xfrm>
            <a:off x="3962400" y="51054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0" name="Oval 29"/>
          <p:cNvSpPr/>
          <p:nvPr/>
        </p:nvSpPr>
        <p:spPr>
          <a:xfrm>
            <a:off x="6858000" y="49530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1" name="Oval 30"/>
          <p:cNvSpPr/>
          <p:nvPr/>
        </p:nvSpPr>
        <p:spPr>
          <a:xfrm>
            <a:off x="5715000" y="60198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32" name="Oval 31"/>
          <p:cNvSpPr/>
          <p:nvPr/>
        </p:nvSpPr>
        <p:spPr>
          <a:xfrm>
            <a:off x="2514600" y="4495800"/>
            <a:ext cx="6858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26368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598 0.02126 0.029 0.03652 0.04896 0.04969 C 0.05139 0.05131 0.05313 0.05501 0.05591 0.0557 C 0.06424 0.05801 0.07292 0.05778 0.08143 0.05893 C 0.09462 0.12526 0.08664 0.00601 0.0908 0.18281 C 0.08994 0.19321 0.08837 0.20338 0.08837 0.21378 C 0.08837 0.25422 0.09028 0.28727 0.09549 0.32517 C 0.0974 0.33904 0.09931 0.34551 0.10938 0.3499 C 0.12796 0.34389 0.12917 0.33326 0.13959 0.31269 C 0.14688 0.29836 0.16112 0.27872 0.16511 0.26323 C 0.16875 0.2496 0.1665 0.25699 0.17223 0.24151 C 0.17553 0.22348 0.1783 0.20453 0.18612 0.18882 C 0.18907 0.16871 0.19323 0.159 0.20244 0.1426 C 0.20764 0.12064 0.2066 0.11948 0.22101 0.10539 C 0.22171 0.10238 0.22153 0.09845 0.22327 0.09614 C 0.22726 0.09083 0.23733 0.08366 0.23733 0.08366 C 0.24914 0.0594 0.23351 0.08875 0.24896 0.06818 C 0.25973 0.05385 0.24653 0.06217 0.2606 0.0557 C 0.26441 0.05639 0.28351 0.05501 0.28837 0.06517 C 0.29098 0.07072 0.29306 0.08366 0.29306 0.08366 C 0.28872 0.13682 0.2823 0.19367 0.29549 0.24474 C 0.29671 0.27872 0.29428 0.33141 0.30695 0.36538 C 0.31094 0.37624 0.31928 0.38179 0.3257 0.39011 C 0.33195 0.38919 0.33837 0.38988 0.34428 0.38711 C 0.3474 0.38572 0.34879 0.38064 0.35122 0.37786 C 0.3533 0.37555 0.35591 0.3737 0.35816 0.37162 C 0.35903 0.36862 0.35903 0.36492 0.3606 0.36238 C 0.36233 0.35937 0.36615 0.35937 0.36754 0.35614 C 0.37014 0.35059 0.37066 0.34366 0.37223 0.33742 C 0.37379 0.33095 0.37744 0.3254 0.37917 0.31893 C 0.38108 0.29767 0.38334 0.27733 0.38837 0.25699 C 0.39046 0.2385 0.39167 0.22972 0.39775 0.21378 C 0.39983 0.20245 0.40226 0.18258 0.40695 0.17333 C 0.40851 0.17033 0.41042 0.16755 0.41164 0.16409 C 0.42257 0.13173 0.40938 0.15808 0.42327 0.13312 C 0.42882 0.11116 0.42518 0.11995 0.43264 0.10539 C 0.43976 0.07604 0.42796 0.12018 0.44185 0.08667 C 0.44428 0.08089 0.44306 0.0728 0.44653 0.06818 C 0.45122 0.06194 0.45591 0.05593 0.4606 0.04969 C 0.46268 0.04715 0.46268 0.04206 0.46511 0.04021 C 0.46858 0.03767 0.47292 0.03813 0.47674 0.03721 C 0.48768 0.04068 0.4915 0.04345 0.49775 0.0557 C 0.50365 0.0795 0.50157 0.06795 0.50469 0.0899 C 0.50625 0.15692 0.49341 0.22741 0.50938 0.29097 C 0.51372 0.30853 0.5165 0.32609 0.52101 0.34366 C 0.52327 0.3529 0.54341 0.36007 0.54896 0.36238 C 0.55122 0.3633 0.55591 0.36538 0.55591 0.36538 C 0.56667 0.36446 0.57761 0.364 0.58837 0.36238 C 0.59723 0.36099 0.60244 0.35175 0.61164 0.3499 C 0.62483 0.34736 0.65122 0.34366 0.65122 0.34366 C 0.65348 0.34158 0.65556 0.33881 0.65816 0.33742 C 0.66268 0.33488 0.67223 0.33141 0.67223 0.33141 C 0.68004 0.32078 0.68421 0.32078 0.69306 0.31269 C 0.70348 0.29235 0.71476 0.2771 0.73021 0.26323 C 0.73525 0.25353 0.7382 0.25237 0.74428 0.24474 " pathEditMode="relative" ptsTypes="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5.42408E-6 C -0.00468 -0.0007 -0.00937 -0.00116 -0.01162 0.08042 C -0.01388 0.162 0.00435 0.42037 -0.01388 0.48901 C -0.03211 0.55765 -0.10312 0.49179 -0.121 0.49225 " pathEditMode="relative" ptsTypes="aa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1863E-7 C 0.04392 -0.01341 0.08785 -0.02681 0.10225 0.04645 C 0.11666 0.11971 0.10139 0.27964 0.08611 0.43956 " pathEditMode="relative" ptsTypes="a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5.53501E-6 C 0.04358 0.00692 0.08733 0.01386 0.10469 0.08966 C 0.12205 0.16546 0.1125 0.3834 0.10469 0.45504 C 0.09688 0.52668 0.06545 0.50958 0.05816 0.51998 " pathEditMode="relative" ptsTypes="aa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17703E-6 C -0.02934 0.00093 -0.05851 0.00208 -0.06736 0.08043 C -0.07622 0.15877 -0.06042 0.39473 -0.05347 0.47053 C -0.04653 0.54634 -0.03611 0.54079 -0.02552 0.53548 " pathEditMode="relative" ptsTypes="aa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 Clip</a:t>
            </a:r>
          </a:p>
        </p:txBody>
      </p:sp>
    </p:spTree>
    <p:extLst>
      <p:ext uri="{BB962C8B-B14F-4D97-AF65-F5344CB8AC3E}">
        <p14:creationId xmlns:p14="http://schemas.microsoft.com/office/powerpoint/2010/main" val="416847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36"/>
            <a:ext cx="9144000" cy="681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0314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557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The Electron Transport Chain &amp; Chemiosmosis</vt:lpstr>
      <vt:lpstr>Reductive Krebs Cycle</vt:lpstr>
      <vt:lpstr>Aerobic Respiration</vt:lpstr>
      <vt:lpstr>Aerobic Overview</vt:lpstr>
      <vt:lpstr>In The Mitochondria</vt:lpstr>
      <vt:lpstr>PowerPoint Presentation</vt:lpstr>
      <vt:lpstr>The Electron Transport Chain Makes a Hydrogen Gradient</vt:lpstr>
      <vt:lpstr>ETC</vt:lpstr>
      <vt:lpstr>PowerPoint Presentation</vt:lpstr>
      <vt:lpstr>CHEMIOSMOSIS:  Converting a H+ gradient into ATP energy  Things Fall Down Stairs.  Atoms Diffuse From High Concentration to Low.  This molecular machine converts the released energy into ATP.</vt:lpstr>
      <vt:lpstr>Electrons or water, the idea is the same</vt:lpstr>
      <vt:lpstr>The Best Protein Animation Ever</vt:lpstr>
      <vt:lpstr>Recap:  ETC</vt:lpstr>
      <vt:lpstr>Recap:  Chemiosmosis &amp; ATP Synthase</vt:lpstr>
      <vt:lpstr>The Overall Aerobic Respiration Equation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Electron Transport Chain &amp; Chemiosmosis</dc:title>
  <dc:creator>Nick</dc:creator>
  <cp:lastModifiedBy>Nicholas Tomasino</cp:lastModifiedBy>
  <cp:revision>16</cp:revision>
  <dcterms:created xsi:type="dcterms:W3CDTF">2011-12-14T17:59:29Z</dcterms:created>
  <dcterms:modified xsi:type="dcterms:W3CDTF">2016-12-12T12:41:19Z</dcterms:modified>
</cp:coreProperties>
</file>