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4" r:id="rId4"/>
    <p:sldId id="265" r:id="rId5"/>
    <p:sldId id="258" r:id="rId6"/>
    <p:sldId id="259" r:id="rId7"/>
    <p:sldId id="260" r:id="rId8"/>
    <p:sldId id="261" r:id="rId9"/>
    <p:sldId id="262" r:id="rId10"/>
    <p:sldId id="263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3" d="100"/>
          <a:sy n="53" d="100"/>
        </p:scale>
        <p:origin x="-96" y="-34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0992E-6C19-4BE1-87B6-2B02FD6AF4AE}" type="datetimeFigureOut">
              <a:rPr lang="en-US" smtClean="0"/>
              <a:pPr/>
              <a:t>12/17/2013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5A46C-B87D-4085-9F09-4E6665DF794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5844139"/>
      </p:ext>
    </p:extLst>
  </p:cSld>
  <p:clrMapOvr>
    <a:masterClrMapping/>
  </p:clrMapOvr>
  <p:transition spd="med">
    <p:randomBar dir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0992E-6C19-4BE1-87B6-2B02FD6AF4AE}" type="datetimeFigureOut">
              <a:rPr lang="en-US" smtClean="0"/>
              <a:pPr/>
              <a:t>12/17/2013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5A46C-B87D-4085-9F09-4E6665DF794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8211076"/>
      </p:ext>
    </p:extLst>
  </p:cSld>
  <p:clrMapOvr>
    <a:masterClrMapping/>
  </p:clrMapOvr>
  <p:transition spd="med">
    <p:randomBar dir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0992E-6C19-4BE1-87B6-2B02FD6AF4AE}" type="datetimeFigureOut">
              <a:rPr lang="en-US" smtClean="0"/>
              <a:pPr/>
              <a:t>12/17/2013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5A46C-B87D-4085-9F09-4E6665DF794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2721254"/>
      </p:ext>
    </p:extLst>
  </p:cSld>
  <p:clrMapOvr>
    <a:masterClrMapping/>
  </p:clrMapOvr>
  <p:transition spd="med">
    <p:randomBar dir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0992E-6C19-4BE1-87B6-2B02FD6AF4AE}" type="datetimeFigureOut">
              <a:rPr lang="en-US" smtClean="0"/>
              <a:pPr/>
              <a:t>12/17/2013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5A46C-B87D-4085-9F09-4E6665DF794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8857699"/>
      </p:ext>
    </p:extLst>
  </p:cSld>
  <p:clrMapOvr>
    <a:masterClrMapping/>
  </p:clrMapOvr>
  <p:transition spd="med">
    <p:randomBar dir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0992E-6C19-4BE1-87B6-2B02FD6AF4AE}" type="datetimeFigureOut">
              <a:rPr lang="en-US" smtClean="0"/>
              <a:pPr/>
              <a:t>12/17/2013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5A46C-B87D-4085-9F09-4E6665DF794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9883158"/>
      </p:ext>
    </p:extLst>
  </p:cSld>
  <p:clrMapOvr>
    <a:masterClrMapping/>
  </p:clrMapOvr>
  <p:transition spd="med">
    <p:randomBar dir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0992E-6C19-4BE1-87B6-2B02FD6AF4AE}" type="datetimeFigureOut">
              <a:rPr lang="en-US" smtClean="0"/>
              <a:pPr/>
              <a:t>12/17/2013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5A46C-B87D-4085-9F09-4E6665DF794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4911888"/>
      </p:ext>
    </p:extLst>
  </p:cSld>
  <p:clrMapOvr>
    <a:masterClrMapping/>
  </p:clrMapOvr>
  <p:transition spd="med">
    <p:randomBar dir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0992E-6C19-4BE1-87B6-2B02FD6AF4AE}" type="datetimeFigureOut">
              <a:rPr lang="en-US" smtClean="0"/>
              <a:pPr/>
              <a:t>12/17/2013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5A46C-B87D-4085-9F09-4E6665DF794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4361492"/>
      </p:ext>
    </p:extLst>
  </p:cSld>
  <p:clrMapOvr>
    <a:masterClrMapping/>
  </p:clrMapOvr>
  <p:transition spd="med">
    <p:randomBar dir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0992E-6C19-4BE1-87B6-2B02FD6AF4AE}" type="datetimeFigureOut">
              <a:rPr lang="en-US" smtClean="0"/>
              <a:pPr/>
              <a:t>12/17/2013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5A46C-B87D-4085-9F09-4E6665DF794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1866539"/>
      </p:ext>
    </p:extLst>
  </p:cSld>
  <p:clrMapOvr>
    <a:masterClrMapping/>
  </p:clrMapOvr>
  <p:transition spd="med">
    <p:randomBar dir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0992E-6C19-4BE1-87B6-2B02FD6AF4AE}" type="datetimeFigureOut">
              <a:rPr lang="en-US" smtClean="0"/>
              <a:pPr/>
              <a:t>12/17/2013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5A46C-B87D-4085-9F09-4E6665DF794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2270489"/>
      </p:ext>
    </p:extLst>
  </p:cSld>
  <p:clrMapOvr>
    <a:masterClrMapping/>
  </p:clrMapOvr>
  <p:transition spd="med">
    <p:randomBar dir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0992E-6C19-4BE1-87B6-2B02FD6AF4AE}" type="datetimeFigureOut">
              <a:rPr lang="en-US" smtClean="0"/>
              <a:pPr/>
              <a:t>12/17/2013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5A46C-B87D-4085-9F09-4E6665DF794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1666533"/>
      </p:ext>
    </p:extLst>
  </p:cSld>
  <p:clrMapOvr>
    <a:masterClrMapping/>
  </p:clrMapOvr>
  <p:transition spd="med">
    <p:randomBar dir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0992E-6C19-4BE1-87B6-2B02FD6AF4AE}" type="datetimeFigureOut">
              <a:rPr lang="en-US" smtClean="0"/>
              <a:pPr/>
              <a:t>12/17/2013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5A46C-B87D-4085-9F09-4E6665DF794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1226365"/>
      </p:ext>
    </p:extLst>
  </p:cSld>
  <p:clrMapOvr>
    <a:masterClrMapping/>
  </p:clrMapOvr>
  <p:transition spd="med">
    <p:randomBar dir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C0992E-6C19-4BE1-87B6-2B02FD6AF4AE}" type="datetimeFigureOut">
              <a:rPr lang="en-US" smtClean="0"/>
              <a:pPr/>
              <a:t>12/17/2013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55A46C-B87D-4085-9F09-4E6665DF794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1674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randomBar dir="vert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0"/>
            <a:ext cx="7772400" cy="1470025"/>
          </a:xfrm>
        </p:spPr>
        <p:txBody>
          <a:bodyPr/>
          <a:lstStyle/>
          <a:p>
            <a:r>
              <a:rPr lang="en-US" dirty="0" smtClean="0"/>
              <a:t>Do Now </a:t>
            </a:r>
            <a:r>
              <a:rPr lang="en-US" dirty="0" smtClean="0"/>
              <a:t>12/17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219200"/>
            <a:ext cx="9144000" cy="5638800"/>
          </a:xfrm>
        </p:spPr>
        <p:txBody>
          <a:bodyPr>
            <a:normAutofit lnSpcReduction="10000"/>
          </a:bodyPr>
          <a:lstStyle/>
          <a:p>
            <a:pPr marL="514350" indent="-514350"/>
            <a:r>
              <a:rPr lang="en-US" dirty="0" smtClean="0">
                <a:solidFill>
                  <a:schemeClr val="tx1"/>
                </a:solidFill>
              </a:rPr>
              <a:t>OBJECTIVES:</a:t>
            </a:r>
          </a:p>
          <a:p>
            <a:pPr marL="514350" indent="-514350">
              <a:buAutoNum type="arabicPeriod"/>
            </a:pPr>
            <a:r>
              <a:rPr lang="en-US" dirty="0" smtClean="0">
                <a:solidFill>
                  <a:schemeClr val="tx1"/>
                </a:solidFill>
              </a:rPr>
              <a:t>Describe the net equation for </a:t>
            </a:r>
            <a:r>
              <a:rPr lang="en-US" dirty="0" err="1" smtClean="0">
                <a:solidFill>
                  <a:schemeClr val="tx1"/>
                </a:solidFill>
              </a:rPr>
              <a:t>glycolysis</a:t>
            </a:r>
            <a:r>
              <a:rPr lang="en-US" dirty="0" smtClean="0">
                <a:solidFill>
                  <a:schemeClr val="tx1"/>
                </a:solidFill>
              </a:rPr>
              <a:t>.</a:t>
            </a:r>
          </a:p>
          <a:p>
            <a:pPr marL="514350" indent="-514350">
              <a:buAutoNum type="arabicPeriod"/>
            </a:pPr>
            <a:r>
              <a:rPr lang="en-US" dirty="0" smtClean="0">
                <a:solidFill>
                  <a:schemeClr val="tx1"/>
                </a:solidFill>
              </a:rPr>
              <a:t>Describe the process of </a:t>
            </a:r>
            <a:r>
              <a:rPr lang="en-US" dirty="0" err="1" smtClean="0">
                <a:solidFill>
                  <a:schemeClr val="tx1"/>
                </a:solidFill>
              </a:rPr>
              <a:t>glycolysis</a:t>
            </a:r>
            <a:r>
              <a:rPr lang="en-US" dirty="0" smtClean="0">
                <a:solidFill>
                  <a:schemeClr val="tx1"/>
                </a:solidFill>
              </a:rPr>
              <a:t> in terms of the investment phase and payoff phase.</a:t>
            </a:r>
          </a:p>
          <a:p>
            <a:pPr marL="514350" indent="-514350">
              <a:buAutoNum type="arabicPeriod"/>
            </a:pPr>
            <a:r>
              <a:rPr lang="en-US" dirty="0" smtClean="0">
                <a:solidFill>
                  <a:schemeClr val="tx1"/>
                </a:solidFill>
              </a:rPr>
              <a:t>Identify what organisms conduct </a:t>
            </a:r>
            <a:r>
              <a:rPr lang="en-US" dirty="0" err="1" smtClean="0">
                <a:solidFill>
                  <a:schemeClr val="tx1"/>
                </a:solidFill>
              </a:rPr>
              <a:t>glycolysis</a:t>
            </a:r>
            <a:r>
              <a:rPr lang="en-US" dirty="0" smtClean="0">
                <a:solidFill>
                  <a:schemeClr val="tx1"/>
                </a:solidFill>
              </a:rPr>
              <a:t> and where in cells.</a:t>
            </a:r>
          </a:p>
          <a:p>
            <a:pPr marL="514350" indent="-514350"/>
            <a:r>
              <a:rPr lang="en-US" dirty="0" smtClean="0">
                <a:solidFill>
                  <a:schemeClr val="tx1"/>
                </a:solidFill>
              </a:rPr>
              <a:t>TASK:</a:t>
            </a:r>
          </a:p>
          <a:p>
            <a:pPr marL="514350" indent="-514350">
              <a:buAutoNum type="arabicPeriod"/>
            </a:pPr>
            <a:r>
              <a:rPr lang="en-US" dirty="0" smtClean="0">
                <a:solidFill>
                  <a:schemeClr val="tx1"/>
                </a:solidFill>
              </a:rPr>
              <a:t>What is the first step in anaerobic respiration?  In aerobic?</a:t>
            </a:r>
          </a:p>
          <a:p>
            <a:pPr marL="514350" indent="-514350">
              <a:buAutoNum type="arabicPeriod"/>
            </a:pPr>
            <a:r>
              <a:rPr lang="en-US" dirty="0" smtClean="0">
                <a:solidFill>
                  <a:schemeClr val="tx1"/>
                </a:solidFill>
              </a:rPr>
              <a:t>Have you eaten any carbohydrates today?  If so, what?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6598911"/>
      </p:ext>
    </p:extLst>
  </p:cSld>
  <p:clrMapOvr>
    <a:masterClrMapping/>
  </p:clrMapOvr>
  <p:transition spd="med">
    <p:randomBar dir="vert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89650" y="1"/>
            <a:ext cx="3954350" cy="914399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Recap:  Glycolysis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9650" y="990600"/>
            <a:ext cx="3954350" cy="5867401"/>
          </a:xfrm>
        </p:spPr>
        <p:txBody>
          <a:bodyPr>
            <a:normAutofit fontScale="92500" lnSpcReduction="20000"/>
          </a:bodyPr>
          <a:lstStyle/>
          <a:p>
            <a:r>
              <a:rPr lang="en-US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Glycolysis produces 2 net ATPs per glucose (4 gross)</a:t>
            </a:r>
          </a:p>
          <a:p>
            <a:r>
              <a:rPr lang="en-US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No oxygen required</a:t>
            </a:r>
          </a:p>
          <a:p>
            <a:r>
              <a:rPr lang="en-US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Glucose is split into two molecules of pyruvate (2 x 3 carbons)</a:t>
            </a:r>
          </a:p>
          <a:p>
            <a:r>
              <a:rPr lang="en-US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ATP is produced by substrate-level phosphorylation.</a:t>
            </a:r>
            <a:endParaRPr lang="en-US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6148" name="Picture 4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693" t="29911" r="50976" b="22470"/>
          <a:stretch/>
        </p:blipFill>
        <p:spPr bwMode="auto">
          <a:xfrm>
            <a:off x="-18143" y="1"/>
            <a:ext cx="5207794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76109554"/>
      </p:ext>
    </p:extLst>
  </p:cSld>
  <p:clrMapOvr>
    <a:masterClrMapping/>
  </p:clrMapOvr>
  <p:transition spd="med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3716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Cell Respiration: What Happens After Glycolysis?  What is the Fate of Pyruvate?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371600"/>
            <a:ext cx="9144000" cy="5486400"/>
          </a:xfrm>
        </p:spPr>
        <p:txBody>
          <a:bodyPr>
            <a:normAutofit/>
          </a:bodyPr>
          <a:lstStyle/>
          <a:p>
            <a:r>
              <a:rPr lang="en-US" dirty="0" smtClean="0"/>
              <a:t>Anaerobic Respiration:</a:t>
            </a:r>
          </a:p>
          <a:p>
            <a:pPr lvl="1"/>
            <a:r>
              <a:rPr lang="en-US" dirty="0" smtClean="0"/>
              <a:t>Glycolysis is the only ATP-producing step of anaerobic cell respiration.</a:t>
            </a:r>
          </a:p>
          <a:p>
            <a:pPr lvl="1"/>
            <a:r>
              <a:rPr lang="en-US" dirty="0" smtClean="0"/>
              <a:t>During fermentation (the next step), NAD+ is regenerated to allow glycolysis to continue</a:t>
            </a:r>
          </a:p>
          <a:p>
            <a:pPr lvl="1"/>
            <a:r>
              <a:rPr lang="en-US" dirty="0" smtClean="0"/>
              <a:t>Many different types of fermentation process pyruvate into different products (e.g. ethanol, lactate, etc.)</a:t>
            </a:r>
          </a:p>
          <a:p>
            <a:r>
              <a:rPr lang="en-US" dirty="0" smtClean="0"/>
              <a:t>Aerobic Respiration:</a:t>
            </a:r>
          </a:p>
          <a:p>
            <a:pPr lvl="1"/>
            <a:r>
              <a:rPr lang="en-US" dirty="0" smtClean="0"/>
              <a:t>The pyruvate is further processed by the Citric Acid Cycle and electron transport chain, producing lots more ATP and oxidizing carbon completely to CO</a:t>
            </a:r>
            <a:r>
              <a:rPr lang="en-US" baseline="-25000" dirty="0" smtClean="0"/>
              <a:t>2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8303592"/>
      </p:ext>
    </p:extLst>
  </p:cSld>
  <p:clrMapOvr>
    <a:masterClrMapping/>
  </p:clrMapOvr>
  <p:transition spd="med">
    <p:randomBar dir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954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Glycolysis</a:t>
            </a:r>
            <a:br>
              <a:rPr lang="en-US" dirty="0" smtClean="0"/>
            </a:br>
            <a:r>
              <a:rPr lang="en-US" dirty="0" smtClean="0"/>
              <a:t>Summary:  Glucose </a:t>
            </a:r>
            <a:r>
              <a:rPr lang="en-US" dirty="0" smtClean="0">
                <a:sym typeface="Wingdings" pitchFamily="2" charset="2"/>
              </a:rPr>
              <a:t> 2 Pyruvate + 2 ATP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Glycolysis is the first step in both aerobic and anaerobic respiration.</a:t>
            </a:r>
          </a:p>
          <a:p>
            <a:r>
              <a:rPr lang="en-US" dirty="0" smtClean="0"/>
              <a:t>Here is the complete chemical reaction: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sz="4400" b="1" dirty="0" smtClean="0"/>
              <a:t>C</a:t>
            </a:r>
            <a:r>
              <a:rPr lang="en-US" sz="4400" b="1" baseline="-25000" dirty="0" smtClean="0"/>
              <a:t>6</a:t>
            </a:r>
            <a:r>
              <a:rPr lang="en-US" sz="4400" b="1" dirty="0" smtClean="0"/>
              <a:t>H</a:t>
            </a:r>
            <a:r>
              <a:rPr lang="en-US" sz="4400" b="1" baseline="-25000" dirty="0" smtClean="0"/>
              <a:t>12</a:t>
            </a:r>
            <a:r>
              <a:rPr lang="en-US" sz="4400" b="1" dirty="0" smtClean="0"/>
              <a:t>O</a:t>
            </a:r>
            <a:r>
              <a:rPr lang="en-US" sz="4400" b="1" baseline="-25000" dirty="0" smtClean="0"/>
              <a:t>6</a:t>
            </a:r>
            <a:r>
              <a:rPr lang="en-US" dirty="0" smtClean="0"/>
              <a:t> + 2ATP + 2ADP + 2P</a:t>
            </a:r>
            <a:r>
              <a:rPr lang="en-US" baseline="-25000" dirty="0" smtClean="0"/>
              <a:t>i </a:t>
            </a:r>
            <a:r>
              <a:rPr lang="en-US" dirty="0" smtClean="0"/>
              <a:t>+ 2NAD</a:t>
            </a:r>
            <a:r>
              <a:rPr lang="en-US" baseline="30000" dirty="0" smtClean="0"/>
              <a:t>+</a:t>
            </a:r>
            <a:r>
              <a:rPr lang="en-US" dirty="0" smtClean="0"/>
              <a:t> </a:t>
            </a:r>
          </a:p>
          <a:p>
            <a:pPr marL="0" indent="0">
              <a:buNone/>
            </a:pPr>
            <a:r>
              <a:rPr lang="en-US" dirty="0" smtClean="0">
                <a:sym typeface="Wingdings" pitchFamily="2" charset="2"/>
              </a:rPr>
              <a:t> </a:t>
            </a:r>
          </a:p>
          <a:p>
            <a:pPr marL="0" indent="0">
              <a:buNone/>
            </a:pPr>
            <a:r>
              <a:rPr lang="en-US" sz="4400" b="1" dirty="0" smtClean="0">
                <a:sym typeface="Wingdings" pitchFamily="2" charset="2"/>
              </a:rPr>
              <a:t>2C</a:t>
            </a:r>
            <a:r>
              <a:rPr lang="en-US" sz="4400" b="1" baseline="-25000" dirty="0" smtClean="0">
                <a:sym typeface="Wingdings" pitchFamily="2" charset="2"/>
              </a:rPr>
              <a:t>3</a:t>
            </a:r>
            <a:r>
              <a:rPr lang="en-US" sz="4400" b="1" dirty="0" smtClean="0">
                <a:sym typeface="Wingdings" pitchFamily="2" charset="2"/>
              </a:rPr>
              <a:t>H</a:t>
            </a:r>
            <a:r>
              <a:rPr lang="en-US" sz="4400" b="1" baseline="-25000" dirty="0" smtClean="0">
                <a:sym typeface="Wingdings" pitchFamily="2" charset="2"/>
              </a:rPr>
              <a:t>4</a:t>
            </a:r>
            <a:r>
              <a:rPr lang="en-US" sz="4400" b="1" dirty="0" smtClean="0">
                <a:sym typeface="Wingdings" pitchFamily="2" charset="2"/>
              </a:rPr>
              <a:t>O</a:t>
            </a:r>
            <a:r>
              <a:rPr lang="en-US" sz="4400" b="1" baseline="-25000" dirty="0" smtClean="0">
                <a:sym typeface="Wingdings" pitchFamily="2" charset="2"/>
              </a:rPr>
              <a:t>3</a:t>
            </a:r>
            <a:r>
              <a:rPr lang="en-US" dirty="0" smtClean="0">
                <a:sym typeface="Wingdings" pitchFamily="2" charset="2"/>
              </a:rPr>
              <a:t> + 4ATP + </a:t>
            </a:r>
            <a:r>
              <a:rPr lang="en-US" dirty="0" smtClean="0">
                <a:sym typeface="Wingdings" pitchFamily="2" charset="2"/>
              </a:rPr>
              <a:t>2NADH + 2H</a:t>
            </a:r>
            <a:r>
              <a:rPr lang="en-US" baseline="30000" dirty="0" smtClean="0">
                <a:sym typeface="Wingdings" pitchFamily="2" charset="2"/>
              </a:rPr>
              <a:t>+</a:t>
            </a:r>
            <a:endParaRPr lang="en-US" baseline="30000" dirty="0" smtClean="0">
              <a:sym typeface="Wingdings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526838463"/>
      </p:ext>
    </p:extLst>
  </p:cSld>
  <p:clrMapOvr>
    <a:masterClrMapping/>
  </p:clrMapOvr>
  <p:transition spd="med">
    <p:randomBar dir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Glycolysis is Common to Almost All Life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43000"/>
            <a:ext cx="9144000" cy="5715000"/>
          </a:xfrm>
        </p:spPr>
        <p:txBody>
          <a:bodyPr/>
          <a:lstStyle/>
          <a:p>
            <a:r>
              <a:rPr lang="en-US" dirty="0" smtClean="0"/>
              <a:t>Human and banana DNA sequences are about 50% identical… why?  How?</a:t>
            </a:r>
          </a:p>
          <a:p>
            <a:r>
              <a:rPr lang="en-US" dirty="0" smtClean="0"/>
              <a:t>Many of </a:t>
            </a:r>
            <a:r>
              <a:rPr lang="en-US" smtClean="0"/>
              <a:t>the </a:t>
            </a:r>
            <a:r>
              <a:rPr lang="en-US" smtClean="0"/>
              <a:t>functions of </a:t>
            </a:r>
            <a:r>
              <a:rPr lang="en-US" dirty="0" smtClean="0"/>
              <a:t>a cell are the same, regardless of cell type.  For example:</a:t>
            </a:r>
          </a:p>
          <a:p>
            <a:pPr lvl="1"/>
            <a:r>
              <a:rPr lang="en-US" dirty="0" smtClean="0"/>
              <a:t>Copying DNA</a:t>
            </a:r>
          </a:p>
          <a:p>
            <a:pPr lvl="1"/>
            <a:r>
              <a:rPr lang="en-US" dirty="0" smtClean="0"/>
              <a:t>Building proteins</a:t>
            </a:r>
          </a:p>
          <a:p>
            <a:pPr lvl="1"/>
            <a:r>
              <a:rPr lang="en-US" dirty="0" smtClean="0"/>
              <a:t>Getting energy from glucose </a:t>
            </a:r>
          </a:p>
          <a:p>
            <a:r>
              <a:rPr lang="en-US" dirty="0" smtClean="0"/>
              <a:t>Evolution can only select from what is available, and once a mechanism for doing these very important processes developed, it “sticks.”</a:t>
            </a:r>
          </a:p>
        </p:txBody>
      </p:sp>
    </p:spTree>
    <p:extLst>
      <p:ext uri="{BB962C8B-B14F-4D97-AF65-F5344CB8AC3E}">
        <p14:creationId xmlns:p14="http://schemas.microsoft.com/office/powerpoint/2010/main" val="2148837512"/>
      </p:ext>
    </p:extLst>
  </p:cSld>
  <p:clrMapOvr>
    <a:masterClrMapping/>
  </p:clrMapOvr>
  <p:transition spd="med">
    <p:randomBar dir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62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Glycolysis Was an Early Metabolic 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838200"/>
            <a:ext cx="9144000" cy="6019800"/>
          </a:xfrm>
        </p:spPr>
        <p:txBody>
          <a:bodyPr>
            <a:normAutofit/>
          </a:bodyPr>
          <a:lstStyle/>
          <a:p>
            <a:r>
              <a:rPr lang="en-US" dirty="0" smtClean="0"/>
              <a:t>Glycolysis certainly evolved in prokaryotes before oxygenation of the atmosphere</a:t>
            </a:r>
          </a:p>
          <a:p>
            <a:r>
              <a:rPr lang="en-US" dirty="0" smtClean="0"/>
              <a:t>Probably one of the very first complex biochemical pathways (&gt;3.5 BYA)</a:t>
            </a:r>
          </a:p>
          <a:p>
            <a:r>
              <a:rPr lang="en-US" dirty="0" smtClean="0"/>
              <a:t>Evidence?</a:t>
            </a:r>
          </a:p>
          <a:p>
            <a:pPr lvl="1"/>
            <a:r>
              <a:rPr lang="en-US" dirty="0" smtClean="0"/>
              <a:t>Almost universal.</a:t>
            </a:r>
          </a:p>
          <a:p>
            <a:pPr lvl="1"/>
            <a:r>
              <a:rPr lang="en-US" dirty="0" smtClean="0"/>
              <a:t>No requirement for O</a:t>
            </a:r>
            <a:r>
              <a:rPr lang="en-US" baseline="-25000" dirty="0" smtClean="0"/>
              <a:t>2</a:t>
            </a:r>
            <a:r>
              <a:rPr lang="en-US" dirty="0" smtClean="0"/>
              <a:t>:  it is an </a:t>
            </a:r>
            <a:r>
              <a:rPr lang="en-US" dirty="0" smtClean="0"/>
              <a:t>anaerobic </a:t>
            </a:r>
            <a:r>
              <a:rPr lang="en-US" dirty="0" smtClean="0"/>
              <a:t>process, even when used by aerobic organisms.</a:t>
            </a:r>
          </a:p>
          <a:p>
            <a:pPr lvl="1"/>
            <a:r>
              <a:rPr lang="en-US" dirty="0" smtClean="0"/>
              <a:t>Must predate photosynthesis:  it’s only useful to make glucose if you can get the energy back out!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5844069"/>
      </p:ext>
    </p:extLst>
  </p:cSld>
  <p:clrMapOvr>
    <a:masterClrMapping/>
  </p:clrMapOvr>
  <p:transition spd="med">
    <p:randomBar dir="vert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708"/>
            <a:ext cx="9144000" cy="1496291"/>
          </a:xfrm>
        </p:spPr>
        <p:txBody>
          <a:bodyPr>
            <a:normAutofit/>
          </a:bodyPr>
          <a:lstStyle/>
          <a:p>
            <a:r>
              <a:rPr lang="en-US" dirty="0" smtClean="0"/>
              <a:t>Glycolysis Occurs in Two Phases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399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The first portion of glycolysis is called the </a:t>
            </a:r>
            <a:r>
              <a:rPr lang="en-US" b="1" u="sng" dirty="0" smtClean="0"/>
              <a:t>investment phase </a:t>
            </a:r>
            <a:r>
              <a:rPr lang="en-US" dirty="0" smtClean="0"/>
              <a:t>because the cell must use 2 ATP molecules to begin the process.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The second part is called the </a:t>
            </a:r>
            <a:r>
              <a:rPr lang="en-US" b="1" u="sng" dirty="0" smtClean="0"/>
              <a:t>payoff phase</a:t>
            </a:r>
            <a:r>
              <a:rPr lang="en-US" dirty="0" smtClean="0"/>
              <a:t>, because 4 ATPs are produced, (along with other useful products like NADH)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2917030"/>
      </p:ext>
    </p:extLst>
  </p:cSld>
  <p:clrMapOvr>
    <a:masterClrMapping/>
  </p:clrMapOvr>
  <p:transition spd="med">
    <p:randomBar dir="vert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62000"/>
          </a:xfrm>
        </p:spPr>
        <p:txBody>
          <a:bodyPr>
            <a:normAutofit/>
          </a:bodyPr>
          <a:lstStyle/>
          <a:p>
            <a:r>
              <a:rPr lang="en-US" dirty="0" smtClean="0"/>
              <a:t>Investment Phase Detail</a:t>
            </a:r>
            <a:endParaRPr 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941208"/>
            <a:ext cx="7848600" cy="59445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Oval 3"/>
          <p:cNvSpPr/>
          <p:nvPr/>
        </p:nvSpPr>
        <p:spPr>
          <a:xfrm>
            <a:off x="1163783" y="997527"/>
            <a:ext cx="304800" cy="3048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</a:t>
            </a:r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1468583" y="997527"/>
            <a:ext cx="304800" cy="3048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</a:t>
            </a:r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1759528" y="997527"/>
            <a:ext cx="304800" cy="3048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</a:t>
            </a:r>
            <a:endParaRPr lang="en-US" dirty="0"/>
          </a:p>
        </p:txBody>
      </p:sp>
      <p:sp>
        <p:nvSpPr>
          <p:cNvPr id="9" name="Oval 8"/>
          <p:cNvSpPr/>
          <p:nvPr/>
        </p:nvSpPr>
        <p:spPr>
          <a:xfrm>
            <a:off x="2064328" y="997527"/>
            <a:ext cx="304800" cy="3048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</a:t>
            </a:r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2369128" y="997527"/>
            <a:ext cx="304800" cy="3048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</a:t>
            </a:r>
            <a:endParaRPr lang="en-US" dirty="0"/>
          </a:p>
        </p:txBody>
      </p:sp>
      <p:sp>
        <p:nvSpPr>
          <p:cNvPr id="11" name="Oval 10"/>
          <p:cNvSpPr/>
          <p:nvPr/>
        </p:nvSpPr>
        <p:spPr>
          <a:xfrm>
            <a:off x="2673928" y="997527"/>
            <a:ext cx="304800" cy="3048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</a:t>
            </a:r>
            <a:endParaRPr lang="en-US" dirty="0"/>
          </a:p>
        </p:txBody>
      </p:sp>
      <p:sp>
        <p:nvSpPr>
          <p:cNvPr id="12" name="Oval 11"/>
          <p:cNvSpPr/>
          <p:nvPr/>
        </p:nvSpPr>
        <p:spPr>
          <a:xfrm>
            <a:off x="623457" y="2438400"/>
            <a:ext cx="304800" cy="3048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</a:t>
            </a:r>
            <a:endParaRPr lang="en-US" dirty="0"/>
          </a:p>
        </p:txBody>
      </p:sp>
      <p:sp>
        <p:nvSpPr>
          <p:cNvPr id="13" name="Oval 12"/>
          <p:cNvSpPr/>
          <p:nvPr/>
        </p:nvSpPr>
        <p:spPr>
          <a:xfrm>
            <a:off x="928257" y="2438400"/>
            <a:ext cx="304800" cy="3048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</a:t>
            </a:r>
            <a:endParaRPr lang="en-US" dirty="0"/>
          </a:p>
        </p:txBody>
      </p:sp>
      <p:sp>
        <p:nvSpPr>
          <p:cNvPr id="14" name="Oval 13"/>
          <p:cNvSpPr/>
          <p:nvPr/>
        </p:nvSpPr>
        <p:spPr>
          <a:xfrm>
            <a:off x="1219202" y="2438400"/>
            <a:ext cx="304800" cy="3048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</a:t>
            </a:r>
            <a:endParaRPr lang="en-US" dirty="0"/>
          </a:p>
        </p:txBody>
      </p:sp>
      <p:sp>
        <p:nvSpPr>
          <p:cNvPr id="15" name="Oval 14"/>
          <p:cNvSpPr/>
          <p:nvPr/>
        </p:nvSpPr>
        <p:spPr>
          <a:xfrm>
            <a:off x="1524002" y="2438400"/>
            <a:ext cx="304800" cy="3048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</a:t>
            </a:r>
            <a:endParaRPr lang="en-US" dirty="0"/>
          </a:p>
        </p:txBody>
      </p:sp>
      <p:sp>
        <p:nvSpPr>
          <p:cNvPr id="16" name="Oval 15"/>
          <p:cNvSpPr/>
          <p:nvPr/>
        </p:nvSpPr>
        <p:spPr>
          <a:xfrm>
            <a:off x="1828802" y="2438400"/>
            <a:ext cx="304800" cy="3048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</a:t>
            </a:r>
            <a:endParaRPr lang="en-US" dirty="0"/>
          </a:p>
        </p:txBody>
      </p:sp>
      <p:sp>
        <p:nvSpPr>
          <p:cNvPr id="17" name="Oval 16"/>
          <p:cNvSpPr/>
          <p:nvPr/>
        </p:nvSpPr>
        <p:spPr>
          <a:xfrm>
            <a:off x="2133602" y="2438400"/>
            <a:ext cx="304800" cy="3048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</a:t>
            </a:r>
            <a:endParaRPr lang="en-US" dirty="0"/>
          </a:p>
        </p:txBody>
      </p:sp>
      <p:sp>
        <p:nvSpPr>
          <p:cNvPr id="24" name="Oval 23"/>
          <p:cNvSpPr/>
          <p:nvPr/>
        </p:nvSpPr>
        <p:spPr>
          <a:xfrm>
            <a:off x="2466112" y="2438400"/>
            <a:ext cx="304800" cy="304800"/>
          </a:xfrm>
          <a:prstGeom prst="ellipse">
            <a:avLst/>
          </a:prstGeom>
          <a:solidFill>
            <a:srgbClr val="7030A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</a:t>
            </a:r>
          </a:p>
        </p:txBody>
      </p:sp>
      <p:sp>
        <p:nvSpPr>
          <p:cNvPr id="25" name="Oval 24"/>
          <p:cNvSpPr/>
          <p:nvPr/>
        </p:nvSpPr>
        <p:spPr>
          <a:xfrm>
            <a:off x="706587" y="3429000"/>
            <a:ext cx="304800" cy="3048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</a:t>
            </a:r>
            <a:endParaRPr lang="en-US" dirty="0"/>
          </a:p>
        </p:txBody>
      </p:sp>
      <p:sp>
        <p:nvSpPr>
          <p:cNvPr id="26" name="Oval 25"/>
          <p:cNvSpPr/>
          <p:nvPr/>
        </p:nvSpPr>
        <p:spPr>
          <a:xfrm>
            <a:off x="1011387" y="3429000"/>
            <a:ext cx="304800" cy="3048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</a:t>
            </a:r>
            <a:endParaRPr lang="en-US" dirty="0"/>
          </a:p>
        </p:txBody>
      </p:sp>
      <p:sp>
        <p:nvSpPr>
          <p:cNvPr id="27" name="Oval 26"/>
          <p:cNvSpPr/>
          <p:nvPr/>
        </p:nvSpPr>
        <p:spPr>
          <a:xfrm>
            <a:off x="1302332" y="3429000"/>
            <a:ext cx="304800" cy="3048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</a:t>
            </a:r>
            <a:endParaRPr lang="en-US" dirty="0"/>
          </a:p>
        </p:txBody>
      </p:sp>
      <p:sp>
        <p:nvSpPr>
          <p:cNvPr id="28" name="Oval 27"/>
          <p:cNvSpPr/>
          <p:nvPr/>
        </p:nvSpPr>
        <p:spPr>
          <a:xfrm>
            <a:off x="1607132" y="3429000"/>
            <a:ext cx="304800" cy="3048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</a:t>
            </a:r>
            <a:endParaRPr lang="en-US" dirty="0"/>
          </a:p>
        </p:txBody>
      </p:sp>
      <p:sp>
        <p:nvSpPr>
          <p:cNvPr id="29" name="Oval 28"/>
          <p:cNvSpPr/>
          <p:nvPr/>
        </p:nvSpPr>
        <p:spPr>
          <a:xfrm>
            <a:off x="1911932" y="3429000"/>
            <a:ext cx="304800" cy="3048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</a:t>
            </a:r>
            <a:endParaRPr lang="en-US" dirty="0"/>
          </a:p>
        </p:txBody>
      </p:sp>
      <p:sp>
        <p:nvSpPr>
          <p:cNvPr id="30" name="Oval 29"/>
          <p:cNvSpPr/>
          <p:nvPr/>
        </p:nvSpPr>
        <p:spPr>
          <a:xfrm>
            <a:off x="2216732" y="3429000"/>
            <a:ext cx="304800" cy="3048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</a:t>
            </a:r>
            <a:endParaRPr lang="en-US" dirty="0"/>
          </a:p>
        </p:txBody>
      </p:sp>
      <p:sp>
        <p:nvSpPr>
          <p:cNvPr id="31" name="Oval 30"/>
          <p:cNvSpPr/>
          <p:nvPr/>
        </p:nvSpPr>
        <p:spPr>
          <a:xfrm>
            <a:off x="2549242" y="3429000"/>
            <a:ext cx="304800" cy="304800"/>
          </a:xfrm>
          <a:prstGeom prst="ellipse">
            <a:avLst/>
          </a:prstGeom>
          <a:solidFill>
            <a:srgbClr val="7030A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</a:t>
            </a:r>
          </a:p>
        </p:txBody>
      </p:sp>
      <p:sp>
        <p:nvSpPr>
          <p:cNvPr id="39" name="Oval 38"/>
          <p:cNvSpPr/>
          <p:nvPr/>
        </p:nvSpPr>
        <p:spPr>
          <a:xfrm>
            <a:off x="6664036" y="4648200"/>
            <a:ext cx="304800" cy="3048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</a:t>
            </a:r>
            <a:endParaRPr lang="en-US" dirty="0"/>
          </a:p>
        </p:txBody>
      </p:sp>
      <p:sp>
        <p:nvSpPr>
          <p:cNvPr id="40" name="Oval 39"/>
          <p:cNvSpPr/>
          <p:nvPr/>
        </p:nvSpPr>
        <p:spPr>
          <a:xfrm>
            <a:off x="6968836" y="4648200"/>
            <a:ext cx="304800" cy="3048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</a:t>
            </a:r>
            <a:endParaRPr lang="en-US" dirty="0"/>
          </a:p>
        </p:txBody>
      </p:sp>
      <p:sp>
        <p:nvSpPr>
          <p:cNvPr id="41" name="Oval 40"/>
          <p:cNvSpPr/>
          <p:nvPr/>
        </p:nvSpPr>
        <p:spPr>
          <a:xfrm>
            <a:off x="7259781" y="4648200"/>
            <a:ext cx="304800" cy="3048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</a:t>
            </a:r>
            <a:endParaRPr lang="en-US" dirty="0"/>
          </a:p>
        </p:txBody>
      </p:sp>
      <p:sp>
        <p:nvSpPr>
          <p:cNvPr id="42" name="Oval 41"/>
          <p:cNvSpPr/>
          <p:nvPr/>
        </p:nvSpPr>
        <p:spPr>
          <a:xfrm>
            <a:off x="7564581" y="4648200"/>
            <a:ext cx="304800" cy="3048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</a:t>
            </a:r>
            <a:endParaRPr lang="en-US" dirty="0"/>
          </a:p>
        </p:txBody>
      </p:sp>
      <p:sp>
        <p:nvSpPr>
          <p:cNvPr id="43" name="Oval 42"/>
          <p:cNvSpPr/>
          <p:nvPr/>
        </p:nvSpPr>
        <p:spPr>
          <a:xfrm>
            <a:off x="7869381" y="4648200"/>
            <a:ext cx="304800" cy="3048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</a:t>
            </a:r>
            <a:endParaRPr lang="en-US" dirty="0"/>
          </a:p>
        </p:txBody>
      </p:sp>
      <p:sp>
        <p:nvSpPr>
          <p:cNvPr id="44" name="Oval 43"/>
          <p:cNvSpPr/>
          <p:nvPr/>
        </p:nvSpPr>
        <p:spPr>
          <a:xfrm>
            <a:off x="8174181" y="4648200"/>
            <a:ext cx="304800" cy="3048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</a:t>
            </a:r>
            <a:endParaRPr lang="en-US" dirty="0"/>
          </a:p>
        </p:txBody>
      </p:sp>
      <p:sp>
        <p:nvSpPr>
          <p:cNvPr id="45" name="Oval 44"/>
          <p:cNvSpPr/>
          <p:nvPr/>
        </p:nvSpPr>
        <p:spPr>
          <a:xfrm>
            <a:off x="8506691" y="4648200"/>
            <a:ext cx="304800" cy="304800"/>
          </a:xfrm>
          <a:prstGeom prst="ellipse">
            <a:avLst/>
          </a:prstGeom>
          <a:solidFill>
            <a:srgbClr val="7030A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</a:t>
            </a:r>
          </a:p>
        </p:txBody>
      </p:sp>
      <p:sp>
        <p:nvSpPr>
          <p:cNvPr id="53" name="Oval 52"/>
          <p:cNvSpPr/>
          <p:nvPr/>
        </p:nvSpPr>
        <p:spPr>
          <a:xfrm>
            <a:off x="6359236" y="4648200"/>
            <a:ext cx="304800" cy="304800"/>
          </a:xfrm>
          <a:prstGeom prst="ellipse">
            <a:avLst/>
          </a:prstGeom>
          <a:solidFill>
            <a:srgbClr val="7030A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</a:t>
            </a:r>
          </a:p>
        </p:txBody>
      </p:sp>
      <p:sp>
        <p:nvSpPr>
          <p:cNvPr id="54" name="Oval 53"/>
          <p:cNvSpPr/>
          <p:nvPr/>
        </p:nvSpPr>
        <p:spPr>
          <a:xfrm>
            <a:off x="692735" y="6096000"/>
            <a:ext cx="304800" cy="3048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</a:t>
            </a:r>
            <a:endParaRPr lang="en-US" dirty="0"/>
          </a:p>
        </p:txBody>
      </p:sp>
      <p:sp>
        <p:nvSpPr>
          <p:cNvPr id="55" name="Oval 54"/>
          <p:cNvSpPr/>
          <p:nvPr/>
        </p:nvSpPr>
        <p:spPr>
          <a:xfrm>
            <a:off x="997535" y="6096000"/>
            <a:ext cx="304800" cy="3048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</a:t>
            </a:r>
            <a:endParaRPr lang="en-US" dirty="0"/>
          </a:p>
        </p:txBody>
      </p:sp>
      <p:sp>
        <p:nvSpPr>
          <p:cNvPr id="56" name="Oval 55"/>
          <p:cNvSpPr/>
          <p:nvPr/>
        </p:nvSpPr>
        <p:spPr>
          <a:xfrm>
            <a:off x="1288480" y="6096000"/>
            <a:ext cx="304800" cy="3048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</a:t>
            </a:r>
            <a:endParaRPr lang="en-US" dirty="0"/>
          </a:p>
        </p:txBody>
      </p:sp>
      <p:sp>
        <p:nvSpPr>
          <p:cNvPr id="57" name="Oval 56"/>
          <p:cNvSpPr/>
          <p:nvPr/>
        </p:nvSpPr>
        <p:spPr>
          <a:xfrm>
            <a:off x="387935" y="6096000"/>
            <a:ext cx="304800" cy="304800"/>
          </a:xfrm>
          <a:prstGeom prst="ellipse">
            <a:avLst/>
          </a:prstGeom>
          <a:solidFill>
            <a:srgbClr val="7030A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</a:t>
            </a:r>
          </a:p>
        </p:txBody>
      </p:sp>
      <p:sp>
        <p:nvSpPr>
          <p:cNvPr id="58" name="Oval 57"/>
          <p:cNvSpPr/>
          <p:nvPr/>
        </p:nvSpPr>
        <p:spPr>
          <a:xfrm>
            <a:off x="7716981" y="6248400"/>
            <a:ext cx="304800" cy="3048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</a:t>
            </a:r>
            <a:endParaRPr lang="en-US" dirty="0"/>
          </a:p>
        </p:txBody>
      </p:sp>
      <p:sp>
        <p:nvSpPr>
          <p:cNvPr id="59" name="Oval 58"/>
          <p:cNvSpPr/>
          <p:nvPr/>
        </p:nvSpPr>
        <p:spPr>
          <a:xfrm>
            <a:off x="8021781" y="6248400"/>
            <a:ext cx="304800" cy="3048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</a:t>
            </a:r>
            <a:endParaRPr lang="en-US" dirty="0"/>
          </a:p>
        </p:txBody>
      </p:sp>
      <p:sp>
        <p:nvSpPr>
          <p:cNvPr id="60" name="Oval 59"/>
          <p:cNvSpPr/>
          <p:nvPr/>
        </p:nvSpPr>
        <p:spPr>
          <a:xfrm>
            <a:off x="8326581" y="6248400"/>
            <a:ext cx="304800" cy="3048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</a:t>
            </a:r>
            <a:endParaRPr lang="en-US" dirty="0"/>
          </a:p>
        </p:txBody>
      </p:sp>
      <p:sp>
        <p:nvSpPr>
          <p:cNvPr id="61" name="Oval 60"/>
          <p:cNvSpPr/>
          <p:nvPr/>
        </p:nvSpPr>
        <p:spPr>
          <a:xfrm>
            <a:off x="8659091" y="6248400"/>
            <a:ext cx="304800" cy="304800"/>
          </a:xfrm>
          <a:prstGeom prst="ellipse">
            <a:avLst/>
          </a:prstGeom>
          <a:solidFill>
            <a:srgbClr val="7030A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549242" y="6096000"/>
            <a:ext cx="10321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“G3P”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485241091"/>
      </p:ext>
    </p:extLst>
  </p:cSld>
  <p:clrMapOvr>
    <a:masterClrMapping/>
  </p:clrMapOvr>
  <p:transition spd="med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3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6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2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5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8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2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6" dur="2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2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3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5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8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9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1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2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4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0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1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3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53" grpId="0" animBg="1"/>
      <p:bldP spid="54" grpId="0" animBg="1"/>
      <p:bldP spid="55" grpId="0" animBg="1"/>
      <p:bldP spid="56" grpId="0" animBg="1"/>
      <p:bldP spid="57" grpId="0" animBg="1"/>
      <p:bldP spid="58" grpId="0" animBg="1"/>
      <p:bldP spid="59" grpId="0" animBg="1"/>
      <p:bldP spid="60" grpId="0" animBg="1"/>
      <p:bldP spid="6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90600"/>
          </a:xfrm>
        </p:spPr>
        <p:txBody>
          <a:bodyPr>
            <a:normAutofit/>
          </a:bodyPr>
          <a:lstStyle/>
          <a:p>
            <a:r>
              <a:rPr lang="en-US" dirty="0" smtClean="0"/>
              <a:t>Payoff Phase Detail</a:t>
            </a: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5964" y="1101435"/>
            <a:ext cx="5104535" cy="57461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Oval 4"/>
          <p:cNvSpPr/>
          <p:nvPr/>
        </p:nvSpPr>
        <p:spPr>
          <a:xfrm>
            <a:off x="651164" y="1163782"/>
            <a:ext cx="304800" cy="3048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</a:t>
            </a:r>
            <a:endParaRPr lang="en-US" dirty="0"/>
          </a:p>
        </p:txBody>
      </p:sp>
      <p:sp>
        <p:nvSpPr>
          <p:cNvPr id="6" name="Oval 5"/>
          <p:cNvSpPr/>
          <p:nvPr/>
        </p:nvSpPr>
        <p:spPr>
          <a:xfrm>
            <a:off x="955964" y="1163782"/>
            <a:ext cx="304800" cy="3048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</a:t>
            </a:r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1246909" y="1163782"/>
            <a:ext cx="304800" cy="3048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</a:t>
            </a:r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346364" y="1163782"/>
            <a:ext cx="304800" cy="304800"/>
          </a:xfrm>
          <a:prstGeom prst="ellipse">
            <a:avLst/>
          </a:prstGeom>
          <a:solidFill>
            <a:srgbClr val="7030A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</a:t>
            </a:r>
          </a:p>
        </p:txBody>
      </p:sp>
      <p:cxnSp>
        <p:nvCxnSpPr>
          <p:cNvPr id="9" name="Straight Arrow Connector 8"/>
          <p:cNvCxnSpPr/>
          <p:nvPr/>
        </p:nvCxnSpPr>
        <p:spPr>
          <a:xfrm flipH="1">
            <a:off x="1676400" y="1316182"/>
            <a:ext cx="4876800" cy="1212273"/>
          </a:xfrm>
          <a:prstGeom prst="straightConnector1">
            <a:avLst/>
          </a:prstGeom>
          <a:ln w="508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Oval 14"/>
          <p:cNvSpPr/>
          <p:nvPr/>
        </p:nvSpPr>
        <p:spPr>
          <a:xfrm>
            <a:off x="415637" y="2362200"/>
            <a:ext cx="304800" cy="3048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</a:t>
            </a:r>
            <a:endParaRPr lang="en-US" dirty="0"/>
          </a:p>
        </p:txBody>
      </p:sp>
      <p:sp>
        <p:nvSpPr>
          <p:cNvPr id="16" name="Oval 15"/>
          <p:cNvSpPr/>
          <p:nvPr/>
        </p:nvSpPr>
        <p:spPr>
          <a:xfrm>
            <a:off x="720437" y="2362200"/>
            <a:ext cx="304800" cy="3048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</a:t>
            </a:r>
            <a:endParaRPr lang="en-US" dirty="0"/>
          </a:p>
        </p:txBody>
      </p:sp>
      <p:sp>
        <p:nvSpPr>
          <p:cNvPr id="17" name="Oval 16"/>
          <p:cNvSpPr/>
          <p:nvPr/>
        </p:nvSpPr>
        <p:spPr>
          <a:xfrm>
            <a:off x="1011382" y="2362200"/>
            <a:ext cx="304800" cy="3048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</a:t>
            </a:r>
            <a:endParaRPr lang="en-US" dirty="0"/>
          </a:p>
        </p:txBody>
      </p:sp>
      <p:sp>
        <p:nvSpPr>
          <p:cNvPr id="18" name="Oval 17"/>
          <p:cNvSpPr/>
          <p:nvPr/>
        </p:nvSpPr>
        <p:spPr>
          <a:xfrm>
            <a:off x="110837" y="2362200"/>
            <a:ext cx="304800" cy="304800"/>
          </a:xfrm>
          <a:prstGeom prst="ellipse">
            <a:avLst/>
          </a:prstGeom>
          <a:solidFill>
            <a:srgbClr val="7030A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</a:t>
            </a:r>
          </a:p>
        </p:txBody>
      </p:sp>
      <p:sp>
        <p:nvSpPr>
          <p:cNvPr id="19" name="Oval 18"/>
          <p:cNvSpPr/>
          <p:nvPr/>
        </p:nvSpPr>
        <p:spPr>
          <a:xfrm>
            <a:off x="1316182" y="2362200"/>
            <a:ext cx="304800" cy="304800"/>
          </a:xfrm>
          <a:prstGeom prst="ellipse">
            <a:avLst/>
          </a:prstGeom>
          <a:solidFill>
            <a:srgbClr val="7030A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6553200" y="993016"/>
            <a:ext cx="2286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Note:  This P is NOT from ATP, but rather the cytosol</a:t>
            </a:r>
            <a:endParaRPr lang="en-US" dirty="0"/>
          </a:p>
        </p:txBody>
      </p:sp>
      <p:sp>
        <p:nvSpPr>
          <p:cNvPr id="22" name="Rectangle 21"/>
          <p:cNvSpPr/>
          <p:nvPr/>
        </p:nvSpPr>
        <p:spPr>
          <a:xfrm>
            <a:off x="1620982" y="2362200"/>
            <a:ext cx="3886200" cy="1371600"/>
          </a:xfrm>
          <a:prstGeom prst="rect">
            <a:avLst/>
          </a:prstGeom>
          <a:solidFill>
            <a:schemeClr val="accent3">
              <a:alpha val="21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1537855" y="5105400"/>
            <a:ext cx="3886200" cy="1371600"/>
          </a:xfrm>
          <a:prstGeom prst="rect">
            <a:avLst/>
          </a:prstGeom>
          <a:solidFill>
            <a:schemeClr val="accent3">
              <a:alpha val="21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Oval 40"/>
          <p:cNvSpPr/>
          <p:nvPr/>
        </p:nvSpPr>
        <p:spPr>
          <a:xfrm>
            <a:off x="360219" y="3771900"/>
            <a:ext cx="304800" cy="3048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</a:t>
            </a:r>
            <a:endParaRPr lang="en-US" dirty="0"/>
          </a:p>
        </p:txBody>
      </p:sp>
      <p:sp>
        <p:nvSpPr>
          <p:cNvPr id="42" name="Oval 41"/>
          <p:cNvSpPr/>
          <p:nvPr/>
        </p:nvSpPr>
        <p:spPr>
          <a:xfrm>
            <a:off x="665019" y="3771900"/>
            <a:ext cx="304800" cy="3048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</a:t>
            </a:r>
            <a:endParaRPr lang="en-US" dirty="0"/>
          </a:p>
        </p:txBody>
      </p:sp>
      <p:sp>
        <p:nvSpPr>
          <p:cNvPr id="43" name="Oval 42"/>
          <p:cNvSpPr/>
          <p:nvPr/>
        </p:nvSpPr>
        <p:spPr>
          <a:xfrm>
            <a:off x="955964" y="3771900"/>
            <a:ext cx="304800" cy="3048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</a:t>
            </a:r>
            <a:endParaRPr lang="en-US" dirty="0"/>
          </a:p>
        </p:txBody>
      </p:sp>
      <p:sp>
        <p:nvSpPr>
          <p:cNvPr id="44" name="Oval 43"/>
          <p:cNvSpPr/>
          <p:nvPr/>
        </p:nvSpPr>
        <p:spPr>
          <a:xfrm>
            <a:off x="1260764" y="3771900"/>
            <a:ext cx="304800" cy="304800"/>
          </a:xfrm>
          <a:prstGeom prst="ellipse">
            <a:avLst/>
          </a:prstGeom>
          <a:solidFill>
            <a:srgbClr val="7030A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6032789" y="3581400"/>
            <a:ext cx="2806411" cy="175432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SUBSTRATE LEVEL</a:t>
            </a:r>
          </a:p>
          <a:p>
            <a:r>
              <a:rPr lang="en-US" dirty="0" smtClean="0"/>
              <a:t>PHOSPHORYLATION:</a:t>
            </a:r>
          </a:p>
          <a:p>
            <a:endParaRPr lang="en-US" dirty="0"/>
          </a:p>
          <a:p>
            <a:r>
              <a:rPr lang="en-US" dirty="0" smtClean="0"/>
              <a:t>Phosphate is transferred from a substrate to ADP to make ATP</a:t>
            </a:r>
            <a:endParaRPr lang="en-US" dirty="0"/>
          </a:p>
        </p:txBody>
      </p:sp>
      <p:cxnSp>
        <p:nvCxnSpPr>
          <p:cNvPr id="47" name="Straight Arrow Connector 46"/>
          <p:cNvCxnSpPr>
            <a:stCxn id="23" idx="1"/>
            <a:endCxn id="22" idx="3"/>
          </p:cNvCxnSpPr>
          <p:nvPr/>
        </p:nvCxnSpPr>
        <p:spPr>
          <a:xfrm flipH="1" flipV="1">
            <a:off x="5507182" y="3048000"/>
            <a:ext cx="525607" cy="1410563"/>
          </a:xfrm>
          <a:prstGeom prst="straightConnector1">
            <a:avLst/>
          </a:prstGeom>
          <a:ln w="508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Oval 49"/>
          <p:cNvSpPr/>
          <p:nvPr/>
        </p:nvSpPr>
        <p:spPr>
          <a:xfrm>
            <a:off x="1316182" y="4610963"/>
            <a:ext cx="304800" cy="3048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</a:t>
            </a:r>
            <a:endParaRPr lang="en-US" dirty="0"/>
          </a:p>
        </p:txBody>
      </p:sp>
      <p:sp>
        <p:nvSpPr>
          <p:cNvPr id="51" name="Oval 50"/>
          <p:cNvSpPr/>
          <p:nvPr/>
        </p:nvSpPr>
        <p:spPr>
          <a:xfrm>
            <a:off x="1620982" y="4610963"/>
            <a:ext cx="304800" cy="3048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</a:t>
            </a:r>
            <a:endParaRPr lang="en-US" dirty="0"/>
          </a:p>
        </p:txBody>
      </p:sp>
      <p:sp>
        <p:nvSpPr>
          <p:cNvPr id="52" name="Oval 51"/>
          <p:cNvSpPr/>
          <p:nvPr/>
        </p:nvSpPr>
        <p:spPr>
          <a:xfrm>
            <a:off x="1911927" y="4610963"/>
            <a:ext cx="304800" cy="3048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</a:t>
            </a:r>
            <a:endParaRPr lang="en-US" dirty="0"/>
          </a:p>
        </p:txBody>
      </p:sp>
      <p:sp>
        <p:nvSpPr>
          <p:cNvPr id="53" name="Oval 52"/>
          <p:cNvSpPr/>
          <p:nvPr/>
        </p:nvSpPr>
        <p:spPr>
          <a:xfrm>
            <a:off x="1620982" y="4289708"/>
            <a:ext cx="304800" cy="304800"/>
          </a:xfrm>
          <a:prstGeom prst="ellipse">
            <a:avLst/>
          </a:prstGeom>
          <a:solidFill>
            <a:srgbClr val="7030A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</a:t>
            </a:r>
          </a:p>
        </p:txBody>
      </p:sp>
      <p:sp>
        <p:nvSpPr>
          <p:cNvPr id="54" name="Oval 53"/>
          <p:cNvSpPr/>
          <p:nvPr/>
        </p:nvSpPr>
        <p:spPr>
          <a:xfrm>
            <a:off x="4281055" y="6542828"/>
            <a:ext cx="304800" cy="3048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</a:t>
            </a:r>
            <a:endParaRPr lang="en-US" dirty="0"/>
          </a:p>
        </p:txBody>
      </p:sp>
      <p:sp>
        <p:nvSpPr>
          <p:cNvPr id="55" name="Oval 54"/>
          <p:cNvSpPr/>
          <p:nvPr/>
        </p:nvSpPr>
        <p:spPr>
          <a:xfrm>
            <a:off x="4585855" y="6542828"/>
            <a:ext cx="304800" cy="3048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</a:t>
            </a:r>
            <a:endParaRPr lang="en-US" dirty="0"/>
          </a:p>
        </p:txBody>
      </p:sp>
      <p:sp>
        <p:nvSpPr>
          <p:cNvPr id="56" name="Oval 55"/>
          <p:cNvSpPr/>
          <p:nvPr/>
        </p:nvSpPr>
        <p:spPr>
          <a:xfrm>
            <a:off x="4876800" y="6542828"/>
            <a:ext cx="304800" cy="3048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</a:t>
            </a:r>
            <a:endParaRPr lang="en-US" dirty="0"/>
          </a:p>
        </p:txBody>
      </p:sp>
      <p:cxnSp>
        <p:nvCxnSpPr>
          <p:cNvPr id="57" name="Straight Arrow Connector 56"/>
          <p:cNvCxnSpPr>
            <a:stCxn id="23" idx="1"/>
          </p:cNvCxnSpPr>
          <p:nvPr/>
        </p:nvCxnSpPr>
        <p:spPr>
          <a:xfrm flipH="1">
            <a:off x="5437909" y="4458563"/>
            <a:ext cx="594880" cy="1408837"/>
          </a:xfrm>
          <a:prstGeom prst="straightConnector1">
            <a:avLst/>
          </a:prstGeom>
          <a:ln w="508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ectangle 30"/>
          <p:cNvSpPr/>
          <p:nvPr/>
        </p:nvSpPr>
        <p:spPr>
          <a:xfrm>
            <a:off x="2819400" y="1524000"/>
            <a:ext cx="152400" cy="1524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5281768"/>
      </p:ext>
    </p:extLst>
  </p:cSld>
  <p:clrMapOvr>
    <a:masterClrMapping/>
  </p:clrMapOvr>
  <p:transition spd="med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9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5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8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83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86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89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1" grpId="0"/>
      <p:bldP spid="22" grpId="0" animBg="1"/>
      <p:bldP spid="24" grpId="0" animBg="1"/>
      <p:bldP spid="41" grpId="0" animBg="1"/>
      <p:bldP spid="42" grpId="0" animBg="1"/>
      <p:bldP spid="43" grpId="0" animBg="1"/>
      <p:bldP spid="44" grpId="0" animBg="1"/>
      <p:bldP spid="23" grpId="0" animBg="1"/>
      <p:bldP spid="50" grpId="0" animBg="1"/>
      <p:bldP spid="51" grpId="0" animBg="1"/>
      <p:bldP spid="52" grpId="0" animBg="1"/>
      <p:bldP spid="53" grpId="0" animBg="1"/>
      <p:bldP spid="54" grpId="0" animBg="1"/>
      <p:bldP spid="55" grpId="0" animBg="1"/>
      <p:bldP spid="5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47800"/>
          </a:xfrm>
        </p:spPr>
        <p:txBody>
          <a:bodyPr>
            <a:normAutofit/>
          </a:bodyPr>
          <a:lstStyle/>
          <a:p>
            <a:r>
              <a:rPr lang="en-US" dirty="0" smtClean="0"/>
              <a:t>Glycolysis Produces ATP by </a:t>
            </a:r>
            <a:r>
              <a:rPr lang="en-US" b="1" u="sng" dirty="0" smtClean="0"/>
              <a:t>Substrate-Level Phosphorylation</a:t>
            </a:r>
            <a:endParaRPr lang="en-US" b="1" u="sng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637" y="2057400"/>
            <a:ext cx="9123218" cy="3936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05691634"/>
      </p:ext>
    </p:extLst>
  </p:cSld>
  <p:clrMapOvr>
    <a:masterClrMapping/>
  </p:clrMapOvr>
  <p:transition spd="med">
    <p:randomBar dir="vert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09"/>
            <a:ext cx="8229600" cy="962891"/>
          </a:xfrm>
        </p:spPr>
        <p:txBody>
          <a:bodyPr/>
          <a:lstStyle/>
          <a:p>
            <a:r>
              <a:rPr lang="en-US" dirty="0" smtClean="0"/>
              <a:t>What is this NAD+ / NADH Stuff?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14400"/>
            <a:ext cx="9144000" cy="31242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NAD+ and NADH are two versions of the same </a:t>
            </a:r>
            <a:r>
              <a:rPr lang="en-US" i="1" dirty="0" smtClean="0"/>
              <a:t>coenzyme</a:t>
            </a:r>
            <a:r>
              <a:rPr lang="en-US" dirty="0" smtClean="0"/>
              <a:t>. (</a:t>
            </a:r>
            <a:r>
              <a:rPr lang="en-US" dirty="0" err="1" smtClean="0"/>
              <a:t>Nicotinamide</a:t>
            </a:r>
            <a:r>
              <a:rPr lang="en-US" dirty="0" smtClean="0"/>
              <a:t> adenine dinucleotide)</a:t>
            </a:r>
          </a:p>
          <a:p>
            <a:r>
              <a:rPr lang="en-US" dirty="0" smtClean="0"/>
              <a:t>It is an electron (energy) carrying molecule.</a:t>
            </a:r>
          </a:p>
          <a:p>
            <a:r>
              <a:rPr lang="en-US" dirty="0" smtClean="0"/>
              <a:t>What to know?  </a:t>
            </a:r>
          </a:p>
          <a:p>
            <a:pPr lvl="1"/>
            <a:r>
              <a:rPr lang="en-US" dirty="0" smtClean="0"/>
              <a:t>NADH is the reduced, energy-rich version</a:t>
            </a:r>
          </a:p>
          <a:p>
            <a:pPr lvl="1"/>
            <a:r>
              <a:rPr lang="en-US" dirty="0" smtClean="0"/>
              <a:t>NAD+ is the oxidized, low-energy version</a:t>
            </a: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4230031"/>
            <a:ext cx="7086600" cy="26279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26571870"/>
      </p:ext>
    </p:extLst>
  </p:cSld>
  <p:clrMapOvr>
    <a:masterClrMapping/>
  </p:clrMapOvr>
  <p:transition spd="med">
    <p:randomBar dir="vert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808</TotalTime>
  <Words>584</Words>
  <Application>Microsoft Office PowerPoint</Application>
  <PresentationFormat>On-screen Show (4:3)</PresentationFormat>
  <Paragraphs>116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Do Now 12/17</vt:lpstr>
      <vt:lpstr>Glycolysis Summary:  Glucose  2 Pyruvate + 2 ATP</vt:lpstr>
      <vt:lpstr>Glycolysis is Common to Almost All Life</vt:lpstr>
      <vt:lpstr>Glycolysis Was an Early Metabolic Process</vt:lpstr>
      <vt:lpstr>Glycolysis Occurs in Two Phases</vt:lpstr>
      <vt:lpstr>Investment Phase Detail</vt:lpstr>
      <vt:lpstr>Payoff Phase Detail</vt:lpstr>
      <vt:lpstr>Glycolysis Produces ATP by Substrate-Level Phosphorylation</vt:lpstr>
      <vt:lpstr>What is this NAD+ / NADH Stuff?</vt:lpstr>
      <vt:lpstr>Recap:  Glycolysis</vt:lpstr>
      <vt:lpstr>Cell Respiration: What Happens After Glycolysis?  What is the Fate of Pyruvate?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 Now 12/8</dc:title>
  <dc:creator>Nick</dc:creator>
  <cp:lastModifiedBy>Nicholas Tomasino</cp:lastModifiedBy>
  <cp:revision>24</cp:revision>
  <dcterms:created xsi:type="dcterms:W3CDTF">2011-12-07T19:38:22Z</dcterms:created>
  <dcterms:modified xsi:type="dcterms:W3CDTF">2013-12-17T14:58:39Z</dcterms:modified>
</cp:coreProperties>
</file>