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4139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11076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1254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57699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3158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11888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61492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66539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0489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6533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26365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992E-6C19-4BE1-87B6-2B02FD6AF4AE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A46C-B87D-4085-9F09-4E6665DF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Do Now </a:t>
            </a:r>
            <a:r>
              <a:rPr lang="en-US" dirty="0" smtClean="0"/>
              <a:t>12/17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Describe the net equation for </a:t>
            </a:r>
            <a:r>
              <a:rPr lang="en-US" dirty="0" err="1" smtClean="0">
                <a:solidFill>
                  <a:schemeClr val="tx1"/>
                </a:solidFill>
              </a:rPr>
              <a:t>glycolysis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Describe the process of </a:t>
            </a:r>
            <a:r>
              <a:rPr lang="en-US" dirty="0" err="1" smtClean="0">
                <a:solidFill>
                  <a:schemeClr val="tx1"/>
                </a:solidFill>
              </a:rPr>
              <a:t>glycolysis</a:t>
            </a:r>
            <a:r>
              <a:rPr lang="en-US" dirty="0" smtClean="0">
                <a:solidFill>
                  <a:schemeClr val="tx1"/>
                </a:solidFill>
              </a:rPr>
              <a:t> in terms of the investment phase and payoff phase.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what organisms conduct </a:t>
            </a:r>
            <a:r>
              <a:rPr lang="en-US" dirty="0" err="1" smtClean="0">
                <a:solidFill>
                  <a:schemeClr val="tx1"/>
                </a:solidFill>
              </a:rPr>
              <a:t>glycolysis</a:t>
            </a:r>
            <a:r>
              <a:rPr lang="en-US" dirty="0" smtClean="0">
                <a:solidFill>
                  <a:schemeClr val="tx1"/>
                </a:solidFill>
              </a:rPr>
              <a:t> and where in cells.</a:t>
            </a: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TASK: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first step in anaerobic respiration?  In aerobic?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Have you eaten any carbohydrates today?  If so, what?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9891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650" y="1"/>
            <a:ext cx="395435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 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50" y="990600"/>
            <a:ext cx="3954350" cy="5867401"/>
          </a:xfrm>
        </p:spPr>
        <p:txBody>
          <a:bodyPr>
            <a:normAutofit fontScale="92500" lnSpcReduction="2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Glycolysis produces 2 net ATPs per glucose (4 gross)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oxygen required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Glucose is split into two molecules of pyruvate (2 x 3 carbons)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ATP is produced by substrate-level phosphorylation.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3" t="29911" r="50976" b="22470"/>
          <a:stretch/>
        </p:blipFill>
        <p:spPr bwMode="auto">
          <a:xfrm>
            <a:off x="-18143" y="1"/>
            <a:ext cx="52077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10955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 Respiration: What Happens After Glycolysis?  What is the Fate of Pyruvate?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Anaerobic Respiration:</a:t>
            </a:r>
          </a:p>
          <a:p>
            <a:pPr lvl="1"/>
            <a:r>
              <a:rPr lang="en-US" dirty="0" smtClean="0"/>
              <a:t>Glycolysis is the only ATP-producing step of anaerobic cell respiration.</a:t>
            </a:r>
          </a:p>
          <a:p>
            <a:pPr lvl="1"/>
            <a:r>
              <a:rPr lang="en-US" dirty="0" smtClean="0"/>
              <a:t>During fermentation (the next step), NAD+ is regenerated to allow glycolysis to continue</a:t>
            </a:r>
          </a:p>
          <a:p>
            <a:pPr lvl="1"/>
            <a:r>
              <a:rPr lang="en-US" dirty="0" smtClean="0"/>
              <a:t>Many different types of fermentation process pyruvate into different products (e.g. ethanol, lactate, etc.)</a:t>
            </a:r>
          </a:p>
          <a:p>
            <a:r>
              <a:rPr lang="en-US" dirty="0" smtClean="0"/>
              <a:t>Aerobic Respiration:</a:t>
            </a:r>
          </a:p>
          <a:p>
            <a:pPr lvl="1"/>
            <a:r>
              <a:rPr lang="en-US" dirty="0" smtClean="0"/>
              <a:t>The pyruvate is further processed by the Citric Acid Cycle and electron transport chain, producing lots more ATP and oxidizing carbon completely to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0359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Glycolysis</a:t>
            </a:r>
            <a:br>
              <a:rPr lang="en-US" dirty="0" smtClean="0"/>
            </a:br>
            <a:r>
              <a:rPr lang="en-US" dirty="0" smtClean="0"/>
              <a:t>Summary:  Glucose </a:t>
            </a:r>
            <a:r>
              <a:rPr lang="en-US" dirty="0" smtClean="0">
                <a:sym typeface="Wingdings" pitchFamily="2" charset="2"/>
              </a:rPr>
              <a:t> 2 Pyruvate + 2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Glycolysis is the first step in both aerobic and anaerobic respiration.</a:t>
            </a:r>
          </a:p>
          <a:p>
            <a:r>
              <a:rPr lang="en-US" dirty="0" smtClean="0"/>
              <a:t>Here is the complete chemical reaction: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b="1" dirty="0" smtClean="0"/>
              <a:t>C</a:t>
            </a:r>
            <a:r>
              <a:rPr lang="en-US" sz="4400" b="1" baseline="-25000" dirty="0" smtClean="0"/>
              <a:t>6</a:t>
            </a:r>
            <a:r>
              <a:rPr lang="en-US" sz="4400" b="1" dirty="0" smtClean="0"/>
              <a:t>H</a:t>
            </a:r>
            <a:r>
              <a:rPr lang="en-US" sz="4400" b="1" baseline="-25000" dirty="0" smtClean="0"/>
              <a:t>12</a:t>
            </a:r>
            <a:r>
              <a:rPr lang="en-US" sz="4400" b="1" dirty="0" smtClean="0"/>
              <a:t>O</a:t>
            </a:r>
            <a:r>
              <a:rPr lang="en-US" sz="4400" b="1" baseline="-25000" dirty="0" smtClean="0"/>
              <a:t>6</a:t>
            </a:r>
            <a:r>
              <a:rPr lang="en-US" dirty="0" smtClean="0"/>
              <a:t> + 2ATP + 2ADP + 2P</a:t>
            </a:r>
            <a:r>
              <a:rPr lang="en-US" baseline="-25000" dirty="0" smtClean="0"/>
              <a:t>i </a:t>
            </a:r>
            <a:r>
              <a:rPr lang="en-US" dirty="0" smtClean="0"/>
              <a:t>+ 2NAD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sz="4400" b="1" dirty="0" smtClean="0">
                <a:sym typeface="Wingdings" pitchFamily="2" charset="2"/>
              </a:rPr>
              <a:t>2C</a:t>
            </a:r>
            <a:r>
              <a:rPr lang="en-US" sz="4400" b="1" baseline="-25000" dirty="0" smtClean="0">
                <a:sym typeface="Wingdings" pitchFamily="2" charset="2"/>
              </a:rPr>
              <a:t>3</a:t>
            </a:r>
            <a:r>
              <a:rPr lang="en-US" sz="4400" b="1" dirty="0" smtClean="0">
                <a:sym typeface="Wingdings" pitchFamily="2" charset="2"/>
              </a:rPr>
              <a:t>H</a:t>
            </a:r>
            <a:r>
              <a:rPr lang="en-US" sz="4400" b="1" baseline="-25000" dirty="0" smtClean="0">
                <a:sym typeface="Wingdings" pitchFamily="2" charset="2"/>
              </a:rPr>
              <a:t>4</a:t>
            </a:r>
            <a:r>
              <a:rPr lang="en-US" sz="4400" b="1" dirty="0" smtClean="0">
                <a:sym typeface="Wingdings" pitchFamily="2" charset="2"/>
              </a:rPr>
              <a:t>O</a:t>
            </a:r>
            <a:r>
              <a:rPr lang="en-US" sz="4400" b="1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+ 4ATP + </a:t>
            </a:r>
            <a:r>
              <a:rPr lang="en-US" dirty="0" smtClean="0">
                <a:sym typeface="Wingdings" pitchFamily="2" charset="2"/>
              </a:rPr>
              <a:t>2NADH + 2H</a:t>
            </a:r>
            <a:r>
              <a:rPr lang="en-US" baseline="30000" dirty="0" smtClean="0">
                <a:sym typeface="Wingdings" pitchFamily="2" charset="2"/>
              </a:rPr>
              <a:t>+</a:t>
            </a:r>
            <a:endParaRPr lang="en-US" baseline="30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683846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Glycolysis is Common to Almost All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Human and banana DNA sequences are about 50% identical… why?  How?</a:t>
            </a:r>
          </a:p>
          <a:p>
            <a:r>
              <a:rPr lang="en-US" dirty="0" smtClean="0"/>
              <a:t>Many of </a:t>
            </a:r>
            <a:r>
              <a:rPr lang="en-US" smtClean="0"/>
              <a:t>the </a:t>
            </a:r>
            <a:r>
              <a:rPr lang="en-US" smtClean="0"/>
              <a:t>functions of </a:t>
            </a:r>
            <a:r>
              <a:rPr lang="en-US" dirty="0" smtClean="0"/>
              <a:t>a cell are the same, regardless of cell type.  For example:</a:t>
            </a:r>
          </a:p>
          <a:p>
            <a:pPr lvl="1"/>
            <a:r>
              <a:rPr lang="en-US" dirty="0" smtClean="0"/>
              <a:t>Copying DNA</a:t>
            </a:r>
          </a:p>
          <a:p>
            <a:pPr lvl="1"/>
            <a:r>
              <a:rPr lang="en-US" dirty="0" smtClean="0"/>
              <a:t>Building proteins</a:t>
            </a:r>
          </a:p>
          <a:p>
            <a:pPr lvl="1"/>
            <a:r>
              <a:rPr lang="en-US" dirty="0" smtClean="0"/>
              <a:t>Getting energy from glucose </a:t>
            </a:r>
          </a:p>
          <a:p>
            <a:r>
              <a:rPr lang="en-US" dirty="0" smtClean="0"/>
              <a:t>Evolution can only select from what is available, and once a mechanism for doing these very important processes developed, it “sticks.”</a:t>
            </a:r>
          </a:p>
        </p:txBody>
      </p:sp>
    </p:spTree>
    <p:extLst>
      <p:ext uri="{BB962C8B-B14F-4D97-AF65-F5344CB8AC3E}">
        <p14:creationId xmlns:p14="http://schemas.microsoft.com/office/powerpoint/2010/main" val="214883751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Glycolysis Was an Early Metabolic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Glycolysis certainly evolved in prokaryotes before oxygenation of the atmosphere</a:t>
            </a:r>
          </a:p>
          <a:p>
            <a:r>
              <a:rPr lang="en-US" dirty="0" smtClean="0"/>
              <a:t>Probably one of the very first complex biochemical pathways (&gt;3.5 BYA)</a:t>
            </a:r>
          </a:p>
          <a:p>
            <a:r>
              <a:rPr lang="en-US" dirty="0" smtClean="0"/>
              <a:t>Evidence?</a:t>
            </a:r>
          </a:p>
          <a:p>
            <a:pPr lvl="1"/>
            <a:r>
              <a:rPr lang="en-US" dirty="0" smtClean="0"/>
              <a:t>Almost universal.</a:t>
            </a:r>
          </a:p>
          <a:p>
            <a:pPr lvl="1"/>
            <a:r>
              <a:rPr lang="en-US" dirty="0" smtClean="0"/>
              <a:t>No requirement for O</a:t>
            </a:r>
            <a:r>
              <a:rPr lang="en-US" baseline="-25000" dirty="0" smtClean="0"/>
              <a:t>2</a:t>
            </a:r>
            <a:r>
              <a:rPr lang="en-US" dirty="0" smtClean="0"/>
              <a:t>:  it is an </a:t>
            </a:r>
            <a:r>
              <a:rPr lang="en-US" dirty="0" smtClean="0"/>
              <a:t>anaerobic </a:t>
            </a:r>
            <a:r>
              <a:rPr lang="en-US" dirty="0" smtClean="0"/>
              <a:t>process, even when used by aerobic organisms.</a:t>
            </a:r>
          </a:p>
          <a:p>
            <a:pPr lvl="1"/>
            <a:r>
              <a:rPr lang="en-US" dirty="0" smtClean="0"/>
              <a:t>Must predate photosynthesis:  it’s only useful to make glucose if you can get the energy back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440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8"/>
            <a:ext cx="9144000" cy="1496291"/>
          </a:xfrm>
        </p:spPr>
        <p:txBody>
          <a:bodyPr>
            <a:normAutofit/>
          </a:bodyPr>
          <a:lstStyle/>
          <a:p>
            <a:r>
              <a:rPr lang="en-US" dirty="0" smtClean="0"/>
              <a:t>Glycolysis Occurs in Two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first portion of glycolysis is called the </a:t>
            </a:r>
            <a:r>
              <a:rPr lang="en-US" b="1" u="sng" dirty="0" smtClean="0"/>
              <a:t>investment phase </a:t>
            </a:r>
            <a:r>
              <a:rPr lang="en-US" dirty="0" smtClean="0"/>
              <a:t>because the cell must use 2 ATP molecules to begin the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second part is called the </a:t>
            </a:r>
            <a:r>
              <a:rPr lang="en-US" b="1" u="sng" dirty="0" smtClean="0"/>
              <a:t>payoff phase</a:t>
            </a:r>
            <a:r>
              <a:rPr lang="en-US" dirty="0" smtClean="0"/>
              <a:t>, because 4 ATPs are produced, (along with other useful products like NADH)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1703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Investment Phase Detail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1208"/>
            <a:ext cx="7848600" cy="594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163783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68583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759528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64328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369128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73928" y="997527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23457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28257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219202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524002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828802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133602" y="243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466112" y="24384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5" name="Oval 24"/>
          <p:cNvSpPr/>
          <p:nvPr/>
        </p:nvSpPr>
        <p:spPr>
          <a:xfrm>
            <a:off x="706587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11387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02332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07132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911932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216732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49242" y="34290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9" name="Oval 38"/>
          <p:cNvSpPr/>
          <p:nvPr/>
        </p:nvSpPr>
        <p:spPr>
          <a:xfrm>
            <a:off x="6664036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968836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259781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564581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869381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8174181" y="4648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8506691" y="46482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3" name="Oval 52"/>
          <p:cNvSpPr/>
          <p:nvPr/>
        </p:nvSpPr>
        <p:spPr>
          <a:xfrm>
            <a:off x="6359236" y="46482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4" name="Oval 53"/>
          <p:cNvSpPr/>
          <p:nvPr/>
        </p:nvSpPr>
        <p:spPr>
          <a:xfrm>
            <a:off x="692735" y="6096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997535" y="6096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88480" y="6096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87935" y="60960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8" name="Oval 57"/>
          <p:cNvSpPr/>
          <p:nvPr/>
        </p:nvSpPr>
        <p:spPr>
          <a:xfrm>
            <a:off x="7716981" y="624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021781" y="624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8326581" y="6248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8659091" y="62484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9242" y="6096000"/>
            <a:ext cx="103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“G3P”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524109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Payoff Phase Detail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4" y="1101435"/>
            <a:ext cx="5104535" cy="5746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51164" y="1163782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55964" y="1163782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46909" y="1163782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6364" y="1163782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676400" y="1316182"/>
            <a:ext cx="4876800" cy="121227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15637" y="2362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20437" y="2362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011382" y="2362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0837" y="23622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9" name="Oval 18"/>
          <p:cNvSpPr/>
          <p:nvPr/>
        </p:nvSpPr>
        <p:spPr>
          <a:xfrm>
            <a:off x="1316182" y="23622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53200" y="99301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This P is NOT from ATP, but rather the cytosol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620982" y="2362200"/>
            <a:ext cx="3886200" cy="1371600"/>
          </a:xfrm>
          <a:prstGeom prst="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37855" y="5105400"/>
            <a:ext cx="3886200" cy="1371600"/>
          </a:xfrm>
          <a:prstGeom prst="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0219" y="37719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665019" y="37719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955964" y="37719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0764" y="37719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2789" y="3581400"/>
            <a:ext cx="280641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SUBSTRATE LEVEL</a:t>
            </a:r>
          </a:p>
          <a:p>
            <a:r>
              <a:rPr lang="en-US" dirty="0" smtClean="0"/>
              <a:t>PHOSPHORYLATION:</a:t>
            </a:r>
          </a:p>
          <a:p>
            <a:endParaRPr lang="en-US" dirty="0"/>
          </a:p>
          <a:p>
            <a:r>
              <a:rPr lang="en-US" dirty="0" smtClean="0"/>
              <a:t>Phosphate is transferred from a substrate to ADP to make ATP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23" idx="1"/>
            <a:endCxn id="22" idx="3"/>
          </p:cNvCxnSpPr>
          <p:nvPr/>
        </p:nvCxnSpPr>
        <p:spPr>
          <a:xfrm flipH="1" flipV="1">
            <a:off x="5507182" y="3048000"/>
            <a:ext cx="525607" cy="141056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316182" y="4610963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620982" y="4610963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911927" y="4610963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620982" y="4289708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4" name="Oval 53"/>
          <p:cNvSpPr/>
          <p:nvPr/>
        </p:nvSpPr>
        <p:spPr>
          <a:xfrm>
            <a:off x="4281055" y="6542828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585855" y="6542828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876800" y="6542828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23" idx="1"/>
          </p:cNvCxnSpPr>
          <p:nvPr/>
        </p:nvCxnSpPr>
        <p:spPr>
          <a:xfrm flipH="1">
            <a:off x="5437909" y="4458563"/>
            <a:ext cx="594880" cy="140883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19400" y="15240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176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 animBg="1"/>
      <p:bldP spid="24" grpId="0" animBg="1"/>
      <p:bldP spid="41" grpId="0" animBg="1"/>
      <p:bldP spid="42" grpId="0" animBg="1"/>
      <p:bldP spid="43" grpId="0" animBg="1"/>
      <p:bldP spid="44" grpId="0" animBg="1"/>
      <p:bldP spid="2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Glycolysis Produces ATP by </a:t>
            </a:r>
            <a:r>
              <a:rPr lang="en-US" b="1" u="sng" dirty="0" smtClean="0"/>
              <a:t>Substrate-Level Phosphorylation</a:t>
            </a:r>
            <a:endParaRPr lang="en-US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" y="2057400"/>
            <a:ext cx="9123218" cy="393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69163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962891"/>
          </a:xfrm>
        </p:spPr>
        <p:txBody>
          <a:bodyPr/>
          <a:lstStyle/>
          <a:p>
            <a:r>
              <a:rPr lang="en-US" dirty="0" smtClean="0"/>
              <a:t>What is this NAD+ / NADH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NAD+ and NADH are two versions of the same </a:t>
            </a:r>
            <a:r>
              <a:rPr lang="en-US" i="1" dirty="0" smtClean="0"/>
              <a:t>coenzyme</a:t>
            </a:r>
            <a:r>
              <a:rPr lang="en-US" dirty="0" smtClean="0"/>
              <a:t>. (</a:t>
            </a:r>
            <a:r>
              <a:rPr lang="en-US" dirty="0" err="1" smtClean="0"/>
              <a:t>Nicotinamide</a:t>
            </a:r>
            <a:r>
              <a:rPr lang="en-US" dirty="0" smtClean="0"/>
              <a:t> adenine dinucleotide)</a:t>
            </a:r>
          </a:p>
          <a:p>
            <a:r>
              <a:rPr lang="en-US" dirty="0" smtClean="0"/>
              <a:t>It is an electron (energy) carrying molecule.</a:t>
            </a:r>
          </a:p>
          <a:p>
            <a:r>
              <a:rPr lang="en-US" dirty="0" smtClean="0"/>
              <a:t>What to know?  </a:t>
            </a:r>
          </a:p>
          <a:p>
            <a:pPr lvl="1"/>
            <a:r>
              <a:rPr lang="en-US" dirty="0" smtClean="0"/>
              <a:t>NADH is the reduced, energy-rich version</a:t>
            </a:r>
          </a:p>
          <a:p>
            <a:pPr lvl="1"/>
            <a:r>
              <a:rPr lang="en-US" dirty="0" smtClean="0"/>
              <a:t>NAD+ is the oxidized, low-energy version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30031"/>
            <a:ext cx="7086600" cy="262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57187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584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 Now 12/17</vt:lpstr>
      <vt:lpstr>Glycolysis Summary:  Glucose  2 Pyruvate + 2 ATP</vt:lpstr>
      <vt:lpstr>Glycolysis is Common to Almost All Life</vt:lpstr>
      <vt:lpstr>Glycolysis Was an Early Metabolic Process</vt:lpstr>
      <vt:lpstr>Glycolysis Occurs in Two Phases</vt:lpstr>
      <vt:lpstr>Investment Phase Detail</vt:lpstr>
      <vt:lpstr>Payoff Phase Detail</vt:lpstr>
      <vt:lpstr>Glycolysis Produces ATP by Substrate-Level Phosphorylation</vt:lpstr>
      <vt:lpstr>What is this NAD+ / NADH Stuff?</vt:lpstr>
      <vt:lpstr>Recap:  Glycolysis</vt:lpstr>
      <vt:lpstr>Cell Respiration: What Happens After Glycolysis?  What is the Fate of Pyruvate?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12/8</dc:title>
  <dc:creator>Nick</dc:creator>
  <cp:lastModifiedBy>Nicholas Tomasino</cp:lastModifiedBy>
  <cp:revision>24</cp:revision>
  <dcterms:created xsi:type="dcterms:W3CDTF">2011-12-07T19:38:22Z</dcterms:created>
  <dcterms:modified xsi:type="dcterms:W3CDTF">2013-12-17T14:58:39Z</dcterms:modified>
</cp:coreProperties>
</file>