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6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421AA-4F68-4FBC-9011-7F177D420BD7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81549-7664-4285-B770-B60481225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49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421AA-4F68-4FBC-9011-7F177D420BD7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81549-7664-4285-B770-B60481225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23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421AA-4F68-4FBC-9011-7F177D420BD7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81549-7664-4285-B770-B60481225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922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421AA-4F68-4FBC-9011-7F177D420BD7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81549-7664-4285-B770-B60481225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634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421AA-4F68-4FBC-9011-7F177D420BD7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81549-7664-4285-B770-B60481225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904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421AA-4F68-4FBC-9011-7F177D420BD7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81549-7664-4285-B770-B60481225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880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421AA-4F68-4FBC-9011-7F177D420BD7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81549-7664-4285-B770-B60481225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386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421AA-4F68-4FBC-9011-7F177D420BD7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81549-7664-4285-B770-B60481225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648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421AA-4F68-4FBC-9011-7F177D420BD7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81549-7664-4285-B770-B60481225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988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421AA-4F68-4FBC-9011-7F177D420BD7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81549-7664-4285-B770-B60481225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324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421AA-4F68-4FBC-9011-7F177D420BD7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81549-7664-4285-B770-B60481225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22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421AA-4F68-4FBC-9011-7F177D420BD7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81549-7664-4285-B770-B60481225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616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olony_(biology)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en.wikipedia.org/wiki/Flagellat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834256"/>
          </a:xfrm>
        </p:spPr>
        <p:txBody>
          <a:bodyPr>
            <a:normAutofit fontScale="90000"/>
          </a:bodyPr>
          <a:lstStyle/>
          <a:p>
            <a:r>
              <a:rPr lang="en-US" dirty="0"/>
              <a:t>Do Now 12/2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834256"/>
            <a:ext cx="12192000" cy="6023744"/>
          </a:xfrm>
        </p:spPr>
        <p:txBody>
          <a:bodyPr>
            <a:normAutofit/>
          </a:bodyPr>
          <a:lstStyle/>
          <a:p>
            <a:r>
              <a:rPr lang="en-US" sz="4000" dirty="0"/>
              <a:t>OBJECTIVES:</a:t>
            </a:r>
          </a:p>
          <a:p>
            <a:pPr marL="457200" indent="-457200">
              <a:buAutoNum type="arabicPeriod"/>
            </a:pPr>
            <a:r>
              <a:rPr lang="en-US" sz="4000" dirty="0"/>
              <a:t>Quiz</a:t>
            </a:r>
          </a:p>
          <a:p>
            <a:pPr marL="457200" indent="-457200">
              <a:buAutoNum type="arabicPeriod"/>
            </a:pPr>
            <a:r>
              <a:rPr lang="en-US" sz="4000" dirty="0"/>
              <a:t>Define </a:t>
            </a:r>
            <a:r>
              <a:rPr lang="en-US" sz="4000" b="1" u="sng" dirty="0"/>
              <a:t>colonial organism.</a:t>
            </a:r>
          </a:p>
          <a:p>
            <a:pPr marL="457200" indent="-457200">
              <a:buAutoNum type="arabicPeriod"/>
            </a:pPr>
            <a:r>
              <a:rPr lang="en-US" sz="4000" dirty="0"/>
              <a:t>Examine evidence and reasoning about the organization of  multicellular life and how it evolved on Earth.</a:t>
            </a:r>
          </a:p>
          <a:p>
            <a:pPr marL="457200" indent="-457200">
              <a:buAutoNum type="arabicPeriod"/>
            </a:pPr>
            <a:endParaRPr lang="en-US" sz="4000" dirty="0"/>
          </a:p>
          <a:p>
            <a:r>
              <a:rPr lang="en-US" sz="4000" dirty="0"/>
              <a:t>TASK:</a:t>
            </a:r>
          </a:p>
          <a:p>
            <a:r>
              <a:rPr lang="en-US" sz="4000" dirty="0"/>
              <a:t>1.  Super-quick study for short (10 SRQ) quiz:  cytoskeleton, movement, stem cells (~3 minutes)</a:t>
            </a:r>
          </a:p>
        </p:txBody>
      </p:sp>
    </p:spTree>
    <p:extLst>
      <p:ext uri="{BB962C8B-B14F-4D97-AF65-F5344CB8AC3E}">
        <p14:creationId xmlns:p14="http://schemas.microsoft.com/office/powerpoint/2010/main" val="3708686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1"/>
            <a:ext cx="11995355" cy="825909"/>
          </a:xfrm>
        </p:spPr>
        <p:txBody>
          <a:bodyPr/>
          <a:lstStyle/>
          <a:p>
            <a:r>
              <a:rPr lang="en-US" dirty="0"/>
              <a:t>Hierarchical Organization of Biology, in 9 Levels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5845"/>
            <a:ext cx="12192000" cy="47611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u="sng" dirty="0"/>
              <a:t>All Life</a:t>
            </a:r>
            <a:r>
              <a:rPr lang="en-US" sz="3200" dirty="0"/>
              <a:t>:  </a:t>
            </a:r>
            <a:r>
              <a:rPr lang="en-US" sz="3200" dirty="0" err="1"/>
              <a:t>Molecules</a:t>
            </a:r>
            <a:r>
              <a:rPr lang="en-US" sz="3200" dirty="0" err="1">
                <a:sym typeface="Wingdings" panose="05000000000000000000" pitchFamily="2" charset="2"/>
              </a:rPr>
              <a:t>cells</a:t>
            </a:r>
            <a:r>
              <a:rPr lang="en-US" sz="3200" dirty="0">
                <a:sym typeface="Wingdings" panose="05000000000000000000" pitchFamily="2" charset="2"/>
              </a:rPr>
              <a:t> (&amp; viruses?)</a:t>
            </a:r>
          </a:p>
          <a:p>
            <a:pPr marL="0" indent="0">
              <a:buNone/>
            </a:pPr>
            <a:endParaRPr lang="en-US" sz="32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3200" b="1" u="sng" dirty="0">
                <a:sym typeface="Wingdings" panose="05000000000000000000" pitchFamily="2" charset="2"/>
              </a:rPr>
              <a:t>Multicellular Life</a:t>
            </a:r>
            <a:r>
              <a:rPr lang="en-US" sz="3200" dirty="0">
                <a:sym typeface="Wingdings" panose="05000000000000000000" pitchFamily="2" charset="2"/>
              </a:rPr>
              <a:t>:  </a:t>
            </a:r>
            <a:r>
              <a:rPr lang="en-US" sz="3200" dirty="0" err="1">
                <a:sym typeface="Wingdings" panose="05000000000000000000" pitchFamily="2" charset="2"/>
              </a:rPr>
              <a:t>tissuesorgansorgan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systemsorganisms</a:t>
            </a:r>
            <a:r>
              <a:rPr lang="en-US" sz="3200" dirty="0">
                <a:sym typeface="Wingdings" panose="05000000000000000000" pitchFamily="2" charset="2"/>
              </a:rPr>
              <a:t></a:t>
            </a:r>
          </a:p>
          <a:p>
            <a:pPr marL="0" indent="0">
              <a:buNone/>
            </a:pPr>
            <a:endParaRPr lang="en-US" sz="32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3200" b="1" u="sng" dirty="0">
                <a:sym typeface="Wingdings" panose="05000000000000000000" pitchFamily="2" charset="2"/>
              </a:rPr>
              <a:t>Living Communities</a:t>
            </a:r>
            <a:r>
              <a:rPr lang="en-US" sz="3200" dirty="0">
                <a:sym typeface="Wingdings" panose="05000000000000000000" pitchFamily="2" charset="2"/>
              </a:rPr>
              <a:t>:  </a:t>
            </a:r>
            <a:r>
              <a:rPr lang="en-US" sz="3200" dirty="0" err="1">
                <a:sym typeface="Wingdings" panose="05000000000000000000" pitchFamily="2" charset="2"/>
              </a:rPr>
              <a:t>populationsecosystemsbiosphere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66166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5810865" cy="1848464"/>
          </a:xfrm>
        </p:spPr>
        <p:txBody>
          <a:bodyPr/>
          <a:lstStyle/>
          <a:p>
            <a:r>
              <a:rPr lang="en-US" dirty="0"/>
              <a:t>So How’d It (We) Get Here?  A Model</a:t>
            </a:r>
          </a:p>
        </p:txBody>
      </p:sp>
      <p:pic>
        <p:nvPicPr>
          <p:cNvPr id="2050" name="Picture 2" descr="volvocine.jpg (429×288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865" y="0"/>
            <a:ext cx="6381135" cy="4283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8324" y="1848465"/>
            <a:ext cx="571254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/>
              <a:t>Colonial Organism</a:t>
            </a:r>
            <a:r>
              <a:rPr lang="en-US" sz="4000" dirty="0"/>
              <a:t>:</a:t>
            </a:r>
          </a:p>
          <a:p>
            <a:r>
              <a:rPr lang="en-US" sz="4000" dirty="0"/>
              <a:t>clonal </a:t>
            </a:r>
            <a:r>
              <a:rPr lang="en-US" sz="4000" b="1" dirty="0"/>
              <a:t>colonies</a:t>
            </a:r>
            <a:r>
              <a:rPr lang="en-US" sz="4000" dirty="0"/>
              <a:t> composed of many physically connected, interdependent individuals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5810865" y="4178710"/>
            <a:ext cx="638113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Each mature </a:t>
            </a:r>
            <a:r>
              <a:rPr lang="en-US" sz="2800" i="1" dirty="0"/>
              <a:t>Volvox</a:t>
            </a:r>
            <a:r>
              <a:rPr lang="en-US" sz="2800" dirty="0"/>
              <a:t> </a:t>
            </a:r>
            <a:r>
              <a:rPr lang="en-US" sz="2800" dirty="0">
                <a:hlinkClick r:id="rId3" tooltip="Colony (biology)"/>
              </a:rPr>
              <a:t>colony</a:t>
            </a:r>
            <a:r>
              <a:rPr lang="en-US" sz="2800" dirty="0"/>
              <a:t> is composed of up to thousands of cells from two differentiated cell types: numerous </a:t>
            </a:r>
            <a:r>
              <a:rPr lang="en-US" sz="2800" dirty="0">
                <a:hlinkClick r:id="rId4" tooltip="Flagellate"/>
              </a:rPr>
              <a:t>flagellate</a:t>
            </a:r>
            <a:r>
              <a:rPr lang="en-US" sz="2800" dirty="0"/>
              <a:t> somatic cells and a smaller number of germ (reproductive) cells.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41607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91380"/>
          </a:xfrm>
        </p:spPr>
        <p:txBody>
          <a:bodyPr/>
          <a:lstStyle/>
          <a:p>
            <a:r>
              <a:rPr lang="en-US" dirty="0"/>
              <a:t>Drill Deeper:  The </a:t>
            </a:r>
            <a:r>
              <a:rPr lang="en-US" dirty="0" err="1"/>
              <a:t>Choanoflagellate</a:t>
            </a:r>
            <a:r>
              <a:rPr lang="en-US" dirty="0"/>
              <a:t> Hypothesis</a:t>
            </a:r>
          </a:p>
        </p:txBody>
      </p:sp>
      <p:pic>
        <p:nvPicPr>
          <p:cNvPr id="4098" name="Picture 2" descr="choanoflagellate.jpg (226×288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51" y="853796"/>
            <a:ext cx="4611329" cy="587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hoanosponges.jpg (500×503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853796"/>
            <a:ext cx="5889523" cy="5924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4274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>
            <a:normAutofit/>
          </a:bodyPr>
          <a:lstStyle/>
          <a:p>
            <a:r>
              <a:rPr lang="en-US" dirty="0"/>
              <a:t>To the </a:t>
            </a:r>
            <a:r>
              <a:rPr lang="en-US" dirty="0" err="1"/>
              <a:t>interwebs</a:t>
            </a:r>
            <a:r>
              <a:rPr lang="en-US" dirty="0"/>
              <a:t>…  </a:t>
            </a:r>
            <a:r>
              <a:rPr lang="en-US" dirty="0"/>
              <a:t>https://www.youtube.com/watch?v=1v6cgSkiHik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66395" y="5702709"/>
            <a:ext cx="104592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Nicole King (UC Berkeley, HHMI) 1: The origin of animal multicellularity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62638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144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 Theme</vt:lpstr>
      <vt:lpstr>Do Now 12/2</vt:lpstr>
      <vt:lpstr>Hierarchical Organization of Biology, in 9 Levels</vt:lpstr>
      <vt:lpstr>So How’d It (We) Get Here?  A Model</vt:lpstr>
      <vt:lpstr>Drill Deeper:  The Choanoflagellate Hypothesis</vt:lpstr>
      <vt:lpstr>To the interwebs…  https://www.youtube.com/watch?v=1v6cgSkiHik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 Now 12/2</dc:title>
  <dc:creator>Nicholas Tomasino</dc:creator>
  <cp:lastModifiedBy>Nicholas Tomasino</cp:lastModifiedBy>
  <cp:revision>3</cp:revision>
  <dcterms:created xsi:type="dcterms:W3CDTF">2016-12-02T12:42:11Z</dcterms:created>
  <dcterms:modified xsi:type="dcterms:W3CDTF">2016-12-02T12:59:06Z</dcterms:modified>
</cp:coreProperties>
</file>