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4" r:id="rId4"/>
    <p:sldId id="266" r:id="rId5"/>
    <p:sldId id="257" r:id="rId6"/>
    <p:sldId id="258" r:id="rId7"/>
    <p:sldId id="270" r:id="rId8"/>
    <p:sldId id="259" r:id="rId9"/>
    <p:sldId id="260" r:id="rId10"/>
    <p:sldId id="261" r:id="rId11"/>
    <p:sldId id="267" r:id="rId12"/>
    <p:sldId id="265" r:id="rId13"/>
    <p:sldId id="262" r:id="rId14"/>
    <p:sldId id="263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BBD-F07E-4B9D-8ED5-7A057C7DE36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1ABC-5B7A-4092-9C3D-25C03ED63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BBD-F07E-4B9D-8ED5-7A057C7DE36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1ABC-5B7A-4092-9C3D-25C03ED63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BBD-F07E-4B9D-8ED5-7A057C7DE36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1ABC-5B7A-4092-9C3D-25C03ED63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BBD-F07E-4B9D-8ED5-7A057C7DE36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1ABC-5B7A-4092-9C3D-25C03ED63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BBD-F07E-4B9D-8ED5-7A057C7DE36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1ABC-5B7A-4092-9C3D-25C03ED63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BBD-F07E-4B9D-8ED5-7A057C7DE36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1ABC-5B7A-4092-9C3D-25C03ED63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BBD-F07E-4B9D-8ED5-7A057C7DE36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1ABC-5B7A-4092-9C3D-25C03ED63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BBD-F07E-4B9D-8ED5-7A057C7DE36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1ABC-5B7A-4092-9C3D-25C03ED63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BBD-F07E-4B9D-8ED5-7A057C7DE36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1ABC-5B7A-4092-9C3D-25C03ED63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BBD-F07E-4B9D-8ED5-7A057C7DE36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1ABC-5B7A-4092-9C3D-25C03ED63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BBD-F07E-4B9D-8ED5-7A057C7DE36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1ABC-5B7A-4092-9C3D-25C03ED63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59BBD-F07E-4B9D-8ED5-7A057C7DE36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B1ABC-5B7A-4092-9C3D-25C03ED63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 Now </a:t>
            </a:r>
            <a:r>
              <a:rPr lang="en-US" sz="3600" dirty="0" smtClean="0"/>
              <a:t>12/8:  </a:t>
            </a:r>
            <a:r>
              <a:rPr lang="en-US" sz="3600" dirty="0" smtClean="0"/>
              <a:t>Mitochondrial </a:t>
            </a:r>
            <a:r>
              <a:rPr lang="en-US" sz="3600" dirty="0" smtClean="0"/>
              <a:t>Eve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OBJECTIVES: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Analyze text and video resources to determine the special characteristics and evolutionary implications of </a:t>
            </a:r>
            <a:r>
              <a:rPr lang="en-US" dirty="0" err="1" smtClean="0">
                <a:solidFill>
                  <a:schemeClr val="tx1"/>
                </a:solidFill>
              </a:rPr>
              <a:t>mt</a:t>
            </a:r>
            <a:r>
              <a:rPr lang="en-US" dirty="0" smtClean="0">
                <a:solidFill>
                  <a:schemeClr val="tx1"/>
                </a:solidFill>
              </a:rPr>
              <a:t> DNA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TASK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dirty="0" smtClean="0">
                <a:solidFill>
                  <a:schemeClr val="tx1"/>
                </a:solidFill>
              </a:rPr>
              <a:t>If we assume a generation time of ~20 years, how many generations separate a modern human from: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A.  </a:t>
            </a:r>
            <a:r>
              <a:rPr lang="en-US" i="1" dirty="0" smtClean="0">
                <a:solidFill>
                  <a:schemeClr val="tx1"/>
                </a:solidFill>
              </a:rPr>
              <a:t>Homo erectus</a:t>
            </a:r>
            <a:r>
              <a:rPr lang="en-US" dirty="0" smtClean="0">
                <a:solidFill>
                  <a:schemeClr val="tx1"/>
                </a:solidFill>
              </a:rPr>
              <a:t>, 1,900,000 years ago (YA)</a:t>
            </a:r>
          </a:p>
          <a:p>
            <a:pPr marL="514350" indent="-514350">
              <a:buAutoNum type="alphaUcPeriod" startAt="2"/>
            </a:pPr>
            <a:r>
              <a:rPr lang="en-US" dirty="0" smtClean="0">
                <a:solidFill>
                  <a:schemeClr val="tx1"/>
                </a:solidFill>
              </a:rPr>
              <a:t>The most distant </a:t>
            </a:r>
            <a:r>
              <a:rPr lang="en-US" i="1" dirty="0" smtClean="0">
                <a:solidFill>
                  <a:schemeClr val="tx1"/>
                </a:solidFill>
              </a:rPr>
              <a:t>Homo </a:t>
            </a:r>
            <a:r>
              <a:rPr lang="en-US" i="1" dirty="0" err="1" smtClean="0">
                <a:solidFill>
                  <a:schemeClr val="tx1"/>
                </a:solidFill>
              </a:rPr>
              <a:t>sapien</a:t>
            </a:r>
            <a:r>
              <a:rPr lang="en-US" dirty="0" smtClean="0">
                <a:solidFill>
                  <a:schemeClr val="tx1"/>
                </a:solidFill>
              </a:rPr>
              <a:t>, 160,000 YA</a:t>
            </a:r>
          </a:p>
          <a:p>
            <a:pPr marL="514350" indent="-514350">
              <a:buAutoNum type="alphaUcPeriod" startAt="2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Pan troglodytes</a:t>
            </a:r>
            <a:r>
              <a:rPr lang="en-US" dirty="0" smtClean="0">
                <a:solidFill>
                  <a:schemeClr val="tx1"/>
                </a:solidFill>
              </a:rPr>
              <a:t>, 6.3 x 10</a:t>
            </a:r>
            <a:r>
              <a:rPr lang="en-US" baseline="30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 YA</a:t>
            </a:r>
          </a:p>
          <a:p>
            <a:pPr marL="514350" indent="-514350">
              <a:buFont typeface="Arial" pitchFamily="34" charset="0"/>
              <a:buAutoNum type="alphaUcPeriod" startAt="2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Musa </a:t>
            </a:r>
            <a:r>
              <a:rPr lang="en-US" i="1" dirty="0" err="1" smtClean="0">
                <a:solidFill>
                  <a:schemeClr val="tx1"/>
                </a:solidFill>
              </a:rPr>
              <a:t>acuminata</a:t>
            </a:r>
            <a:r>
              <a:rPr lang="en-US" dirty="0" smtClean="0">
                <a:solidFill>
                  <a:schemeClr val="tx1"/>
                </a:solidFill>
              </a:rPr>
              <a:t>, 1.4 x 10</a:t>
            </a:r>
            <a:r>
              <a:rPr lang="en-US" baseline="30000" dirty="0" smtClean="0">
                <a:solidFill>
                  <a:schemeClr val="tx1"/>
                </a:solidFill>
              </a:rPr>
              <a:t>9</a:t>
            </a:r>
            <a:r>
              <a:rPr lang="en-US" dirty="0" smtClean="0">
                <a:solidFill>
                  <a:schemeClr val="tx1"/>
                </a:solidFill>
              </a:rPr>
              <a:t> YA</a:t>
            </a:r>
            <a:endParaRPr lang="en-US" i="1" dirty="0" smtClean="0">
              <a:solidFill>
                <a:schemeClr val="tx1"/>
              </a:solidFill>
            </a:endParaRPr>
          </a:p>
          <a:p>
            <a:pPr marL="514350" indent="-514350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/>
          <a:lstStyle/>
          <a:p>
            <a:r>
              <a:rPr lang="en-US" dirty="0" smtClean="0"/>
              <a:t>Logical Consequence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057400"/>
          </a:xfrm>
        </p:spPr>
        <p:txBody>
          <a:bodyPr/>
          <a:lstStyle/>
          <a:p>
            <a:r>
              <a:rPr lang="en-US" dirty="0" smtClean="0"/>
              <a:t>Molecular clocks can be used to determine the amount of time that has passed since two organisms had their MOST RECENT COMMON ANCESTOR (MRCA)</a:t>
            </a:r>
            <a:endParaRPr lang="en-US" dirty="0"/>
          </a:p>
        </p:txBody>
      </p:sp>
      <p:pic>
        <p:nvPicPr>
          <p:cNvPr id="18434" name="Picture 2" descr="http://bcrc.bio.umass.edu/intro/manual/images/e/e8/ReadTre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52749"/>
            <a:ext cx="6096000" cy="39052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Multiregional Continuity Model Fossil Evidence: China, 2007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371601"/>
            <a:ext cx="3124200" cy="5486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Oldest </a:t>
            </a:r>
            <a:r>
              <a:rPr lang="en-US" i="1" dirty="0" smtClean="0"/>
              <a:t>H. sapiens </a:t>
            </a:r>
            <a:r>
              <a:rPr lang="en-US" dirty="0" smtClean="0"/>
              <a:t>fossil found outside of Africa is ~100,000 years old.</a:t>
            </a:r>
          </a:p>
          <a:p>
            <a:r>
              <a:rPr lang="en-US" dirty="0" smtClean="0"/>
              <a:t>Not definitively </a:t>
            </a:r>
            <a:r>
              <a:rPr lang="en-US" i="1" dirty="0" smtClean="0"/>
              <a:t>H. </a:t>
            </a:r>
            <a:r>
              <a:rPr lang="en-US" i="1" dirty="0" err="1" smtClean="0"/>
              <a:t>sapien</a:t>
            </a:r>
            <a:endParaRPr lang="en-US" dirty="0" smtClean="0"/>
          </a:p>
          <a:p>
            <a:r>
              <a:rPr lang="en-US" dirty="0" smtClean="0"/>
              <a:t>What does this mean to the “Out of Africa” model?</a:t>
            </a:r>
            <a:endParaRPr lang="en-US" dirty="0"/>
          </a:p>
        </p:txBody>
      </p:sp>
      <p:pic>
        <p:nvPicPr>
          <p:cNvPr id="21506" name="Picture 2" descr="Jawbones of an early human found in Chin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7665"/>
            <a:ext cx="5791200" cy="55303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Evidence Can Settle the Issue?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evidence exists for and against each model?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additional evidence, if available, could settle the issue?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could that evidence be found?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11458" r="781" b="18750"/>
          <a:stretch>
            <a:fillRect/>
          </a:stretch>
        </p:blipFill>
        <p:spPr bwMode="auto">
          <a:xfrm>
            <a:off x="0" y="1653000"/>
            <a:ext cx="9144000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Family Tree of All Humanity, </a:t>
            </a:r>
            <a:r>
              <a:rPr lang="en-US" sz="3100" dirty="0" smtClean="0"/>
              <a:t>by </a:t>
            </a:r>
            <a:r>
              <a:rPr lang="en-US" sz="3100" dirty="0" err="1" smtClean="0"/>
              <a:t>MtDNA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So What’s The “Answer?”</a:t>
            </a:r>
            <a:endParaRPr lang="en-US" i="1" dirty="0"/>
          </a:p>
        </p:txBody>
      </p:sp>
      <p:pic>
        <p:nvPicPr>
          <p:cNvPr id="20482" name="Picture 2" descr="http://www.dhushara.com/book/unraveltree/regio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8172"/>
            <a:ext cx="9144000" cy="6409828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181600" y="1752600"/>
            <a:ext cx="914400" cy="76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100k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Can We Reach Consensus?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does this debate among different groups of scientists tell us about the science process?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What range of possible dates could both sides of the argument agree on for the appearance of </a:t>
            </a:r>
            <a:r>
              <a:rPr lang="en-US" i="1" dirty="0" smtClean="0">
                <a:solidFill>
                  <a:schemeClr val="bg1"/>
                </a:solidFill>
              </a:rPr>
              <a:t>Homo sapiens </a:t>
            </a:r>
            <a:r>
              <a:rPr lang="en-US" dirty="0" smtClean="0">
                <a:solidFill>
                  <a:schemeClr val="bg1"/>
                </a:solidFill>
              </a:rPr>
              <a:t>outside of Africa?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Can the two sides agree if </a:t>
            </a:r>
            <a:r>
              <a:rPr lang="en-US" i="1" dirty="0" smtClean="0">
                <a:solidFill>
                  <a:schemeClr val="bg1"/>
                </a:solidFill>
              </a:rPr>
              <a:t>H. sapiens</a:t>
            </a:r>
            <a:r>
              <a:rPr lang="en-US" dirty="0" smtClean="0">
                <a:solidFill>
                  <a:schemeClr val="bg1"/>
                </a:solidFill>
              </a:rPr>
              <a:t> evolved from Eurasian </a:t>
            </a:r>
            <a:r>
              <a:rPr lang="en-US" i="1" dirty="0" smtClean="0">
                <a:solidFill>
                  <a:schemeClr val="bg1"/>
                </a:solidFill>
              </a:rPr>
              <a:t>H. erectus</a:t>
            </a:r>
            <a:r>
              <a:rPr lang="en-US" dirty="0" smtClean="0">
                <a:solidFill>
                  <a:schemeClr val="bg1"/>
                </a:solidFill>
              </a:rPr>
              <a:t> or if they killed them off?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Read, Annotate:  Mitochondrial Eve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? = huh?</a:t>
            </a:r>
          </a:p>
          <a:p>
            <a:pPr lvl="1"/>
            <a:r>
              <a:rPr lang="en-US" dirty="0" smtClean="0"/>
              <a:t>Unknown term, idea, or a specific question you have (write in margin)</a:t>
            </a:r>
          </a:p>
          <a:p>
            <a:r>
              <a:rPr lang="en-US" sz="4000" dirty="0" smtClean="0"/>
              <a:t>! = Important!</a:t>
            </a:r>
          </a:p>
          <a:p>
            <a:pPr lvl="1"/>
            <a:r>
              <a:rPr lang="en-US" dirty="0" smtClean="0"/>
              <a:t>Big ideas, or crucial details you want to remember or reference easily.</a:t>
            </a:r>
          </a:p>
          <a:p>
            <a:r>
              <a:rPr lang="en-US" sz="4000" dirty="0" smtClean="0"/>
              <a:t>♥ = Like</a:t>
            </a:r>
          </a:p>
          <a:p>
            <a:pPr lvl="1"/>
            <a:r>
              <a:rPr lang="en-US" dirty="0" smtClean="0"/>
              <a:t>Things that are interesting or clever</a:t>
            </a:r>
          </a:p>
          <a:p>
            <a:r>
              <a:rPr lang="en-US" sz="4000" dirty="0" smtClean="0"/>
              <a:t>* = Other / Note</a:t>
            </a:r>
          </a:p>
          <a:p>
            <a:pPr lvl="1"/>
            <a:r>
              <a:rPr lang="en-US" dirty="0" smtClean="0"/>
              <a:t>Your own miscellaneous thoughts, ideas, or connections to text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Defining the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two points of view are in conflict in the text?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 can the claims be evaluated scientifically?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Question:  How Did </a:t>
            </a:r>
            <a:r>
              <a:rPr lang="en-US" i="1" dirty="0" smtClean="0"/>
              <a:t>Homo sapiens </a:t>
            </a:r>
            <a:r>
              <a:rPr lang="en-US" dirty="0" smtClean="0"/>
              <a:t>Colonize Earth?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b="1" u="sng" dirty="0" err="1" smtClean="0"/>
              <a:t>Mulitregional</a:t>
            </a:r>
            <a:r>
              <a:rPr lang="en-US" b="1" u="sng" dirty="0" smtClean="0"/>
              <a:t> continuity model</a:t>
            </a:r>
            <a:r>
              <a:rPr lang="en-US" dirty="0" smtClean="0"/>
              <a:t>”  asserts </a:t>
            </a:r>
            <a:r>
              <a:rPr lang="en-US" i="1" dirty="0" smtClean="0"/>
              <a:t>H. erectus</a:t>
            </a:r>
            <a:r>
              <a:rPr lang="en-US" dirty="0" smtClean="0"/>
              <a:t> migrated out of Africa more distantly in history (0.6 – 2 MYA) and gradually evolved into </a:t>
            </a:r>
            <a:r>
              <a:rPr lang="en-US" i="1" dirty="0" smtClean="0"/>
              <a:t>H. sapiens</a:t>
            </a:r>
            <a:r>
              <a:rPr lang="en-US" dirty="0" smtClean="0"/>
              <a:t>. (Paleoanthropologists)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b="1" u="sng" dirty="0" smtClean="0"/>
              <a:t>Out of Africa model</a:t>
            </a:r>
            <a:r>
              <a:rPr lang="en-US" dirty="0" smtClean="0"/>
              <a:t>” asserts it was </a:t>
            </a:r>
            <a:r>
              <a:rPr lang="en-US" i="1" dirty="0" smtClean="0"/>
              <a:t>Homo sapiens</a:t>
            </a:r>
            <a:r>
              <a:rPr lang="en-US" dirty="0" smtClean="0"/>
              <a:t> that migrated out of Africa more recently (~</a:t>
            </a:r>
            <a:r>
              <a:rPr lang="en-US" dirty="0" smtClean="0"/>
              <a:t>0.1 </a:t>
            </a:r>
            <a:r>
              <a:rPr lang="en-US" dirty="0" smtClean="0"/>
              <a:t>to </a:t>
            </a:r>
            <a:r>
              <a:rPr lang="en-US" dirty="0" smtClean="0"/>
              <a:t>0.16 </a:t>
            </a:r>
            <a:r>
              <a:rPr lang="en-US" dirty="0" smtClean="0"/>
              <a:t>MYA) and displaced existing </a:t>
            </a:r>
            <a:r>
              <a:rPr lang="en-US" i="1" dirty="0" smtClean="0"/>
              <a:t>H. erectus </a:t>
            </a:r>
            <a:r>
              <a:rPr lang="en-US" dirty="0" smtClean="0"/>
              <a:t>and </a:t>
            </a:r>
            <a:r>
              <a:rPr lang="en-US" i="1" dirty="0" smtClean="0"/>
              <a:t>H. </a:t>
            </a:r>
            <a:r>
              <a:rPr lang="en-US" i="1" dirty="0" err="1" smtClean="0"/>
              <a:t>neanderthalis</a:t>
            </a:r>
            <a:r>
              <a:rPr lang="en-US" i="1" dirty="0" smtClean="0"/>
              <a:t> </a:t>
            </a:r>
            <a:r>
              <a:rPr lang="en-US" dirty="0" smtClean="0"/>
              <a:t>populations. (Molecular geneticists)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Premise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/>
              <a:t>Mitochondrial DNA is inherited exclusively from the egg cell during sexual reproduction.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625" t="25000" r="18750" b="30208"/>
          <a:stretch>
            <a:fillRect/>
          </a:stretch>
        </p:blipFill>
        <p:spPr bwMode="auto">
          <a:xfrm>
            <a:off x="0" y="2177143"/>
            <a:ext cx="9144000" cy="468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5181600" cy="1143000"/>
          </a:xfrm>
        </p:spPr>
        <p:txBody>
          <a:bodyPr/>
          <a:lstStyle/>
          <a:p>
            <a:r>
              <a:rPr lang="en-US" dirty="0" smtClean="0"/>
              <a:t>Premise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29718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Mitochondrial DNA can be used to trace </a:t>
            </a:r>
            <a:r>
              <a:rPr lang="en-US" dirty="0" err="1" smtClean="0"/>
              <a:t>matrilinear</a:t>
            </a:r>
            <a:r>
              <a:rPr lang="en-US" dirty="0" smtClean="0"/>
              <a:t> (mother </a:t>
            </a:r>
            <a:r>
              <a:rPr lang="en-US" dirty="0" smtClean="0">
                <a:sym typeface="Wingdings" pitchFamily="2" charset="2"/>
              </a:rPr>
              <a:t> offspring) inheritance.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9063" t="33333" r="16406" b="22917"/>
          <a:stretch>
            <a:fillRect/>
          </a:stretch>
        </p:blipFill>
        <p:spPr bwMode="auto">
          <a:xfrm>
            <a:off x="2819400" y="1896979"/>
            <a:ext cx="6324600" cy="466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Bottleneck?  Perhaps…</a:t>
            </a:r>
            <a:endParaRPr lang="en-US" dirty="0"/>
          </a:p>
        </p:txBody>
      </p:sp>
      <p:pic>
        <p:nvPicPr>
          <p:cNvPr id="1026" name="Picture 2" descr="http://virtuallaboratory.colorado.edu/BioFun-Support/AllGraphics/bottlene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9049"/>
            <a:ext cx="9144000" cy="52689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5867400" cy="1295400"/>
          </a:xfrm>
        </p:spPr>
        <p:txBody>
          <a:bodyPr/>
          <a:lstStyle/>
          <a:p>
            <a:r>
              <a:rPr lang="en-US" dirty="0" smtClean="0"/>
              <a:t>Logical Consequence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0"/>
            <a:ext cx="33528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At some point in time, a female must have existed with the mitochondria that were the ancestors to all mitochondria currently found in humans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500" t="19792" r="19531" b="27083"/>
          <a:stretch>
            <a:fillRect/>
          </a:stretch>
        </p:blipFill>
        <p:spPr bwMode="auto">
          <a:xfrm>
            <a:off x="0" y="1066800"/>
            <a:ext cx="5943600" cy="55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Premise #3:  molecular clocks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34290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Over long periods of time, DNA mutates (changes) at a constant rate.</a:t>
            </a:r>
          </a:p>
          <a:p>
            <a:r>
              <a:rPr lang="en-US" dirty="0" smtClean="0"/>
              <a:t>By combining genetic data and the fossil record, a mutation rate can be established.</a:t>
            </a:r>
            <a:endParaRPr lang="en-US" dirty="0"/>
          </a:p>
        </p:txBody>
      </p:sp>
      <p:pic>
        <p:nvPicPr>
          <p:cNvPr id="4098" name="Picture 2" descr="http://www.wiley.com/college/pratt/0471393878/instructor/activities/phylogenetic_trees/cyt_c_divergen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47800"/>
            <a:ext cx="5715000" cy="38290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515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Do Now 12/8:  Mitochondrial Eve</vt:lpstr>
      <vt:lpstr>Read, Annotate:  Mitochondrial Eve</vt:lpstr>
      <vt:lpstr>Defining the Problem</vt:lpstr>
      <vt:lpstr>Question:  How Did Homo sapiens Colonize Earth? </vt:lpstr>
      <vt:lpstr>Premise #1</vt:lpstr>
      <vt:lpstr>Premise #2</vt:lpstr>
      <vt:lpstr>Population Bottleneck?  Perhaps…</vt:lpstr>
      <vt:lpstr>Logical Consequence</vt:lpstr>
      <vt:lpstr>Premise #3:  molecular clocks</vt:lpstr>
      <vt:lpstr>Logical Consequence</vt:lpstr>
      <vt:lpstr>Multiregional Continuity Model Fossil Evidence: China, 2007</vt:lpstr>
      <vt:lpstr>What Evidence Can Settle the Issue?</vt:lpstr>
      <vt:lpstr>The Family Tree of All Humanity, by MtDNA</vt:lpstr>
      <vt:lpstr>So What’s The “Answer?”</vt:lpstr>
      <vt:lpstr>Can We Reach Consensus?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11/20:  Mitochondrial Eve</dc:title>
  <dc:creator>Nicholas Tomasino</dc:creator>
  <cp:lastModifiedBy>Nicholas Tomasino</cp:lastModifiedBy>
  <cp:revision>27</cp:revision>
  <dcterms:created xsi:type="dcterms:W3CDTF">2014-11-19T19:06:49Z</dcterms:created>
  <dcterms:modified xsi:type="dcterms:W3CDTF">2015-12-08T17:27:17Z</dcterms:modified>
</cp:coreProperties>
</file>