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72" r:id="rId3"/>
    <p:sldId id="273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71" r:id="rId12"/>
    <p:sldId id="264" r:id="rId13"/>
    <p:sldId id="267" r:id="rId14"/>
    <p:sldId id="268" r:id="rId15"/>
    <p:sldId id="269" r:id="rId16"/>
    <p:sldId id="266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3BEC6-A760-4B7E-8896-A4864363CA3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08F4A-D88B-44E7-A9A2-724D0AACB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30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AE0-50BC-4977-B5EE-DDD92BDB410D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ED85-C039-4D20-933A-10B84BDB0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AE0-50BC-4977-B5EE-DDD92BDB410D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ED85-C039-4D20-933A-10B84BDB0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AE0-50BC-4977-B5EE-DDD92BDB410D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ED85-C039-4D20-933A-10B84BDB0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AE0-50BC-4977-B5EE-DDD92BDB410D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ED85-C039-4D20-933A-10B84BDB0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AE0-50BC-4977-B5EE-DDD92BDB410D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ED85-C039-4D20-933A-10B84BDB0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AE0-50BC-4977-B5EE-DDD92BDB410D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ED85-C039-4D20-933A-10B84BDB0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AE0-50BC-4977-B5EE-DDD92BDB410D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ED85-C039-4D20-933A-10B84BDB0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AE0-50BC-4977-B5EE-DDD92BDB410D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0ED85-C039-4D20-933A-10B84BDB00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AE0-50BC-4977-B5EE-DDD92BDB410D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ED85-C039-4D20-933A-10B84BDB0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EAE0-50BC-4977-B5EE-DDD92BDB410D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D40ED85-C039-4D20-933A-10B84BDB0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663EAE0-50BC-4977-B5EE-DDD92BDB410D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ED85-C039-4D20-933A-10B84BDB0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663EAE0-50BC-4977-B5EE-DDD92BDB410D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40ED85-C039-4D20-933A-10B84BDB0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257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Chloroplasts &amp; Mitochondria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smtClean="0"/>
              <a:t>DO NOW:  </a:t>
            </a:r>
            <a:r>
              <a:rPr lang="en-US" sz="3600" dirty="0" smtClean="0"/>
              <a:t>12/7</a:t>
            </a:r>
            <a:endParaRPr lang="en-US" sz="3600" dirty="0" smtClean="0"/>
          </a:p>
          <a:p>
            <a:pPr algn="ctr"/>
            <a:r>
              <a:rPr lang="en-US" sz="2800" b="1" u="sng" dirty="0" smtClean="0"/>
              <a:t>OBJECTIVES</a:t>
            </a:r>
            <a:r>
              <a:rPr lang="en-US" sz="2800" dirty="0" smtClean="0"/>
              <a:t>:  </a:t>
            </a:r>
          </a:p>
          <a:p>
            <a:pPr marL="514350" indent="-514350" algn="ctr">
              <a:buAutoNum type="arabicPeriod"/>
            </a:pPr>
            <a:r>
              <a:rPr lang="en-US" sz="2800" dirty="0" smtClean="0"/>
              <a:t>Describe the structures and functions of mitochondria &amp; chloroplasts.</a:t>
            </a:r>
          </a:p>
          <a:p>
            <a:pPr marL="742950" indent="-742950" algn="ctr">
              <a:buAutoNum type="arabicPeriod"/>
            </a:pPr>
            <a:r>
              <a:rPr lang="en-US" sz="2800" dirty="0" smtClean="0"/>
              <a:t>Describe </a:t>
            </a:r>
            <a:r>
              <a:rPr lang="en-US" sz="2800" dirty="0" err="1" smtClean="0"/>
              <a:t>endosymbiosis</a:t>
            </a:r>
            <a:r>
              <a:rPr lang="en-US" sz="2800" dirty="0" smtClean="0"/>
              <a:t> theory and several pieces of evidence that support it.</a:t>
            </a:r>
          </a:p>
          <a:p>
            <a:pPr marL="742950" indent="-742950" algn="ctr"/>
            <a:endParaRPr lang="en-US" sz="2800" b="1" u="sng" dirty="0" smtClean="0"/>
          </a:p>
          <a:p>
            <a:pPr marL="742950" indent="-742950" algn="ctr"/>
            <a:r>
              <a:rPr lang="en-US" sz="2800" b="1" u="sng" dirty="0" smtClean="0"/>
              <a:t>TASK</a:t>
            </a:r>
            <a:r>
              <a:rPr lang="en-US" sz="2800" dirty="0" smtClean="0"/>
              <a:t>: </a:t>
            </a:r>
            <a:endParaRPr lang="en-US" sz="2800" dirty="0" smtClean="0"/>
          </a:p>
          <a:p>
            <a:pPr marL="742950" indent="-742950" algn="ctr"/>
            <a:r>
              <a:rPr lang="en-US" sz="2800" dirty="0" smtClean="0"/>
              <a:t>1.  HW Check (handout)</a:t>
            </a:r>
            <a:endParaRPr lang="en-US" sz="2800" dirty="0" smtClean="0"/>
          </a:p>
          <a:p>
            <a:pPr marL="742950" indent="-742950" algn="ctr"/>
            <a:r>
              <a:rPr lang="en-US" sz="2800" dirty="0" smtClean="0"/>
              <a:t>  </a:t>
            </a:r>
            <a:r>
              <a:rPr lang="en-US" sz="2800" dirty="0" smtClean="0"/>
              <a:t>2.  </a:t>
            </a:r>
            <a:r>
              <a:rPr lang="en-US" sz="2800" dirty="0" smtClean="0"/>
              <a:t>Solve problem on notes </a:t>
            </a:r>
            <a:r>
              <a:rPr lang="en-US" sz="2800" dirty="0" smtClean="0"/>
              <a:t>handout.  HINT:  1 mm = 1,000 µm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Mitochondria and Chloroplasts are Energy 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467600" cy="4297363"/>
          </a:xfrm>
        </p:spPr>
        <p:txBody>
          <a:bodyPr/>
          <a:lstStyle/>
          <a:p>
            <a:r>
              <a:rPr lang="en-US" dirty="0" smtClean="0"/>
              <a:t>Mitochondria RELEASE the energy stored in food (carbohydrates). </a:t>
            </a:r>
          </a:p>
          <a:p>
            <a:endParaRPr lang="en-US" dirty="0" smtClean="0"/>
          </a:p>
          <a:p>
            <a:r>
              <a:rPr lang="en-US" dirty="0" smtClean="0"/>
              <a:t>Chloroplasts CAPTURE the energy of sunlight to make food (carbohydrates).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oldie but a goodie</a:t>
            </a:r>
          </a:p>
          <a:p>
            <a:r>
              <a:rPr lang="en-US" dirty="0" smtClean="0"/>
              <a:t>As it plays, I will update the facts presented.</a:t>
            </a:r>
          </a:p>
          <a:p>
            <a:r>
              <a:rPr lang="en-US" dirty="0" smtClean="0"/>
              <a:t>Beginning around 8</a:t>
            </a:r>
            <a:r>
              <a:rPr lang="en-US" dirty="0" smtClean="0">
                <a:sym typeface="Wingdings" panose="05000000000000000000" pitchFamily="2" charset="2"/>
              </a:rPr>
              <a:t>:00, pay close attention to fill out the relevant portions of your notes outline.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71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Endosymbiosis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8534400" cy="2438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Endosymbiotic</a:t>
            </a:r>
            <a:r>
              <a:rPr lang="en-US" dirty="0" smtClean="0"/>
              <a:t> Theory:  plastids (e.g. chloroplasts) and mitochondria are the descendents of once free-living prokaryotes that were internalized by a larger cell.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8153400" cy="394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for Endosymbiosis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1"/>
            <a:ext cx="472440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Chloroplasts and mitochondria have their </a:t>
            </a:r>
            <a:r>
              <a:rPr lang="en-US" b="1" u="sng" dirty="0" smtClean="0"/>
              <a:t>own DNA and ribosomes </a:t>
            </a:r>
            <a:r>
              <a:rPr lang="en-US" dirty="0" smtClean="0"/>
              <a:t>for making their own proteins.</a:t>
            </a:r>
          </a:p>
          <a:p>
            <a:r>
              <a:rPr lang="en-US" dirty="0" smtClean="0"/>
              <a:t>The DNA is similar to prokaryotes (circular), as are the ribosomes (70s vs. 80s)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2026"/>
            <a:ext cx="3810000" cy="535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22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for Endosymbiosis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200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Both mitochondria and plastids are surrounded by </a:t>
            </a:r>
            <a:r>
              <a:rPr lang="en-US" b="1" u="sng" dirty="0" smtClean="0"/>
              <a:t>two membranes</a:t>
            </a:r>
            <a:r>
              <a:rPr lang="en-US" dirty="0" smtClean="0"/>
              <a:t>… and the innermost one is chemically similar to… bacteria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023" y="1219200"/>
            <a:ext cx="5230858" cy="488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12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13855"/>
            <a:ext cx="7467600" cy="868362"/>
          </a:xfrm>
        </p:spPr>
        <p:txBody>
          <a:bodyPr/>
          <a:lstStyle/>
          <a:p>
            <a:r>
              <a:rPr lang="en-US" dirty="0" smtClean="0"/>
              <a:t>Lots of Other Evidence…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562600" cy="6096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They divide by binary fission, like bacteria</a:t>
            </a:r>
          </a:p>
          <a:p>
            <a:r>
              <a:rPr lang="en-US" dirty="0" smtClean="0"/>
              <a:t>Very different eukaryotic cells have similar plastids – a difficult coincidence to explain without endosymbiosis.</a:t>
            </a:r>
          </a:p>
          <a:p>
            <a:r>
              <a:rPr lang="en-US" dirty="0" smtClean="0"/>
              <a:t>Cells cannot make new mitochondria or plastids if they are lost.</a:t>
            </a:r>
          </a:p>
          <a:p>
            <a:r>
              <a:rPr lang="en-US" dirty="0" smtClean="0"/>
              <a:t>DNA homology shows mitochondria are similar to </a:t>
            </a:r>
            <a:r>
              <a:rPr lang="en-US" dirty="0" err="1" smtClean="0"/>
              <a:t>proteobacteria</a:t>
            </a:r>
            <a:r>
              <a:rPr lang="en-US" dirty="0" smtClean="0"/>
              <a:t>, and chloroplasts to </a:t>
            </a:r>
            <a:r>
              <a:rPr lang="en-US" dirty="0" err="1" smtClean="0"/>
              <a:t>cyannobacteria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4342" y="838200"/>
            <a:ext cx="353153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2771" y="3470668"/>
            <a:ext cx="3114676" cy="307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human </a:t>
            </a:r>
            <a:r>
              <a:rPr lang="en-US" smtClean="0"/>
              <a:t>energy converters?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have developed technology that allow us to release lots of energy originally captured by ancient chloroplasts.</a:t>
            </a:r>
          </a:p>
          <a:p>
            <a:endParaRPr lang="en-US" dirty="0" smtClean="0"/>
          </a:p>
          <a:p>
            <a:r>
              <a:rPr lang="en-US" dirty="0" smtClean="0"/>
              <a:t>In a chemical sense, a fossil-fuel electricity plant is like a mitochondria:  it oxidizes carbon to CO</a:t>
            </a:r>
            <a:r>
              <a:rPr lang="en-US" baseline="-25000" dirty="0" smtClean="0"/>
              <a:t>2</a:t>
            </a:r>
            <a:r>
              <a:rPr lang="en-US" dirty="0" smtClean="0"/>
              <a:t> in order to make usable energy!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Chloroplasts and mitochondria are both double-membrane, bean shaped organelles that convert energy from one form to another.</a:t>
            </a:r>
          </a:p>
          <a:p>
            <a:pPr lvl="1"/>
            <a:r>
              <a:rPr lang="en-US" dirty="0" smtClean="0"/>
              <a:t>Chloroplasts do photosynthesis (light energy </a:t>
            </a:r>
            <a:r>
              <a:rPr lang="en-US" dirty="0" smtClean="0">
                <a:sym typeface="Wingdings" pitchFamily="2" charset="2"/>
              </a:rPr>
              <a:t> chemical energy)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Mitochondria do aerobic respiration (chemical energy in </a:t>
            </a:r>
            <a:r>
              <a:rPr lang="en-US" dirty="0" err="1" smtClean="0">
                <a:sym typeface="Wingdings" pitchFamily="2" charset="2"/>
              </a:rPr>
              <a:t>carbs</a:t>
            </a:r>
            <a:r>
              <a:rPr lang="en-US" dirty="0" smtClean="0">
                <a:sym typeface="Wingdings" pitchFamily="2" charset="2"/>
              </a:rPr>
              <a:t>  chemical energy in ATP)</a:t>
            </a:r>
          </a:p>
          <a:p>
            <a:r>
              <a:rPr lang="en-US" dirty="0" smtClean="0">
                <a:sym typeface="Wingdings" pitchFamily="2" charset="2"/>
              </a:rPr>
              <a:t>Both are </a:t>
            </a:r>
            <a:r>
              <a:rPr lang="en-US" dirty="0" err="1" smtClean="0">
                <a:sym typeface="Wingdings" pitchFamily="2" charset="2"/>
              </a:rPr>
              <a:t>endosymbionts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Annotation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? = huh?</a:t>
            </a:r>
          </a:p>
          <a:p>
            <a:pPr lvl="1"/>
            <a:r>
              <a:rPr lang="en-US" dirty="0" smtClean="0"/>
              <a:t>Unknown term, idea, or a specific question you have (write in margin)</a:t>
            </a:r>
          </a:p>
          <a:p>
            <a:r>
              <a:rPr lang="en-US" sz="4000" dirty="0" smtClean="0"/>
              <a:t>! = Important!</a:t>
            </a:r>
          </a:p>
          <a:p>
            <a:pPr lvl="1"/>
            <a:r>
              <a:rPr lang="en-US" dirty="0" smtClean="0"/>
              <a:t>Big ideas, or crucial details you want to remember or reference easily.</a:t>
            </a:r>
          </a:p>
          <a:p>
            <a:r>
              <a:rPr lang="en-US" sz="4000" dirty="0" smtClean="0"/>
              <a:t>♥ = Like</a:t>
            </a:r>
          </a:p>
          <a:p>
            <a:pPr lvl="1"/>
            <a:r>
              <a:rPr lang="en-US" dirty="0" smtClean="0"/>
              <a:t>Things that are interesting or clever</a:t>
            </a:r>
          </a:p>
          <a:p>
            <a:r>
              <a:rPr lang="en-US" sz="4000" dirty="0" smtClean="0"/>
              <a:t>* = Other / Note</a:t>
            </a:r>
          </a:p>
          <a:p>
            <a:pPr lvl="1"/>
            <a:r>
              <a:rPr lang="en-US" dirty="0" smtClean="0"/>
              <a:t>Your own miscellaneous thoughts, ideas, or connections to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Lysosomes Break it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“Lyse” means to break.</a:t>
            </a:r>
          </a:p>
          <a:p>
            <a:r>
              <a:rPr lang="en-US" dirty="0" smtClean="0"/>
              <a:t>Lysosome </a:t>
            </a:r>
            <a:r>
              <a:rPr lang="en-US" b="1" u="sng" dirty="0" smtClean="0"/>
              <a:t>structure</a:t>
            </a:r>
          </a:p>
          <a:p>
            <a:pPr lvl="1"/>
            <a:r>
              <a:rPr lang="en-US" dirty="0" smtClean="0"/>
              <a:t>Small vesicles filled with digestive enzymes</a:t>
            </a:r>
          </a:p>
          <a:p>
            <a:r>
              <a:rPr lang="en-US" dirty="0" smtClean="0"/>
              <a:t>Lysosome </a:t>
            </a:r>
            <a:r>
              <a:rPr lang="en-US" b="1" u="sng" dirty="0" smtClean="0"/>
              <a:t>function</a:t>
            </a:r>
            <a:r>
              <a:rPr lang="en-US" dirty="0" smtClean="0"/>
              <a:t>:  chemical digestion</a:t>
            </a:r>
          </a:p>
          <a:p>
            <a:pPr lvl="1"/>
            <a:r>
              <a:rPr lang="en-US" dirty="0" smtClean="0"/>
              <a:t>Food particles (phagocytosis)</a:t>
            </a:r>
          </a:p>
          <a:p>
            <a:pPr lvl="1"/>
            <a:r>
              <a:rPr lang="en-US" dirty="0" smtClean="0"/>
              <a:t>Old organelles</a:t>
            </a:r>
          </a:p>
          <a:p>
            <a:pPr lvl="1"/>
            <a:r>
              <a:rPr lang="en-US" dirty="0" smtClean="0"/>
              <a:t>Cell suicide (apoptosis)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10" y="8660"/>
            <a:ext cx="9171710" cy="682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28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838200"/>
            <a:ext cx="3124200" cy="5287963"/>
          </a:xfrm>
        </p:spPr>
        <p:txBody>
          <a:bodyPr>
            <a:normAutofit/>
          </a:bodyPr>
          <a:lstStyle/>
          <a:p>
            <a:r>
              <a:rPr lang="en-US" dirty="0" smtClean="0"/>
              <a:t>Not too complicated.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Produced by the Golgi Apparatus.  (See flowchart)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6" y="76200"/>
            <a:ext cx="542544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29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Basics:  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STRUCTURE:  A bean-shaped green organelle with lots of membranes inside.</a:t>
            </a:r>
          </a:p>
          <a:p>
            <a:endParaRPr lang="en-US" dirty="0" smtClean="0"/>
          </a:p>
          <a:p>
            <a:r>
              <a:rPr lang="en-US" dirty="0" smtClean="0"/>
              <a:t>FUNCTION:  </a:t>
            </a:r>
            <a:r>
              <a:rPr lang="en-US" b="1" u="sng" dirty="0" smtClean="0"/>
              <a:t>Photosynthesis</a:t>
            </a:r>
            <a:r>
              <a:rPr lang="en-US" dirty="0" smtClean="0"/>
              <a:t>  (capture light energy to build carbohydrates)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+ light </a:t>
            </a:r>
            <a:r>
              <a:rPr lang="en-US" dirty="0" smtClean="0">
                <a:sym typeface="Wingdings" pitchFamily="2" charset="2"/>
              </a:rPr>
              <a:t>  CH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+ O</a:t>
            </a:r>
            <a:r>
              <a:rPr lang="en-US" baseline="-25000" dirty="0" smtClean="0">
                <a:sym typeface="Wingdings" pitchFamily="2" charset="2"/>
              </a:rPr>
              <a:t>2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***PLANTS ONLY!!! (And some </a:t>
            </a:r>
            <a:r>
              <a:rPr lang="en-US" dirty="0" err="1" smtClean="0">
                <a:sym typeface="Wingdings" pitchFamily="2" charset="2"/>
              </a:rPr>
              <a:t>protists</a:t>
            </a:r>
            <a:r>
              <a:rPr lang="en-US" dirty="0" smtClean="0">
                <a:sym typeface="Wingdings" pitchFamily="2" charset="2"/>
              </a:rPr>
              <a:t>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381000"/>
            <a:ext cx="663021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Basics:  Mitochondria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STRUCTURE:  A bean-shaped organelle with lots of membranes inside.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FUNCTION:  </a:t>
            </a:r>
            <a:r>
              <a:rPr lang="en-US" sz="3000" b="1" u="sng" dirty="0" smtClean="0"/>
              <a:t>Cellular Respiration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(break down food to get the energy)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H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+ </a:t>
            </a:r>
            <a:r>
              <a:rPr lang="en-US" sz="2600" dirty="0" smtClean="0"/>
              <a:t>energy </a:t>
            </a:r>
            <a:r>
              <a:rPr lang="en-US" sz="2600" dirty="0" smtClean="0">
                <a:sym typeface="Wingdings" pitchFamily="2" charset="2"/>
              </a:rPr>
              <a:t>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CH</a:t>
            </a:r>
            <a:r>
              <a:rPr kumimoji="0" lang="en-US" sz="26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2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O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+ O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2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***All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Eukaryotic cells, including plants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8816" y="2133600"/>
            <a:ext cx="6725159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3930</TotalTime>
  <Words>565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Chloroplasts &amp; Mitochondria</vt:lpstr>
      <vt:lpstr>Annotation Reminder</vt:lpstr>
      <vt:lpstr>Lysosomes Break it Down</vt:lpstr>
      <vt:lpstr>Slide 4</vt:lpstr>
      <vt:lpstr>V</vt:lpstr>
      <vt:lpstr>The Basics:  Chloroplasts</vt:lpstr>
      <vt:lpstr>Slide 7</vt:lpstr>
      <vt:lpstr>The Basics:  Mitochondria</vt:lpstr>
      <vt:lpstr>Slide 9</vt:lpstr>
      <vt:lpstr>Mitochondria and Chloroplasts are Energy Converters</vt:lpstr>
      <vt:lpstr>Cell Biology</vt:lpstr>
      <vt:lpstr>Endosymbiosis</vt:lpstr>
      <vt:lpstr>Evidence for Endosymbiosis</vt:lpstr>
      <vt:lpstr>Evidence for Endosymbiosis</vt:lpstr>
      <vt:lpstr>Lots of Other Evidence…</vt:lpstr>
      <vt:lpstr>What about human energy converters?</vt:lpstr>
      <vt:lpstr>Recap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Endosymbiosis of Chloroplasts &amp; Mitochondria</dc:title>
  <dc:creator>Nijato</dc:creator>
  <cp:lastModifiedBy>Nicholas Tomasino</cp:lastModifiedBy>
  <cp:revision>38</cp:revision>
  <dcterms:created xsi:type="dcterms:W3CDTF">2010-11-14T21:34:57Z</dcterms:created>
  <dcterms:modified xsi:type="dcterms:W3CDTF">2015-12-07T20:04:38Z</dcterms:modified>
</cp:coreProperties>
</file>