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8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9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07AC-539B-45D3-81BC-87BBB5F44B6D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86E7-A4D3-4874-B0B8-785BD74E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59"/>
            <a:ext cx="7772400" cy="1470025"/>
          </a:xfrm>
        </p:spPr>
        <p:txBody>
          <a:bodyPr/>
          <a:lstStyle/>
          <a:p>
            <a:r>
              <a:rPr lang="en-US" dirty="0" smtClean="0"/>
              <a:t>The 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495365"/>
            <a:ext cx="6400800" cy="13626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Now:  What is this a picture of?  List your top 3 guesses.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3548" r="2309" b="17034"/>
          <a:stretch/>
        </p:blipFill>
        <p:spPr bwMode="auto">
          <a:xfrm>
            <a:off x="1295400" y="1600200"/>
            <a:ext cx="6477000" cy="35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8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Some Pancreatic Digestive Enzymes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8952"/>
              </p:ext>
            </p:extLst>
          </p:nvPr>
        </p:nvGraphicFramePr>
        <p:xfrm>
          <a:off x="457200" y="1066800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Enzyme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Lipase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Digests fats into glycerol and fatty acids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Trypsin and Chymotrypsin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Digests polypeptides  further.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Pancreatic Amylase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Digests polysaccharides to disaccharides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416897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Pancreatic enzymes are produced in inactive forms – so the pancreas doesn’t digest itself!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2349"/>
            <a:ext cx="2590799" cy="22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16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Enzymes Produced by the Walls of the Small Intestine Complete Digestion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16326"/>
              </p:ext>
            </p:extLst>
          </p:nvPr>
        </p:nvGraphicFramePr>
        <p:xfrm>
          <a:off x="381000" y="2286000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Enzyme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Maltase, Lactase, and </a:t>
                      </a:r>
                      <a:r>
                        <a:rPr lang="en-US" sz="2800" dirty="0" err="1" smtClean="0"/>
                        <a:t>Sucrase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down disaccharides into monosaccharaides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Aminopeptidases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Complete polypeptide digestion by cleaving individual amino acids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5915891"/>
            <a:ext cx="6448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Digestion is complete after the duodenum!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56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Absorption of Nutrients in the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0"/>
            <a:ext cx="47244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jejunum and </a:t>
            </a:r>
            <a:r>
              <a:rPr lang="en-US" dirty="0" err="1" smtClean="0"/>
              <a:t>illeum</a:t>
            </a:r>
            <a:r>
              <a:rPr lang="en-US" dirty="0" smtClean="0"/>
              <a:t> are responsible for absorbing the amino acids, </a:t>
            </a:r>
            <a:r>
              <a:rPr lang="en-US" dirty="0" err="1" smtClean="0"/>
              <a:t>monosaccharides</a:t>
            </a:r>
            <a:r>
              <a:rPr lang="en-US" dirty="0" smtClean="0"/>
              <a:t> and lipids produced by digestion.</a:t>
            </a:r>
          </a:p>
          <a:p>
            <a:r>
              <a:rPr lang="en-US" dirty="0" smtClean="0"/>
              <a:t>They contain many millions of </a:t>
            </a:r>
            <a:r>
              <a:rPr lang="en-US" b="1" u="sng" dirty="0" smtClean="0"/>
              <a:t>villi</a:t>
            </a:r>
            <a:r>
              <a:rPr lang="en-US" dirty="0" smtClean="0"/>
              <a:t>, small finger-like projections that increase the effective surface area for absorption.</a:t>
            </a:r>
          </a:p>
          <a:p>
            <a:r>
              <a:rPr lang="en-US" dirty="0" smtClean="0"/>
              <a:t>Nutrient-rich blood then travels to the liver for processing and filtering.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99964"/>
            <a:ext cx="4262437" cy="438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5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905000"/>
            <a:ext cx="4901045" cy="39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The Large Intestine (Colon)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0"/>
            <a:ext cx="44196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Undigested food that is not absorbed in the small intestine is waste.</a:t>
            </a:r>
          </a:p>
          <a:p>
            <a:r>
              <a:rPr lang="en-US" dirty="0" smtClean="0"/>
              <a:t>The large intestine has several functions:</a:t>
            </a:r>
          </a:p>
          <a:p>
            <a:pPr lvl="1"/>
            <a:r>
              <a:rPr lang="en-US" dirty="0" smtClean="0"/>
              <a:t>Water reclamation</a:t>
            </a:r>
          </a:p>
          <a:p>
            <a:pPr lvl="1"/>
            <a:r>
              <a:rPr lang="en-US" dirty="0" smtClean="0"/>
              <a:t>Symbiotic </a:t>
            </a:r>
            <a:r>
              <a:rPr lang="en-US" i="1" dirty="0" smtClean="0"/>
              <a:t>E. coli</a:t>
            </a:r>
            <a:r>
              <a:rPr lang="en-US" dirty="0" smtClean="0"/>
              <a:t> inhabit it and produce Vitamin K, which is absorbed in the large intestine</a:t>
            </a:r>
          </a:p>
          <a:p>
            <a:r>
              <a:rPr lang="en-US" dirty="0" smtClean="0"/>
              <a:t>The end of the large intestine is the rectum, which stores feces before elimination through the anus.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9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Minerals:  Inorganic Substances the Body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14747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Important</a:t>
                      </a:r>
                      <a:r>
                        <a:rPr lang="en-US" sz="2800" baseline="0" dirty="0" smtClean="0"/>
                        <a:t> minerals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Function / location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Required for hemoglobin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iodine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Required for thyroid hormone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calcium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Bones and other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Sodium, chlorine, potassium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Many body fluids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phosphorus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Nucleic acids, body fluids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715000"/>
            <a:ext cx="517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Vitamins &amp; minerals are also absorbed by the digestive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02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Vitamins:  Complex </a:t>
            </a:r>
            <a:r>
              <a:rPr lang="en-US" dirty="0"/>
              <a:t>O</a:t>
            </a:r>
            <a:r>
              <a:rPr lang="en-US" dirty="0" smtClean="0"/>
              <a:t>rganic Molecules the Body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82464"/>
              </p:ext>
            </p:extLst>
          </p:nvPr>
        </p:nvGraphicFramePr>
        <p:xfrm>
          <a:off x="0" y="1275080"/>
          <a:ext cx="91440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963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/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Solubility</a:t>
                      </a:r>
                      <a:endParaRPr lang="en-US" dirty="0"/>
                    </a:p>
                  </a:txBody>
                  <a:tcPr/>
                </a:tc>
              </a:tr>
              <a:tr h="38963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retinal, for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Fat-soluble</a:t>
                      </a:r>
                      <a:endParaRPr lang="en-US" dirty="0"/>
                    </a:p>
                  </a:txBody>
                  <a:tcPr/>
                </a:tc>
              </a:tr>
              <a:tr h="960732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B</a:t>
                      </a:r>
                      <a:r>
                        <a:rPr lang="en-US" baseline="0" dirty="0" smtClean="0"/>
                        <a:t> complexes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cellular</a:t>
                      </a:r>
                      <a:r>
                        <a:rPr lang="en-US" baseline="0" dirty="0" smtClean="0"/>
                        <a:t> respiration and DNA replication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Water-soluble</a:t>
                      </a:r>
                      <a:endParaRPr lang="en-US" dirty="0"/>
                    </a:p>
                  </a:txBody>
                  <a:tcPr/>
                </a:tc>
              </a:tr>
              <a:tr h="1248952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Vitamin C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collagen</a:t>
                      </a:r>
                      <a:r>
                        <a:rPr lang="en-US" baseline="0" dirty="0" smtClean="0"/>
                        <a:t> production (connective tissue); </a:t>
                      </a:r>
                      <a:r>
                        <a:rPr lang="en-US" b="1" u="sng" baseline="0" dirty="0" smtClean="0"/>
                        <a:t>supports immune function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Water-soluble</a:t>
                      </a:r>
                      <a:endParaRPr lang="en-US" dirty="0"/>
                    </a:p>
                  </a:txBody>
                  <a:tcPr/>
                </a:tc>
              </a:tr>
              <a:tr h="960732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Vitamin D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calcium absorption, </a:t>
                      </a:r>
                      <a:r>
                        <a:rPr lang="en-US" b="1" u="sng" dirty="0" smtClean="0"/>
                        <a:t>supports bone growth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Fat-soluble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60732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Maintains healthy red</a:t>
                      </a:r>
                      <a:r>
                        <a:rPr lang="en-US" baseline="0" dirty="0" smtClean="0"/>
                        <a:t> blood cells, supports liver and kidney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Fat-soluble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72512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Vitamin K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Required for blood clotting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Fat-soluble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6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in Simple Animals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1219200"/>
            <a:ext cx="483809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238500"/>
            <a:ext cx="47815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9470" y="1219200"/>
            <a:ext cx="427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cnidarians and planarians, digestion is extracellular, and nutrients are absorbed directly by cells.  Only a single opening takes in food; there is no anus.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0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Digestion in Annelids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962400" cy="5531224"/>
          </a:xfrm>
        </p:spPr>
        <p:txBody>
          <a:bodyPr/>
          <a:lstStyle/>
          <a:p>
            <a:r>
              <a:rPr lang="en-US" dirty="0" smtClean="0"/>
              <a:t>Mouth </a:t>
            </a:r>
            <a:r>
              <a:rPr lang="en-US" dirty="0" smtClean="0">
                <a:sym typeface="Wingdings" pitchFamily="2" charset="2"/>
              </a:rPr>
              <a:t> Pharynx Esophagus  crop  gizzard  intestine  anus</a:t>
            </a:r>
          </a:p>
          <a:p>
            <a:r>
              <a:rPr lang="en-US" dirty="0" smtClean="0">
                <a:sym typeface="Wingdings" pitchFamily="2" charset="2"/>
              </a:rPr>
              <a:t>Crop stores food for digestion later</a:t>
            </a:r>
          </a:p>
          <a:p>
            <a:r>
              <a:rPr lang="en-US" dirty="0" smtClean="0">
                <a:sym typeface="Wingdings" pitchFamily="2" charset="2"/>
              </a:rPr>
              <a:t>Gizzard grinds food, often with rocks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18" y="990600"/>
            <a:ext cx="5239453" cy="58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929"/>
            <a:ext cx="9144001" cy="856129"/>
          </a:xfrm>
        </p:spPr>
        <p:txBody>
          <a:bodyPr>
            <a:normAutofit/>
          </a:bodyPr>
          <a:lstStyle/>
          <a:p>
            <a:r>
              <a:rPr lang="en-US" dirty="0" smtClean="0"/>
              <a:t>Human Digestive 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685799"/>
            <a:ext cx="5154563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799" y="733246"/>
            <a:ext cx="42582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system contains two parts: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b="1" u="sng" dirty="0" smtClean="0"/>
              <a:t>alimentary canal</a:t>
            </a:r>
            <a:r>
              <a:rPr lang="en-US" sz="2800" dirty="0" smtClean="0"/>
              <a:t> is the tube through which food travels, beginning with the mouth and ending with the anus.</a:t>
            </a:r>
          </a:p>
          <a:p>
            <a:endParaRPr lang="en-US" sz="2800" dirty="0"/>
          </a:p>
          <a:p>
            <a:r>
              <a:rPr lang="en-US" sz="2800" dirty="0" smtClean="0"/>
              <a:t>The system also includes </a:t>
            </a:r>
            <a:r>
              <a:rPr lang="en-US" sz="2800" b="1" u="sng" dirty="0" smtClean="0"/>
              <a:t>glands</a:t>
            </a:r>
            <a:r>
              <a:rPr lang="en-US" sz="2800" dirty="0" smtClean="0"/>
              <a:t> which produce enzymes and other substances that aid digestion.</a:t>
            </a:r>
          </a:p>
        </p:txBody>
      </p:sp>
    </p:spTree>
    <p:extLst>
      <p:ext uri="{BB962C8B-B14F-4D97-AF65-F5344CB8AC3E}">
        <p14:creationId xmlns:p14="http://schemas.microsoft.com/office/powerpoint/2010/main" val="148273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9"/>
            <a:ext cx="2590800" cy="1096962"/>
          </a:xfrm>
        </p:spPr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0"/>
            <a:ext cx="6096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mouth is the site of </a:t>
            </a:r>
            <a:r>
              <a:rPr lang="en-US" b="1" u="sng" dirty="0" smtClean="0"/>
              <a:t>mechanical digestion</a:t>
            </a:r>
            <a:r>
              <a:rPr lang="en-US" dirty="0" smtClean="0"/>
              <a:t>, which is the physical break down of food.</a:t>
            </a:r>
          </a:p>
          <a:p>
            <a:r>
              <a:rPr lang="en-US" dirty="0" smtClean="0"/>
              <a:t>The tongue houses the sense of </a:t>
            </a:r>
            <a:r>
              <a:rPr lang="en-US" b="1" u="sng" dirty="0" smtClean="0"/>
              <a:t>taste</a:t>
            </a:r>
            <a:r>
              <a:rPr lang="en-US" dirty="0" smtClean="0"/>
              <a:t>, which helps determine if food is edible.</a:t>
            </a:r>
          </a:p>
          <a:p>
            <a:r>
              <a:rPr lang="en-US" dirty="0" smtClean="0"/>
              <a:t>The 6 </a:t>
            </a:r>
            <a:r>
              <a:rPr lang="en-US" b="1" u="sng" dirty="0" smtClean="0"/>
              <a:t>salivary glands</a:t>
            </a:r>
            <a:r>
              <a:rPr lang="en-US" dirty="0" smtClean="0"/>
              <a:t> produce saliva, a solution that is mostly water but includes mucus and salivary amylase.</a:t>
            </a:r>
          </a:p>
          <a:p>
            <a:r>
              <a:rPr lang="en-US" dirty="0" smtClean="0"/>
              <a:t>The water and mucus dissolve and lubricate food.</a:t>
            </a:r>
          </a:p>
          <a:p>
            <a:r>
              <a:rPr lang="en-US" b="1" u="sng" dirty="0" smtClean="0"/>
              <a:t>Salivary amylase </a:t>
            </a:r>
            <a:r>
              <a:rPr lang="en-US" dirty="0" smtClean="0"/>
              <a:t>is an enzyme that breaks down the polysaccharide starch into the disaccharide maltose.  This is the first step of chemical digestion, the chemical breakdown of food.</a:t>
            </a:r>
          </a:p>
          <a:p>
            <a:r>
              <a:rPr lang="en-US" dirty="0" smtClean="0"/>
              <a:t>A mouthful of food is called a </a:t>
            </a:r>
            <a:r>
              <a:rPr lang="en-US" b="1" u="sng" dirty="0" smtClean="0"/>
              <a:t>bolus</a:t>
            </a:r>
            <a:r>
              <a:rPr lang="en-US" dirty="0" smtClean="0"/>
              <a:t> after being chewed.</a:t>
            </a:r>
          </a:p>
          <a:p>
            <a:r>
              <a:rPr lang="en-US" dirty="0" smtClean="0"/>
              <a:t>Swallowing moves the bolus from the mouth, through the </a:t>
            </a:r>
            <a:r>
              <a:rPr lang="en-US" b="1" u="sng" dirty="0" smtClean="0"/>
              <a:t>pharynx</a:t>
            </a:r>
            <a:r>
              <a:rPr lang="en-US" dirty="0" smtClean="0"/>
              <a:t> (throat) to the esophagus.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89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4352365"/>
            <a:ext cx="3025589" cy="24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4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1752600"/>
            <a:ext cx="4464424" cy="35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810000" cy="1143000"/>
          </a:xfrm>
        </p:spPr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0"/>
            <a:ext cx="4800600" cy="6857999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esophagus</a:t>
            </a:r>
            <a:r>
              <a:rPr lang="en-US" sz="2800" dirty="0" smtClean="0"/>
              <a:t>:  tube that carries food from mouth to stomach.</a:t>
            </a:r>
          </a:p>
          <a:p>
            <a:r>
              <a:rPr lang="en-US" sz="2800" dirty="0" smtClean="0"/>
              <a:t>At the top of the throat is the </a:t>
            </a:r>
            <a:r>
              <a:rPr lang="en-US" sz="2800" b="1" u="sng" dirty="0" smtClean="0"/>
              <a:t>epiglottis</a:t>
            </a:r>
            <a:r>
              <a:rPr lang="en-US" sz="2800" dirty="0" smtClean="0"/>
              <a:t>, a flap that closes the trachea (windpipe) during swallowing.</a:t>
            </a:r>
          </a:p>
          <a:p>
            <a:r>
              <a:rPr lang="en-US" sz="2800" b="1" u="sng" dirty="0" smtClean="0"/>
              <a:t>Peristalsis</a:t>
            </a:r>
            <a:r>
              <a:rPr lang="en-US" sz="2800" dirty="0" smtClean="0"/>
              <a:t> is a wave of muscular contractions that push a bolus to the stomach.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 smtClean="0"/>
              <a:t>cardiac sphincter </a:t>
            </a:r>
            <a:r>
              <a:rPr lang="en-US" sz="2800" dirty="0" smtClean="0"/>
              <a:t>is a valve (normally closed but open during peristalsis) that prevents stomach contents from entering the esophagus.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80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15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Muscular walls contract to churn and mix food, continuing </a:t>
            </a:r>
            <a:r>
              <a:rPr lang="en-US" b="1" u="sng" dirty="0" smtClean="0"/>
              <a:t>mechanical digestion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Walls secrete </a:t>
            </a:r>
            <a:r>
              <a:rPr lang="en-US" b="1" u="sng" dirty="0" smtClean="0"/>
              <a:t>hydrochloric acid</a:t>
            </a:r>
            <a:r>
              <a:rPr lang="en-US" dirty="0" smtClean="0"/>
              <a:t>, producing a pH &lt; 2.  This is a defense mechanism that kills microorganisms.</a:t>
            </a:r>
          </a:p>
          <a:p>
            <a:r>
              <a:rPr lang="en-US" b="1" u="sng" dirty="0" smtClean="0"/>
              <a:t>Pepsin</a:t>
            </a:r>
            <a:r>
              <a:rPr lang="en-US" dirty="0" smtClean="0"/>
              <a:t> is the main enzyme of the stomach.  It breaks down long polypeptides into smaller pieces.  It is secreted as pepsinogen, a denatured form of the protein that becomes active only at low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Stomach walls are protected by a thick layer of </a:t>
            </a:r>
            <a:r>
              <a:rPr lang="en-US" b="1" u="sng" dirty="0" smtClean="0"/>
              <a:t>mucus</a:t>
            </a:r>
            <a:r>
              <a:rPr lang="en-US" dirty="0" smtClean="0"/>
              <a:t>.  If worn away, ulcers can develop.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pyloric sphincter </a:t>
            </a:r>
            <a:r>
              <a:rPr lang="en-US" dirty="0" smtClean="0"/>
              <a:t>controls the exit of </a:t>
            </a:r>
            <a:r>
              <a:rPr lang="en-US" b="1" u="sng" dirty="0" err="1" smtClean="0"/>
              <a:t>chyme</a:t>
            </a:r>
            <a:r>
              <a:rPr lang="en-US" dirty="0" smtClean="0"/>
              <a:t> (partially digested food) from the stomach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838200"/>
            <a:ext cx="3608294" cy="1143000"/>
          </a:xfrm>
        </p:spPr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9" y="1981200"/>
            <a:ext cx="3470724" cy="326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9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014787" cy="363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381000"/>
            <a:ext cx="4374776" cy="1143000"/>
          </a:xfrm>
        </p:spPr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r>
              <a:rPr lang="en-US" dirty="0" smtClean="0"/>
              <a:t>The small intestine has 3 parts:</a:t>
            </a:r>
          </a:p>
          <a:p>
            <a:pPr lvl="1"/>
            <a:r>
              <a:rPr lang="en-US" dirty="0" smtClean="0"/>
              <a:t>Duodenum</a:t>
            </a:r>
          </a:p>
          <a:p>
            <a:pPr lvl="1"/>
            <a:r>
              <a:rPr lang="en-US" dirty="0" smtClean="0"/>
              <a:t>Jejunum</a:t>
            </a:r>
          </a:p>
          <a:p>
            <a:pPr lvl="1"/>
            <a:r>
              <a:rPr lang="en-US" dirty="0" err="1" smtClean="0"/>
              <a:t>Illeum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u="sng" dirty="0" smtClean="0"/>
              <a:t>duodenum</a:t>
            </a:r>
            <a:r>
              <a:rPr lang="en-US" dirty="0" smtClean="0"/>
              <a:t> is where most chemical digestion takes place.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jejunum</a:t>
            </a:r>
            <a:r>
              <a:rPr lang="en-US" dirty="0" smtClean="0"/>
              <a:t> and </a:t>
            </a:r>
            <a:r>
              <a:rPr lang="en-US" b="1" u="sng" dirty="0" err="1" smtClean="0"/>
              <a:t>illeum</a:t>
            </a:r>
            <a:r>
              <a:rPr lang="en-US" dirty="0" smtClean="0"/>
              <a:t>  are where amino acids, sugars and other substances are absorbed into the bloodstream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567094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r>
              <a:rPr lang="en-US" dirty="0" smtClean="0"/>
              <a:t>Duodenum and Associated Glands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09600"/>
            <a:ext cx="3657600" cy="625532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liver</a:t>
            </a:r>
            <a:r>
              <a:rPr lang="en-US" dirty="0" smtClean="0"/>
              <a:t> produces bile, which is stored in the gallbladder.</a:t>
            </a:r>
          </a:p>
          <a:p>
            <a:r>
              <a:rPr lang="en-US" b="1" u="sng" dirty="0" smtClean="0"/>
              <a:t>Bile</a:t>
            </a:r>
            <a:r>
              <a:rPr lang="en-US" dirty="0" smtClean="0"/>
              <a:t> emulsifies fats in </a:t>
            </a:r>
            <a:r>
              <a:rPr lang="en-US" dirty="0" err="1" smtClean="0"/>
              <a:t>chyme</a:t>
            </a:r>
            <a:r>
              <a:rPr lang="en-US" dirty="0" smtClean="0"/>
              <a:t> into tiny droplets, increasing surface area.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952999"/>
            <a:ext cx="5670942" cy="1911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u="sng" dirty="0" smtClean="0"/>
              <a:t>pancreas</a:t>
            </a:r>
            <a:r>
              <a:rPr lang="en-US" dirty="0" smtClean="0"/>
              <a:t> produces a base to neutralize stomach acid.  It also produces MANY digestive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848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Digestive System</vt:lpstr>
      <vt:lpstr>Digestion in Simple Animals</vt:lpstr>
      <vt:lpstr>Digestion in Annelids</vt:lpstr>
      <vt:lpstr>Human Digestive System</vt:lpstr>
      <vt:lpstr>Mouth</vt:lpstr>
      <vt:lpstr>Esophagus</vt:lpstr>
      <vt:lpstr>Stomach</vt:lpstr>
      <vt:lpstr>Small Intestine</vt:lpstr>
      <vt:lpstr>Duodenum and Associated Glands </vt:lpstr>
      <vt:lpstr>Some Pancreatic Digestive Enzymes</vt:lpstr>
      <vt:lpstr>Enzymes Produced by the Walls of the Small Intestine Complete Digestion</vt:lpstr>
      <vt:lpstr>Absorption of Nutrients in the Small Intestine</vt:lpstr>
      <vt:lpstr>The Large Intestine (Colon)</vt:lpstr>
      <vt:lpstr>Minerals:  Inorganic Substances the Body Needs</vt:lpstr>
      <vt:lpstr>Vitamins:  Complex Organic Molecules the Body Needs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Packet #1 Digestive, Endocrine, &amp; Excretory System</dc:title>
  <dc:creator>Nick</dc:creator>
  <cp:lastModifiedBy>Nick</cp:lastModifiedBy>
  <cp:revision>13</cp:revision>
  <dcterms:created xsi:type="dcterms:W3CDTF">2011-05-23T11:49:51Z</dcterms:created>
  <dcterms:modified xsi:type="dcterms:W3CDTF">2011-10-21T15:45:41Z</dcterms:modified>
</cp:coreProperties>
</file>