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8D89-6351-424E-B668-6E97BBC02D47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7617-B83C-4E58-85EB-CD58B4EFA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8D89-6351-424E-B668-6E97BBC02D47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7617-B83C-4E58-85EB-CD58B4EFA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8D89-6351-424E-B668-6E97BBC02D47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7617-B83C-4E58-85EB-CD58B4EFA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8D89-6351-424E-B668-6E97BBC02D47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7617-B83C-4E58-85EB-CD58B4EFA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8D89-6351-424E-B668-6E97BBC02D47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7617-B83C-4E58-85EB-CD58B4EFA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8D89-6351-424E-B668-6E97BBC02D47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7617-B83C-4E58-85EB-CD58B4EFA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8D89-6351-424E-B668-6E97BBC02D47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7617-B83C-4E58-85EB-CD58B4EFA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8D89-6351-424E-B668-6E97BBC02D47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7617-B83C-4E58-85EB-CD58B4EFA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8D89-6351-424E-B668-6E97BBC02D47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7617-B83C-4E58-85EB-CD58B4EFA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8D89-6351-424E-B668-6E97BBC02D47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7617-B83C-4E58-85EB-CD58B4EFA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8D89-6351-424E-B668-6E97BBC02D47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7617-B83C-4E58-85EB-CD58B4EFA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78D89-6351-424E-B668-6E97BBC02D47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57617-B83C-4E58-85EB-CD58B4EFA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14399"/>
          </a:xfrm>
        </p:spPr>
        <p:txBody>
          <a:bodyPr/>
          <a:lstStyle/>
          <a:p>
            <a:r>
              <a:rPr lang="en-US" dirty="0" smtClean="0"/>
              <a:t>Do </a:t>
            </a:r>
            <a:r>
              <a:rPr lang="en-US" dirty="0" smtClean="0"/>
              <a:t>Now 10/8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14400"/>
            <a:ext cx="9144000" cy="5943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OBJECTIVE: 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1.  Identify</a:t>
            </a:r>
            <a:r>
              <a:rPr lang="en-US" dirty="0" smtClean="0">
                <a:solidFill>
                  <a:schemeClr val="tx1"/>
                </a:solidFill>
              </a:rPr>
              <a:t>, name, describe, and construct models of the hydroxyl, carboxyl, carbonyl, and amine functional groups.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TASK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1.  HW check 3.1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.  </a:t>
            </a:r>
            <a:r>
              <a:rPr lang="en-US" dirty="0" smtClean="0">
                <a:solidFill>
                  <a:schemeClr val="tx1"/>
                </a:solidFill>
              </a:rPr>
              <a:t>Which of the following is an alkane (single bonds only)?  Which is an alkene (double bond)?  An alkyne (triple bond)?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H</a:t>
            </a:r>
            <a:r>
              <a:rPr lang="en-US" baseline="-25000" dirty="0" smtClean="0">
                <a:solidFill>
                  <a:schemeClr val="tx1"/>
                </a:solidFill>
              </a:rPr>
              <a:t>6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H</a:t>
            </a:r>
            <a:r>
              <a:rPr lang="en-US" baseline="-25000" dirty="0" smtClean="0">
                <a:solidFill>
                  <a:schemeClr val="tx1"/>
                </a:solidFill>
              </a:rPr>
              <a:t>4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H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endParaRPr lang="en-US" baseline="-2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Putting the “Fun” in “Functional Group”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1"/>
            <a:ext cx="2362200" cy="2590800"/>
          </a:xfrm>
        </p:spPr>
        <p:txBody>
          <a:bodyPr/>
          <a:lstStyle/>
          <a:p>
            <a:r>
              <a:rPr lang="en-US" dirty="0" smtClean="0"/>
              <a:t>The four functional groups you shall memorize: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b="14863"/>
          <a:stretch>
            <a:fillRect/>
          </a:stretch>
        </p:blipFill>
        <p:spPr bwMode="auto">
          <a:xfrm>
            <a:off x="2438400" y="1206136"/>
            <a:ext cx="6705600" cy="565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858000" y="1676400"/>
            <a:ext cx="97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Alcohols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248400" y="2819400"/>
            <a:ext cx="236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Aldehydes</a:t>
            </a:r>
            <a:r>
              <a:rPr lang="en-US" dirty="0" smtClean="0"/>
              <a:t> and </a:t>
            </a:r>
            <a:r>
              <a:rPr lang="en-US" dirty="0" err="1" smtClean="0"/>
              <a:t>Ketones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629400" y="4419600"/>
            <a:ext cx="169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Carboxylic Acids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0" y="6096000"/>
            <a:ext cx="881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Amines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84238"/>
          </a:xfrm>
        </p:spPr>
        <p:txBody>
          <a:bodyPr/>
          <a:lstStyle/>
          <a:p>
            <a:r>
              <a:rPr lang="en-US" dirty="0" smtClean="0"/>
              <a:t>Classes of Carbon Compounds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219200"/>
          <a:ext cx="8763000" cy="5089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550"/>
                <a:gridCol w="2409825"/>
                <a:gridCol w="1241425"/>
                <a:gridCol w="1752600"/>
                <a:gridCol w="1752600"/>
              </a:tblGrid>
              <a:tr h="76830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Class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Functional Group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Naming convention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 compound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 Formula</a:t>
                      </a:r>
                      <a:endParaRPr lang="en-US" dirty="0"/>
                    </a:p>
                  </a:txBody>
                  <a:tcPr/>
                </a:tc>
              </a:tr>
              <a:tr h="828631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Alkanes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n/a (all single bonds)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“-</a:t>
                      </a:r>
                      <a:r>
                        <a:rPr lang="en-US" dirty="0" err="1" smtClean="0"/>
                        <a:t>ane</a:t>
                      </a:r>
                      <a:r>
                        <a:rPr lang="en-US" dirty="0" smtClean="0"/>
                        <a:t>”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propane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</a:t>
                      </a:r>
                      <a:r>
                        <a:rPr lang="en-US" baseline="-25000" dirty="0" smtClean="0"/>
                        <a:t>3</a:t>
                      </a:r>
                      <a:r>
                        <a:rPr lang="en-US" dirty="0" smtClean="0"/>
                        <a:t>CH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CH</a:t>
                      </a:r>
                      <a:r>
                        <a:rPr lang="en-US" baseline="-25000" dirty="0" smtClean="0"/>
                        <a:t>3</a:t>
                      </a:r>
                      <a:endParaRPr lang="en-US" baseline="-250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4390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Alkenes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C=C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“-</a:t>
                      </a:r>
                      <a:r>
                        <a:rPr lang="en-US" dirty="0" err="1" smtClean="0"/>
                        <a:t>ene</a:t>
                      </a:r>
                      <a:r>
                        <a:rPr lang="en-US" dirty="0" smtClean="0"/>
                        <a:t>”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propene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CH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CH</a:t>
                      </a:r>
                      <a:r>
                        <a:rPr lang="en-US" baseline="-25000" dirty="0" smtClean="0"/>
                        <a:t>3</a:t>
                      </a:r>
                      <a:endParaRPr lang="en-US" baseline="-250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7464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Alkynes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C-C</a:t>
                      </a:r>
                      <a:r>
                        <a:rPr lang="en-US" sz="2400" baseline="0" dirty="0" smtClean="0"/>
                        <a:t> triple bond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“-</a:t>
                      </a:r>
                      <a:r>
                        <a:rPr lang="en-US" dirty="0" err="1" smtClean="0"/>
                        <a:t>yne</a:t>
                      </a:r>
                      <a:r>
                        <a:rPr lang="en-US" dirty="0" smtClean="0"/>
                        <a:t>”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propyne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CHCCH</a:t>
                      </a:r>
                      <a:r>
                        <a:rPr lang="en-US" baseline="-25000" dirty="0" smtClean="0"/>
                        <a:t>3</a:t>
                      </a:r>
                      <a:endParaRPr lang="en-US" baseline="-250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4390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Alcohols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hydroxyl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“-</a:t>
                      </a:r>
                      <a:r>
                        <a:rPr lang="en-US" dirty="0" err="1" smtClean="0"/>
                        <a:t>ol</a:t>
                      </a:r>
                      <a:r>
                        <a:rPr lang="en-US" dirty="0" smtClean="0"/>
                        <a:t>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methanol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</a:t>
                      </a:r>
                      <a:r>
                        <a:rPr lang="en-US" baseline="-25000" dirty="0" smtClean="0"/>
                        <a:t>3</a:t>
                      </a:r>
                      <a:r>
                        <a:rPr lang="en-US" dirty="0" smtClean="0"/>
                        <a:t>OH</a:t>
                      </a:r>
                      <a:endParaRPr lang="en-US" dirty="0"/>
                    </a:p>
                  </a:txBody>
                  <a:tcPr/>
                </a:tc>
              </a:tr>
              <a:tr h="443909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Aldehydes</a:t>
                      </a:r>
                      <a:r>
                        <a:rPr lang="en-US" sz="2400" dirty="0" smtClean="0"/>
                        <a:t> &amp; </a:t>
                      </a:r>
                      <a:r>
                        <a:rPr lang="en-US" sz="2400" dirty="0" err="1" smtClean="0"/>
                        <a:t>Ketones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carbonyl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“-one” or “</a:t>
                      </a:r>
                      <a:r>
                        <a:rPr lang="en-US" dirty="0" err="1" smtClean="0"/>
                        <a:t>aldehyde</a:t>
                      </a:r>
                      <a:r>
                        <a:rPr lang="en-US" smtClean="0"/>
                        <a:t>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formaldehyde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HCOH</a:t>
                      </a:r>
                      <a:endParaRPr lang="en-US" dirty="0"/>
                    </a:p>
                  </a:txBody>
                  <a:tcPr/>
                </a:tc>
              </a:tr>
              <a:tr h="79903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Carboxylic Acids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carboxyl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</a:t>
                      </a:r>
                      <a:r>
                        <a:rPr lang="en-US" baseline="0" dirty="0" smtClean="0"/>
                        <a:t>acid”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Formic acid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HCOOH</a:t>
                      </a:r>
                      <a:endParaRPr lang="en-US" dirty="0"/>
                    </a:p>
                  </a:txBody>
                  <a:tcPr/>
                </a:tc>
              </a:tr>
              <a:tr h="44390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Amines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amine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“-amine”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Methylamine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</a:t>
                      </a:r>
                      <a:r>
                        <a:rPr lang="en-US" baseline="-25000" dirty="0" smtClean="0"/>
                        <a:t>3</a:t>
                      </a:r>
                      <a:r>
                        <a:rPr lang="en-US" dirty="0" smtClean="0"/>
                        <a:t>NH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Construct models of the compounds listed using the provided </a:t>
            </a:r>
            <a:r>
              <a:rPr lang="en-US" dirty="0" err="1" smtClean="0"/>
              <a:t>molymod</a:t>
            </a:r>
            <a:r>
              <a:rPr lang="en-US" dirty="0" smtClean="0"/>
              <a:t> models.</a:t>
            </a:r>
          </a:p>
          <a:p>
            <a:pPr marL="514350" indent="-514350">
              <a:buAutoNum type="arabicPeriod"/>
            </a:pPr>
            <a:r>
              <a:rPr lang="en-US" dirty="0" smtClean="0"/>
              <a:t>Circle the indicated functional groups on the chemical structures.</a:t>
            </a:r>
          </a:p>
          <a:p>
            <a:pPr marL="514350" indent="-514350">
              <a:buAutoNum type="arabicPeriod"/>
            </a:pPr>
            <a:r>
              <a:rPr lang="en-US" dirty="0" smtClean="0"/>
              <a:t>Classify each compound into one of the categories listed in step 2 on handout.</a:t>
            </a:r>
          </a:p>
          <a:p>
            <a:pPr marL="914400" lvl="1" indent="-514350">
              <a:buNone/>
            </a:pPr>
            <a:endParaRPr lang="en-US" dirty="0" smtClean="0"/>
          </a:p>
          <a:p>
            <a:pPr marL="914400" lvl="1" indent="-514350">
              <a:buNone/>
            </a:pPr>
            <a:endParaRPr lang="en-US" dirty="0" smtClean="0"/>
          </a:p>
          <a:p>
            <a:pPr marL="914400" lvl="1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2286000" cy="944562"/>
          </a:xfrm>
        </p:spPr>
        <p:txBody>
          <a:bodyPr>
            <a:normAutofit/>
          </a:bodyPr>
          <a:lstStyle/>
          <a:p>
            <a:r>
              <a:rPr lang="en-US" dirty="0" smtClean="0"/>
              <a:t>To build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95400"/>
            <a:ext cx="2155825" cy="126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505200"/>
            <a:ext cx="14859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592763"/>
            <a:ext cx="1973263" cy="126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2514600"/>
            <a:ext cx="1303338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4600" y="4495800"/>
            <a:ext cx="1812925" cy="145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00600" y="1143000"/>
            <a:ext cx="185102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29200" y="3352800"/>
            <a:ext cx="1431925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876800" y="5197475"/>
            <a:ext cx="1798638" cy="166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26275" y="1981200"/>
            <a:ext cx="21177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56438" y="4495800"/>
            <a:ext cx="2087562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TextBox 19"/>
          <p:cNvSpPr txBox="1"/>
          <p:nvPr/>
        </p:nvSpPr>
        <p:spPr>
          <a:xfrm>
            <a:off x="609600" y="990600"/>
            <a:ext cx="853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Butane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848600" y="4267200"/>
            <a:ext cx="949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Glycerol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620000" y="1524000"/>
            <a:ext cx="89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Alanine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334000" y="4800600"/>
            <a:ext cx="872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Glycine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029200" y="3048000"/>
            <a:ext cx="1432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Methylamine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667000" y="2209800"/>
            <a:ext cx="1530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Formaldehyde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048000" y="4191000"/>
            <a:ext cx="963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Acetone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85800" y="3124200"/>
            <a:ext cx="845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Ethene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105400" y="762000"/>
            <a:ext cx="1215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Acetic Acid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09600" y="5181600"/>
            <a:ext cx="900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Ethanol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</TotalTime>
  <Words>222</Words>
  <Application>Microsoft Office PowerPoint</Application>
  <PresentationFormat>On-screen Show (4:3)</PresentationFormat>
  <Paragraphs>73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Do Now 10/8</vt:lpstr>
      <vt:lpstr>Putting the “Fun” in “Functional Group”</vt:lpstr>
      <vt:lpstr>Classes of Carbon Compounds</vt:lpstr>
      <vt:lpstr>What to do</vt:lpstr>
      <vt:lpstr>To build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Now 10/6</dc:title>
  <dc:creator>Nijato</dc:creator>
  <cp:lastModifiedBy>Nicholas Tomasino</cp:lastModifiedBy>
  <cp:revision>59</cp:revision>
  <dcterms:created xsi:type="dcterms:W3CDTF">2010-10-05T21:50:45Z</dcterms:created>
  <dcterms:modified xsi:type="dcterms:W3CDTF">2014-10-08T16:13:08Z</dcterms:modified>
</cp:coreProperties>
</file>