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61" r:id="rId5"/>
    <p:sldId id="272" r:id="rId6"/>
    <p:sldId id="259" r:id="rId7"/>
    <p:sldId id="267" r:id="rId8"/>
    <p:sldId id="268" r:id="rId9"/>
    <p:sldId id="270" r:id="rId10"/>
    <p:sldId id="269" r:id="rId11"/>
    <p:sldId id="265" r:id="rId12"/>
    <p:sldId id="271" r:id="rId13"/>
    <p:sldId id="273" r:id="rId14"/>
    <p:sldId id="262" r:id="rId15"/>
    <p:sldId id="263" r:id="rId16"/>
    <p:sldId id="26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DFE5B-EEC6-40D2-93C9-5E98852E42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F2834-0E12-439B-9086-7678F88C9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61C71-0734-4F1D-A2AE-7DFFAFBDA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C55CA-B34A-4119-A092-695039CC1E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11F2B-15E1-445D-B194-F9538AE911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2987F-88C3-46F5-A9E2-54AD6EF6CC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2192C-7037-4054-ACCF-4F1E72C3F4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7BFD3-50C6-4079-898C-98B74CD53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B2C00-E3EE-4D73-8D1C-D8F37F721C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7D612-B19A-4A73-A1B4-BF39E61764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D9D9-F69A-4A8F-8206-2D48F167F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C080F-8AF8-4AE2-A20D-4D03061D82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896D475-9A5F-4A9E-B248-F6B88B1E44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Water &amp; pH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609600" indent="-609600" eaLnBrk="1" hangingPunct="1"/>
            <a:r>
              <a:rPr lang="en-US" dirty="0"/>
              <a:t>Do Now: 10.5</a:t>
            </a:r>
          </a:p>
          <a:p>
            <a:pPr marL="609600" indent="-609600" eaLnBrk="1" hangingPunct="1"/>
            <a:r>
              <a:rPr lang="en-US" dirty="0"/>
              <a:t>OBJECTIVES:</a:t>
            </a:r>
          </a:p>
          <a:p>
            <a:pPr marL="609600" indent="-609600" eaLnBrk="1" hangingPunct="1">
              <a:buAutoNum type="arabicPeriod"/>
            </a:pPr>
            <a:r>
              <a:rPr lang="en-US" dirty="0"/>
              <a:t>Define pH and the pH scale.</a:t>
            </a:r>
          </a:p>
          <a:p>
            <a:pPr marL="609600" indent="-609600" eaLnBrk="1" hangingPunct="1">
              <a:buAutoNum type="arabicPeriod"/>
            </a:pPr>
            <a:r>
              <a:rPr lang="en-US" dirty="0"/>
              <a:t>Describe the properties of acids and bases.</a:t>
            </a:r>
          </a:p>
          <a:p>
            <a:pPr marL="609600" indent="-609600" eaLnBrk="1" hangingPunct="1">
              <a:buAutoNum type="arabicPeriod"/>
            </a:pPr>
            <a:r>
              <a:rPr lang="en-US" dirty="0"/>
              <a:t>Solve pH concentration problems. </a:t>
            </a:r>
          </a:p>
          <a:p>
            <a:pPr marL="609600" indent="-609600" eaLnBrk="1" hangingPunct="1"/>
            <a:r>
              <a:rPr lang="en-US" dirty="0"/>
              <a:t>TASK:  1.  List the 4 special properties of water we </a:t>
            </a:r>
            <a:r>
              <a:rPr lang="en-US"/>
              <a:t>saw recently.</a:t>
            </a:r>
            <a:endParaRPr lang="en-US" dirty="0"/>
          </a:p>
          <a:p>
            <a:pPr marL="609600" indent="-609600" eaLnBrk="1" hangingPunct="1"/>
            <a:r>
              <a:rPr lang="en-US" dirty="0"/>
              <a:t>2.   Make a prediction:  place the following in order from the MOST acidic to the LEAST acidic:</a:t>
            </a:r>
          </a:p>
          <a:p>
            <a:pPr marL="609600" indent="-609600" eaLnBrk="1" hangingPunct="1"/>
            <a:r>
              <a:rPr lang="en-US" dirty="0"/>
              <a:t>Water, Soda, Coffee, Soapy water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pH scale is logarithmic</a:t>
            </a: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2590800" y="1447800"/>
            <a:ext cx="37004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/>
              <a:t>pH = -log [H+]</a:t>
            </a:r>
          </a:p>
        </p:txBody>
      </p:sp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2590800" y="2438400"/>
            <a:ext cx="3884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[H+] = concentration of H+ in mol / L</a:t>
            </a:r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304800" y="2979738"/>
            <a:ext cx="8534400" cy="387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Examples:</a:t>
            </a:r>
          </a:p>
          <a:p>
            <a:endParaRPr lang="en-US"/>
          </a:p>
          <a:p>
            <a:r>
              <a:rPr lang="en-US"/>
              <a:t>Neutral water:  [H+] = 10</a:t>
            </a:r>
            <a:r>
              <a:rPr lang="en-US" baseline="30000"/>
              <a:t>-7</a:t>
            </a:r>
            <a:r>
              <a:rPr lang="en-US"/>
              <a:t> mol/L</a:t>
            </a:r>
          </a:p>
          <a:p>
            <a:r>
              <a:rPr lang="en-US"/>
              <a:t>	-log 10</a:t>
            </a:r>
            <a:r>
              <a:rPr lang="en-US" baseline="30000"/>
              <a:t>-7</a:t>
            </a:r>
            <a:r>
              <a:rPr lang="en-US"/>
              <a:t> = 7</a:t>
            </a:r>
          </a:p>
          <a:p>
            <a:endParaRPr lang="en-US"/>
          </a:p>
          <a:p>
            <a:r>
              <a:rPr lang="en-US"/>
              <a:t>Vinegar:  [H+] = 10</a:t>
            </a:r>
            <a:r>
              <a:rPr lang="en-US" baseline="30000"/>
              <a:t>-3</a:t>
            </a:r>
            <a:r>
              <a:rPr lang="en-US"/>
              <a:t> mol/L</a:t>
            </a:r>
          </a:p>
          <a:p>
            <a:r>
              <a:rPr lang="en-US"/>
              <a:t>	-log 10</a:t>
            </a:r>
            <a:r>
              <a:rPr lang="en-US" baseline="30000"/>
              <a:t>-3</a:t>
            </a:r>
            <a:r>
              <a:rPr lang="en-US"/>
              <a:t> = 3</a:t>
            </a:r>
          </a:p>
          <a:p>
            <a:endParaRPr lang="en-US"/>
          </a:p>
          <a:p>
            <a:r>
              <a:rPr lang="en-US"/>
              <a:t>Notice:  Even though there is10,000 times as much [H+] in the vinegar the pH is different by 4.</a:t>
            </a:r>
          </a:p>
          <a:p>
            <a:endParaRPr lang="en-US"/>
          </a:p>
          <a:p>
            <a:r>
              <a:rPr lang="en-US" sz="2400" b="1" u="sng"/>
              <a:t>A change of 1 unit on the pH scale indicates a 10x change in ion concentration! 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K</a:t>
            </a:r>
            <a:r>
              <a:rPr lang="en-US" baseline="-25000"/>
              <a:t>w</a:t>
            </a:r>
            <a:r>
              <a:rPr lang="en-US"/>
              <a:t>:  The Ionization Constant of water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n-US"/>
              <a:t>It’s a constant… it doesn’t change, no matter what the pH is.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K</a:t>
            </a:r>
            <a:r>
              <a:rPr lang="en-US" baseline="-25000"/>
              <a:t>w</a:t>
            </a:r>
            <a:r>
              <a:rPr lang="en-US"/>
              <a:t> = [H+][</a:t>
            </a:r>
            <a:r>
              <a:rPr lang="en-US" baseline="30000"/>
              <a:t>-</a:t>
            </a:r>
            <a:r>
              <a:rPr lang="en-US"/>
              <a:t>OH] = 10</a:t>
            </a:r>
            <a:r>
              <a:rPr lang="en-US" baseline="30000"/>
              <a:t>-14</a:t>
            </a:r>
          </a:p>
          <a:p>
            <a:pPr eaLnBrk="1" hangingPunct="1"/>
            <a:endParaRPr lang="en-US" baseline="30000"/>
          </a:p>
          <a:p>
            <a:pPr eaLnBrk="1" hangingPunct="1"/>
            <a:r>
              <a:rPr lang="en-US"/>
              <a:t>In other words, as [H+] goes up, [-OH] goes down.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This is an example of an </a:t>
            </a:r>
            <a:r>
              <a:rPr lang="en-US" i="1"/>
              <a:t>inversely proportional</a:t>
            </a:r>
            <a:r>
              <a:rPr lang="en-US"/>
              <a:t> relationship.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Problems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sz="2800"/>
              <a:t>Type 1:  What is the concentration of H+ in one sample compared to another.</a:t>
            </a:r>
          </a:p>
          <a:p>
            <a:pPr lvl="1"/>
            <a:r>
              <a:rPr lang="en-US" sz="2400"/>
              <a:t>A sample of water is pH 7.  A sample of HCl has a pH of 1.  How many times as much H+ ions are in the HCl?</a:t>
            </a:r>
          </a:p>
          <a:p>
            <a:pPr lvl="2"/>
            <a:r>
              <a:rPr lang="en-US" sz="2000"/>
              <a:t>7-1 = 6.  Therefore, there is 10</a:t>
            </a:r>
            <a:r>
              <a:rPr lang="en-US" sz="2000" baseline="30000"/>
              <a:t>6</a:t>
            </a:r>
            <a:r>
              <a:rPr lang="en-US" sz="2000"/>
              <a:t> times as much H+ in the acid.</a:t>
            </a:r>
          </a:p>
          <a:p>
            <a:r>
              <a:rPr lang="en-US" sz="2800"/>
              <a:t>Type 2:  What is the concentration of H+ or –OH, if the other is known, using K</a:t>
            </a:r>
            <a:r>
              <a:rPr lang="en-US" sz="2800" baseline="-25000"/>
              <a:t>w</a:t>
            </a:r>
            <a:r>
              <a:rPr lang="en-US" sz="2800"/>
              <a:t>.</a:t>
            </a:r>
          </a:p>
          <a:p>
            <a:pPr lvl="1"/>
            <a:r>
              <a:rPr lang="en-US" sz="2400"/>
              <a:t>A sample has a –OH concentration of 10</a:t>
            </a:r>
            <a:r>
              <a:rPr lang="en-US" sz="2400" baseline="30000"/>
              <a:t>-8</a:t>
            </a:r>
            <a:r>
              <a:rPr lang="en-US" sz="2400"/>
              <a:t>.  What is the pH of the sample?</a:t>
            </a:r>
          </a:p>
          <a:p>
            <a:pPr lvl="2"/>
            <a:r>
              <a:rPr lang="en-US" sz="2000"/>
              <a:t>Since K</a:t>
            </a:r>
            <a:r>
              <a:rPr lang="en-US" sz="2000" baseline="-25000"/>
              <a:t>w</a:t>
            </a:r>
            <a:r>
              <a:rPr lang="en-US" sz="2000"/>
              <a:t> = 10</a:t>
            </a:r>
            <a:r>
              <a:rPr lang="en-US" sz="2000" baseline="30000"/>
              <a:t>-14</a:t>
            </a:r>
            <a:r>
              <a:rPr lang="en-US" sz="2000"/>
              <a:t> = [H+][10</a:t>
            </a:r>
            <a:r>
              <a:rPr lang="en-US" sz="2000" baseline="30000"/>
              <a:t>-8</a:t>
            </a:r>
            <a:r>
              <a:rPr lang="en-US" sz="2000"/>
              <a:t>]</a:t>
            </a:r>
          </a:p>
          <a:p>
            <a:pPr lvl="2"/>
            <a:r>
              <a:rPr lang="en-US" sz="2000"/>
              <a:t>[H+] = 10</a:t>
            </a:r>
            <a:r>
              <a:rPr lang="en-US" sz="2000" baseline="30000"/>
              <a:t>-6</a:t>
            </a:r>
          </a:p>
          <a:p>
            <a:pPr lvl="2"/>
            <a:r>
              <a:rPr lang="en-US" sz="2000"/>
              <a:t>pH = -log [10</a:t>
            </a:r>
            <a:r>
              <a:rPr lang="en-US" sz="2000" baseline="30000"/>
              <a:t>-6</a:t>
            </a:r>
            <a:r>
              <a:rPr lang="en-US" sz="2000"/>
              <a:t>] = 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Now 10/2:  pH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dirty="0"/>
              <a:t>OBJECTIVES:  1.  Determine the effect of biological material on pH regulation by collecting and analyzing experimental data.</a:t>
            </a:r>
          </a:p>
          <a:p>
            <a:r>
              <a:rPr lang="en-US" dirty="0"/>
              <a:t>TASK: 1.  HW for checking.</a:t>
            </a:r>
          </a:p>
          <a:p>
            <a:pPr marL="0" indent="0">
              <a:buNone/>
            </a:pPr>
            <a:r>
              <a:rPr lang="en-US" dirty="0"/>
              <a:t>2.   For each of the examples below, indicate which of the two solutions is the MOST acidic:</a:t>
            </a:r>
          </a:p>
          <a:p>
            <a:pPr marL="971550" lvl="1" indent="-514350">
              <a:buAutoNum type="arabicPeriod"/>
            </a:pPr>
            <a:r>
              <a:rPr lang="en-US" dirty="0"/>
              <a:t>pH 3					pH 8</a:t>
            </a:r>
          </a:p>
          <a:p>
            <a:pPr marL="971550" lvl="1" indent="-514350">
              <a:buAutoNum type="arabicPeriod"/>
            </a:pPr>
            <a:r>
              <a:rPr lang="en-US" dirty="0"/>
              <a:t>pH 5					pH 6</a:t>
            </a:r>
          </a:p>
          <a:p>
            <a:pPr marL="971550" lvl="1" indent="-514350">
              <a:buAutoNum type="arabicPeriod"/>
            </a:pPr>
            <a:r>
              <a:rPr lang="en-US" dirty="0"/>
              <a:t>[H+] = 10</a:t>
            </a:r>
            <a:r>
              <a:rPr lang="en-US" baseline="30000" dirty="0"/>
              <a:t>-4</a:t>
            </a:r>
            <a:r>
              <a:rPr lang="en-US" dirty="0"/>
              <a:t> mol/L			[H+] = 10</a:t>
            </a:r>
            <a:r>
              <a:rPr lang="en-US" baseline="30000" dirty="0"/>
              <a:t>-5</a:t>
            </a:r>
            <a:r>
              <a:rPr lang="en-US" dirty="0"/>
              <a:t> mol/L	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Today’s Lab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dirty="0"/>
              <a:t>Question</a:t>
            </a:r>
            <a:r>
              <a:rPr lang="en-US" b="1" u="sng" dirty="0"/>
              <a:t>:  What is the effect of (recently) living matter on pH change?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Plan:  We will add small amounts of acid to a sample of liver homogenate (think liver shake) and compare the pH changes to a control group.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Hypothesis / Prediction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Liver will (increase/decrease/have no effect on) the amount of pH change when acid is added to a sample.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u="sng" dirty="0"/>
              <a:t>If</a:t>
            </a:r>
            <a:r>
              <a:rPr lang="en-US" dirty="0"/>
              <a:t> liver (</a:t>
            </a:r>
            <a:r>
              <a:rPr lang="en-US" i="1" dirty="0"/>
              <a:t>affects pH change the way we hypothesize</a:t>
            </a:r>
            <a:r>
              <a:rPr lang="en-US" dirty="0"/>
              <a:t>), </a:t>
            </a:r>
            <a:r>
              <a:rPr lang="en-US" u="sng" dirty="0"/>
              <a:t>then</a:t>
            </a:r>
            <a:r>
              <a:rPr lang="en-US" dirty="0"/>
              <a:t> the pH of the liver will change (more/less/the same as</a:t>
            </a:r>
            <a:r>
              <a:rPr lang="en-US"/>
              <a:t>) than the </a:t>
            </a:r>
            <a:r>
              <a:rPr lang="en-US" dirty="0"/>
              <a:t>pH of the water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Homework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On syllabus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h+hydroxide-wate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8382000" cy="503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609600" y="3048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 u="sng" dirty="0">
                <a:solidFill>
                  <a:schemeClr val="tx2"/>
                </a:solidFill>
              </a:rPr>
              <a:t>Dissociation</a:t>
            </a:r>
            <a:r>
              <a:rPr lang="en-US" sz="4400" dirty="0">
                <a:solidFill>
                  <a:schemeClr val="tx2"/>
                </a:solidFill>
              </a:rPr>
              <a:t> of Water – What pH is All About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dirty="0"/>
              <a:t>Arrhenius </a:t>
            </a:r>
            <a:r>
              <a:rPr lang="en-US" dirty="0"/>
              <a:t>Acids &amp; Bases</a:t>
            </a: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381000" y="1371600"/>
            <a:ext cx="83820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 dirty="0"/>
              <a:t>Acid</a:t>
            </a:r>
            <a:r>
              <a:rPr lang="en-US" sz="4000" dirty="0"/>
              <a:t>:  A substance which produces </a:t>
            </a:r>
            <a:r>
              <a:rPr lang="en-US" sz="4000" b="1" dirty="0"/>
              <a:t>H</a:t>
            </a:r>
            <a:r>
              <a:rPr lang="en-US" sz="4000" b="1" baseline="30000" dirty="0"/>
              <a:t>+</a:t>
            </a:r>
            <a:r>
              <a:rPr lang="en-US" sz="4000" dirty="0"/>
              <a:t> when dissolved in water.</a:t>
            </a:r>
          </a:p>
          <a:p>
            <a:endParaRPr lang="en-US" sz="4000" dirty="0"/>
          </a:p>
          <a:p>
            <a:r>
              <a:rPr lang="en-US" sz="4000" b="1" u="sng" dirty="0"/>
              <a:t>Base</a:t>
            </a:r>
            <a:r>
              <a:rPr lang="en-US" sz="4000" dirty="0"/>
              <a:t>:  A substance which produces </a:t>
            </a:r>
            <a:r>
              <a:rPr lang="en-US" sz="4000" b="1" baseline="30000" dirty="0"/>
              <a:t>–</a:t>
            </a:r>
            <a:r>
              <a:rPr lang="en-US" sz="4000" b="1" dirty="0"/>
              <a:t>OH </a:t>
            </a:r>
            <a:r>
              <a:rPr lang="en-US" sz="4000" dirty="0"/>
              <a:t>when dissolved in water.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pH measures H+</a:t>
            </a:r>
          </a:p>
        </p:txBody>
      </p:sp>
      <p:graphicFrame>
        <p:nvGraphicFramePr>
          <p:cNvPr id="7197" name="Group 2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91101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4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ACIDS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BASES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 pH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High pH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Lots of H</a:t>
                      </a:r>
                      <a:r>
                        <a:rPr kumimoji="0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H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Little H</a:t>
                      </a:r>
                      <a:r>
                        <a:rPr kumimoji="0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H</a:t>
                      </a:r>
                      <a:r>
                        <a:rPr kumimoji="0" lang="en-US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Little </a:t>
                      </a:r>
                      <a:r>
                        <a:rPr kumimoji="0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OH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Lots of </a:t>
                      </a:r>
                      <a:r>
                        <a:rPr kumimoji="0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Taste sour (e.g. lemon juice, vinegar)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Feel soapy (e.g. bleach)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dirty="0"/>
              <a:t>Quick Math Refresher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is a </a:t>
            </a:r>
            <a:r>
              <a:rPr lang="en-US" dirty="0" err="1"/>
              <a:t>logarithim</a:t>
            </a:r>
            <a:r>
              <a:rPr lang="en-US" dirty="0"/>
              <a:t>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Log 10 = 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is an exponential equation?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pH of Solutions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What was the average pH of each of the liquids?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What are we measuring?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pPr eaLnBrk="1" hangingPunct="1"/>
            <a:r>
              <a:rPr lang="en-US"/>
              <a:t>A Word About Hydrogen Ions and Hydronium</a:t>
            </a: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4267200" y="1676400"/>
            <a:ext cx="48768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H+ is a proton.</a:t>
            </a:r>
          </a:p>
          <a:p>
            <a:endParaRPr lang="en-US" sz="2400"/>
          </a:p>
          <a:p>
            <a:r>
              <a:rPr lang="en-US" sz="2400"/>
              <a:t>In solution, H+ is always stuck to a water molecule (which part?)</a:t>
            </a:r>
          </a:p>
          <a:p>
            <a:endParaRPr lang="en-US" sz="2400"/>
          </a:p>
          <a:p>
            <a:r>
              <a:rPr lang="en-US" sz="2400"/>
              <a:t>Therefore, the following terms are all refer to what there is more of in an acid :</a:t>
            </a:r>
          </a:p>
          <a:p>
            <a:endParaRPr lang="en-US" sz="2400"/>
          </a:p>
          <a:p>
            <a:r>
              <a:rPr lang="en-US" sz="2400"/>
              <a:t>	protons</a:t>
            </a:r>
          </a:p>
          <a:p>
            <a:r>
              <a:rPr lang="en-US" sz="2400"/>
              <a:t>	H+</a:t>
            </a:r>
          </a:p>
          <a:p>
            <a:r>
              <a:rPr lang="en-US" sz="2400"/>
              <a:t>	</a:t>
            </a:r>
            <a:r>
              <a:rPr lang="en-US" sz="2400" b="1" u="sng"/>
              <a:t>Hydronium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09800"/>
            <a:ext cx="32766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Hydroxide and hydronium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/>
              <a:t>Hydronium</a:t>
            </a:r>
            <a:r>
              <a:rPr lang="en-US"/>
              <a:t> = H</a:t>
            </a:r>
            <a:r>
              <a:rPr lang="en-US" baseline="-25000"/>
              <a:t>3</a:t>
            </a:r>
            <a:r>
              <a:rPr lang="en-US"/>
              <a:t>O+.  Higher concentration </a:t>
            </a:r>
            <a:r>
              <a:rPr lang="en-US">
                <a:sym typeface="Wingdings" pitchFamily="2" charset="2"/>
              </a:rPr>
              <a:t> more acidic solution   lower pH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 b="1" u="sng">
                <a:sym typeface="Wingdings" pitchFamily="2" charset="2"/>
              </a:rPr>
              <a:t>Hydroxide</a:t>
            </a:r>
            <a:r>
              <a:rPr lang="en-US">
                <a:sym typeface="Wingdings" pitchFamily="2" charset="2"/>
              </a:rPr>
              <a:t> = -OH.  Higher concentration   more basic solution   higher pH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/>
              <a:t>The pH Scale and Some Examples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263" y="914400"/>
            <a:ext cx="7170737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5258</TotalTime>
  <Words>650</Words>
  <Application>Microsoft Office PowerPoint</Application>
  <PresentationFormat>On-screen Show (4:3)</PresentationFormat>
  <Paragraphs>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Wingdings</vt:lpstr>
      <vt:lpstr>Default Design</vt:lpstr>
      <vt:lpstr>Water &amp; pH</vt:lpstr>
      <vt:lpstr>PowerPoint Presentation</vt:lpstr>
      <vt:lpstr>Arrhenius Acids &amp; Bases</vt:lpstr>
      <vt:lpstr>pH measures H+</vt:lpstr>
      <vt:lpstr>Quick Math Refresher  What is a logarithim?  Log 10 = ?  What is an exponential equation?  </vt:lpstr>
      <vt:lpstr>pH of Solutions</vt:lpstr>
      <vt:lpstr>A Word About Hydrogen Ions and Hydronium</vt:lpstr>
      <vt:lpstr>Hydroxide and hydronium</vt:lpstr>
      <vt:lpstr>The pH Scale and Some Examples</vt:lpstr>
      <vt:lpstr>The pH scale is logarithmic</vt:lpstr>
      <vt:lpstr>Kw:  The Ionization Constant of water</vt:lpstr>
      <vt:lpstr>Example Problems</vt:lpstr>
      <vt:lpstr>Do Now 10/2:  pH Lab</vt:lpstr>
      <vt:lpstr>Today’s Lab</vt:lpstr>
      <vt:lpstr>Hypothesis / Prediction</vt:lpstr>
      <vt:lpstr>Homework</vt:lpstr>
    </vt:vector>
  </TitlesOfParts>
  <Company>Baltimore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&amp; pH</dc:title>
  <dc:creator>Nijato</dc:creator>
  <cp:lastModifiedBy>Nicholas Tomasino</cp:lastModifiedBy>
  <cp:revision>61</cp:revision>
  <dcterms:created xsi:type="dcterms:W3CDTF">2009-10-01T15:18:46Z</dcterms:created>
  <dcterms:modified xsi:type="dcterms:W3CDTF">2016-10-05T11:52:13Z</dcterms:modified>
</cp:coreProperties>
</file>