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68" r:id="rId3"/>
    <p:sldId id="269" r:id="rId4"/>
    <p:sldId id="270" r:id="rId5"/>
    <p:sldId id="271" r:id="rId6"/>
    <p:sldId id="272" r:id="rId7"/>
    <p:sldId id="274" r:id="rId8"/>
    <p:sldId id="273" r:id="rId9"/>
    <p:sldId id="275" r:id="rId10"/>
    <p:sldId id="277" r:id="rId11"/>
    <p:sldId id="278" r:id="rId12"/>
    <p:sldId id="257" r:id="rId13"/>
    <p:sldId id="258" r:id="rId14"/>
    <p:sldId id="259" r:id="rId15"/>
    <p:sldId id="260" r:id="rId16"/>
    <p:sldId id="265" r:id="rId17"/>
    <p:sldId id="276" r:id="rId18"/>
    <p:sldId id="261" r:id="rId19"/>
    <p:sldId id="262" r:id="rId20"/>
    <p:sldId id="263" r:id="rId21"/>
    <p:sldId id="264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71EDD-CD69-40C7-AF20-2C21A08BB52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A4E77-E713-4D9D-9360-74D0C6553C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A4E77-E713-4D9D-9360-74D0C6553C6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1164-C6C8-4D98-AD83-3FD5DCC35E7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41AD-90DF-4D5E-B61A-0AA9484A5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8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1164-C6C8-4D98-AD83-3FD5DCC35E7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41AD-90DF-4D5E-B61A-0AA9484A5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6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1164-C6C8-4D98-AD83-3FD5DCC35E7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41AD-90DF-4D5E-B61A-0AA9484A5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5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1164-C6C8-4D98-AD83-3FD5DCC35E7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41AD-90DF-4D5E-B61A-0AA9484A5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6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1164-C6C8-4D98-AD83-3FD5DCC35E7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41AD-90DF-4D5E-B61A-0AA9484A5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1164-C6C8-4D98-AD83-3FD5DCC35E7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41AD-90DF-4D5E-B61A-0AA9484A5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9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1164-C6C8-4D98-AD83-3FD5DCC35E7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41AD-90DF-4D5E-B61A-0AA9484A5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3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1164-C6C8-4D98-AD83-3FD5DCC35E7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41AD-90DF-4D5E-B61A-0AA9484A5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1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1164-C6C8-4D98-AD83-3FD5DCC35E7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41AD-90DF-4D5E-B61A-0AA9484A5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6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1164-C6C8-4D98-AD83-3FD5DCC35E7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41AD-90DF-4D5E-B61A-0AA9484A5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1164-C6C8-4D98-AD83-3FD5DCC35E7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41AD-90DF-4D5E-B61A-0AA9484A5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61164-C6C8-4D98-AD83-3FD5DCC35E7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41AD-90DF-4D5E-B61A-0AA9484A5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2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dirty="0"/>
              <a:t>Electronic Configuration &amp; </a:t>
            </a:r>
            <a:r>
              <a:rPr lang="en-US"/>
              <a:t>Atomic Bonding 9/28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Do Now:</a:t>
            </a:r>
          </a:p>
          <a:p>
            <a:r>
              <a:rPr lang="en-US" dirty="0">
                <a:solidFill>
                  <a:schemeClr val="tx1"/>
                </a:solidFill>
              </a:rPr>
              <a:t>OBJECTIVES:  </a:t>
            </a:r>
          </a:p>
          <a:p>
            <a:pPr marL="514350" indent="-514350"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Identify and describe ionic, covalent, and polar covalent bonds; Define chemical reaction</a:t>
            </a:r>
          </a:p>
          <a:p>
            <a:pPr marL="742950" lvl="1" indent="-285750" algn="l"/>
            <a:r>
              <a:rPr lang="en-US" sz="2600" dirty="0">
                <a:solidFill>
                  <a:prstClr val="black"/>
                </a:solidFill>
              </a:rPr>
              <a:t>2.  Illustrate the Lewis dot structures of ionic and covalent compounds</a:t>
            </a:r>
          </a:p>
          <a:p>
            <a:pPr marL="514350" indent="-514350"/>
            <a:r>
              <a:rPr lang="en-US" dirty="0">
                <a:solidFill>
                  <a:schemeClr val="tx1"/>
                </a:solidFill>
              </a:rPr>
              <a:t>TASK:</a:t>
            </a:r>
          </a:p>
          <a:p>
            <a:pPr marL="514350" indent="-514350"/>
            <a:r>
              <a:rPr lang="en-US" dirty="0">
                <a:solidFill>
                  <a:schemeClr val="tx1"/>
                </a:solidFill>
              </a:rPr>
              <a:t>1.  Take out HW (2.17) for checking</a:t>
            </a:r>
          </a:p>
          <a:p>
            <a:pPr marL="514350" indent="-514350"/>
            <a:r>
              <a:rPr lang="en-US" dirty="0">
                <a:solidFill>
                  <a:schemeClr val="tx1"/>
                </a:solidFill>
              </a:rPr>
              <a:t>2.  Determine the number of protons, neutrons, and electrons in: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</a:p>
          <a:p>
            <a:pPr marL="514350" indent="-514350">
              <a:buAutoNum type="arabicPeriod"/>
            </a:pPr>
            <a:r>
              <a:rPr lang="en-US" baseline="30000" dirty="0">
                <a:solidFill>
                  <a:schemeClr val="tx1"/>
                </a:solidFill>
              </a:rPr>
              <a:t>14</a:t>
            </a:r>
            <a:r>
              <a:rPr lang="en-US" dirty="0">
                <a:solidFill>
                  <a:schemeClr val="tx1"/>
                </a:solidFill>
              </a:rPr>
              <a:t>C (14 = mass number)</a:t>
            </a: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Cl</a:t>
            </a:r>
            <a:r>
              <a:rPr lang="en-US" baseline="30000" dirty="0">
                <a:solidFill>
                  <a:schemeClr val="tx1"/>
                </a:solidFill>
              </a:rPr>
              <a:t>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 Dot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Lewis Dot diagram uses dots to represent valence electrons of an atom or molecule.</a:t>
            </a:r>
          </a:p>
          <a:p>
            <a:pPr lvl="1"/>
            <a:r>
              <a:rPr lang="en-US" dirty="0"/>
              <a:t>Only place two dots on one side of the symbol if the other 3 sides already have one.</a:t>
            </a:r>
          </a:p>
          <a:p>
            <a:r>
              <a:rPr lang="en-US" dirty="0"/>
              <a:t>Examples:</a:t>
            </a:r>
          </a:p>
        </p:txBody>
      </p:sp>
      <p:pic>
        <p:nvPicPr>
          <p:cNvPr id="1026" name="Picture 2" descr="http://www.middleschoolchemistry.com/img/content/multimedia/chapter_4/lesson_6/lewis_dot_tabl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314264"/>
            <a:ext cx="4648200" cy="3543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Valance 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(from yesterday)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/>
            <a:r>
              <a:rPr lang="en-US" dirty="0"/>
              <a:t>Atomic Bonds [aka chemical bonds] and Chemical Reactions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What is a </a:t>
            </a:r>
            <a:r>
              <a:rPr lang="en-US" u="sng" dirty="0"/>
              <a:t>bond</a:t>
            </a:r>
            <a:r>
              <a:rPr lang="en-US" dirty="0"/>
              <a:t>?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So what is an atomic bond?</a:t>
            </a:r>
          </a:p>
          <a:p>
            <a:pPr eaLnBrk="1" hangingPunct="1"/>
            <a:r>
              <a:rPr lang="en-US" dirty="0"/>
              <a:t>An attractive force between 2 atoms.</a:t>
            </a:r>
          </a:p>
          <a:p>
            <a:pPr eaLnBrk="1" hangingPunct="1"/>
            <a:r>
              <a:rPr lang="en-US" dirty="0"/>
              <a:t>A </a:t>
            </a:r>
            <a:r>
              <a:rPr lang="en-US" b="1" u="sng" dirty="0"/>
              <a:t>chemical reaction </a:t>
            </a:r>
            <a:r>
              <a:rPr lang="en-US" dirty="0"/>
              <a:t>occurs when atoms change how they are bonded.</a:t>
            </a:r>
          </a:p>
          <a:p>
            <a:pPr eaLnBrk="1" hangingPunct="1"/>
            <a:endParaRPr lang="en-US" dirty="0"/>
          </a:p>
          <a:p>
            <a:r>
              <a:rPr lang="en-US" dirty="0"/>
              <a:t>C</a:t>
            </a:r>
            <a:r>
              <a:rPr lang="en-US" baseline="-25000" dirty="0"/>
              <a:t>12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/>
              <a:t>(s) + 12O</a:t>
            </a:r>
            <a:r>
              <a:rPr lang="en-US" baseline="-25000" dirty="0"/>
              <a:t>2</a:t>
            </a:r>
            <a:r>
              <a:rPr lang="en-US" dirty="0"/>
              <a:t>(g) → 12CO</a:t>
            </a:r>
            <a:r>
              <a:rPr lang="en-US" baseline="-25000" dirty="0"/>
              <a:t>2</a:t>
            </a:r>
            <a:r>
              <a:rPr lang="en-US" dirty="0"/>
              <a:t>(g) + 11H</a:t>
            </a:r>
            <a:r>
              <a:rPr lang="en-US" baseline="-25000" dirty="0"/>
              <a:t>2</a:t>
            </a:r>
            <a:r>
              <a:rPr lang="en-US" dirty="0"/>
              <a:t>O(l)</a:t>
            </a:r>
          </a:p>
        </p:txBody>
      </p:sp>
    </p:spTree>
    <p:extLst>
      <p:ext uri="{BB962C8B-B14F-4D97-AF65-F5344CB8AC3E}">
        <p14:creationId xmlns:p14="http://schemas.microsoft.com/office/powerpoint/2010/main" val="26054732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/>
              <a:t>Please Copy the following chart into your notes: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937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bond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electrons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Example molecule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267079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causes atomic bonds?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atoms change how they are bonded to one another, that is called a </a:t>
            </a:r>
            <a:r>
              <a:rPr lang="en-US" u="sng" dirty="0"/>
              <a:t>chemical reaction.</a:t>
            </a:r>
          </a:p>
          <a:p>
            <a:endParaRPr lang="en-US" u="sng" dirty="0"/>
          </a:p>
          <a:p>
            <a:r>
              <a:rPr lang="en-US" dirty="0"/>
              <a:t>Example:  CH</a:t>
            </a:r>
            <a:r>
              <a:rPr lang="en-US" baseline="-25000" dirty="0"/>
              <a:t>4</a:t>
            </a:r>
            <a:r>
              <a:rPr lang="en-US" dirty="0"/>
              <a:t> + 2O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CO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+ 2H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O</a:t>
            </a:r>
            <a:endParaRPr lang="en-US" dirty="0"/>
          </a:p>
          <a:p>
            <a:endParaRPr lang="en-US" u="sng" dirty="0"/>
          </a:p>
          <a:p>
            <a:r>
              <a:rPr lang="en-US" dirty="0"/>
              <a:t>Why do chemical reactions happen?  </a:t>
            </a:r>
          </a:p>
        </p:txBody>
      </p:sp>
    </p:spTree>
    <p:extLst>
      <p:ext uri="{BB962C8B-B14F-4D97-AF65-F5344CB8AC3E}">
        <p14:creationId xmlns:p14="http://schemas.microsoft.com/office/powerpoint/2010/main" val="3024030899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/>
            <a:r>
              <a:rPr lang="en-US"/>
              <a:t>But Why?  ELECTRONS DETERMINE HOW ATOMS BOND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257800"/>
          </a:xfrm>
        </p:spPr>
        <p:txBody>
          <a:bodyPr/>
          <a:lstStyle/>
          <a:p>
            <a:pPr eaLnBrk="1" hangingPunct="1"/>
            <a:r>
              <a:rPr lang="en-US" u="sng" dirty="0"/>
              <a:t>Atoms that have a full outer energy level are very stable</a:t>
            </a:r>
            <a:r>
              <a:rPr lang="en-US" dirty="0"/>
              <a:t>.  This is the driving force of bonding reactions. 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Atoms bond together in a way that fills their outermost electron energy level.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This is the lowest energy configuration possible.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28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en-US"/>
              <a:t>What types of bonds atoms form</a:t>
            </a:r>
          </a:p>
        </p:txBody>
      </p:sp>
      <p:pic>
        <p:nvPicPr>
          <p:cNvPr id="47107" name="Picture 3" descr="periodic tab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r="1715" b="51569"/>
          <a:stretch>
            <a:fillRect/>
          </a:stretch>
        </p:blipFill>
        <p:spPr bwMode="auto">
          <a:xfrm>
            <a:off x="762000" y="2209800"/>
            <a:ext cx="748188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2954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Almost always lose electrons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1600200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Don’t bond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10400" y="54864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Almost always gain electrons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24600" y="1295400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Polar (greedy for electrons)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6400" y="54864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Mostly non-polar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19400" y="5486400"/>
            <a:ext cx="1295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Metals </a:t>
            </a:r>
            <a:r>
              <a:rPr lang="en-US" sz="1200"/>
              <a:t>(electrons “float” around nuclei)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2743200"/>
            <a:ext cx="838200" cy="2590800"/>
          </a:xfrm>
          <a:prstGeom prst="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72400" y="2590800"/>
            <a:ext cx="533400" cy="2590800"/>
          </a:xfrm>
          <a:prstGeom prst="rect">
            <a:avLst/>
          </a:prstGeom>
          <a:solidFill>
            <a:schemeClr val="accent2">
              <a:lumMod val="75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91400" y="3276600"/>
            <a:ext cx="381000" cy="1905000"/>
          </a:xfrm>
          <a:prstGeom prst="rect">
            <a:avLst/>
          </a:prstGeom>
          <a:solidFill>
            <a:schemeClr val="accent1">
              <a:lumMod val="5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3276600"/>
            <a:ext cx="838200" cy="1295400"/>
          </a:xfrm>
          <a:prstGeom prst="ellipse">
            <a:avLst/>
          </a:prstGeom>
          <a:solidFill>
            <a:srgbClr val="00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81200" y="4495800"/>
            <a:ext cx="3429000" cy="685800"/>
          </a:xfrm>
          <a:prstGeom prst="ellipse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9" name="TextBox 18"/>
          <p:cNvSpPr txBox="1">
            <a:spLocks noChangeArrowheads="1"/>
          </p:cNvSpPr>
          <p:nvPr/>
        </p:nvSpPr>
        <p:spPr bwMode="auto">
          <a:xfrm flipH="1">
            <a:off x="609600" y="5486400"/>
            <a:ext cx="792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/>
              <a:t>+</a:t>
            </a:r>
          </a:p>
        </p:txBody>
      </p:sp>
      <p:sp>
        <p:nvSpPr>
          <p:cNvPr id="47120" name="TextBox 19"/>
          <p:cNvSpPr txBox="1">
            <a:spLocks noChangeArrowheads="1"/>
          </p:cNvSpPr>
          <p:nvPr/>
        </p:nvSpPr>
        <p:spPr bwMode="auto">
          <a:xfrm flipH="1">
            <a:off x="7772400" y="5257800"/>
            <a:ext cx="60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/>
              <a:t>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3276600"/>
            <a:ext cx="1295400" cy="1143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5372100" y="4533900"/>
            <a:ext cx="1295400" cy="304800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</p:cNvCxnSpPr>
          <p:nvPr/>
        </p:nvCxnSpPr>
        <p:spPr>
          <a:xfrm rot="16200000" flipH="1">
            <a:off x="6234112" y="2957513"/>
            <a:ext cx="1514475" cy="38100"/>
          </a:xfrm>
          <a:prstGeom prst="straightConnector1">
            <a:avLst/>
          </a:prstGeom>
          <a:ln w="1016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5452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8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Do Now 9/24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dirty="0"/>
              <a:t>OBJECTIVE</a:t>
            </a:r>
          </a:p>
          <a:p>
            <a:pPr lvl="1">
              <a:buNone/>
            </a:pPr>
            <a:r>
              <a:rPr lang="en-US" dirty="0"/>
              <a:t>1. (#2 from yesterday)Identify and describe ionic, covalent, and polar covalent bonds.</a:t>
            </a:r>
          </a:p>
          <a:p>
            <a:r>
              <a:rPr lang="en-US" dirty="0"/>
              <a:t>TASK</a:t>
            </a:r>
          </a:p>
          <a:p>
            <a:pPr lvl="1"/>
            <a:r>
              <a:rPr lang="en-US" dirty="0"/>
              <a:t>HW listed for last night due tomorrow.  Ignore HW for tonight for now (will be due Monday)`</a:t>
            </a:r>
          </a:p>
          <a:p>
            <a:pPr lvl="1"/>
            <a:r>
              <a:rPr lang="en-US" dirty="0"/>
              <a:t>Syllabus upcoming (sorry)</a:t>
            </a:r>
          </a:p>
          <a:p>
            <a:pPr lvl="1"/>
            <a:r>
              <a:rPr lang="en-US" dirty="0"/>
              <a:t>An element has the electronic configuration 2-8-5</a:t>
            </a:r>
          </a:p>
          <a:p>
            <a:pPr lvl="2"/>
            <a:r>
              <a:rPr lang="en-US" dirty="0"/>
              <a:t>If it is a neutral atom, what element is it?</a:t>
            </a:r>
          </a:p>
          <a:p>
            <a:pPr lvl="2"/>
            <a:r>
              <a:rPr lang="en-US" dirty="0"/>
              <a:t>If it has a +1 charge, what element is it?</a:t>
            </a:r>
          </a:p>
          <a:p>
            <a:pPr lvl="2"/>
            <a:r>
              <a:rPr lang="en-US" dirty="0"/>
              <a:t>If it has a -1 charge, what element is it?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Ionic Bonds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An atom loses 1 or more valence electrons, giving it a positive charge.</a:t>
            </a:r>
          </a:p>
          <a:p>
            <a:pPr eaLnBrk="1" hangingPunct="1"/>
            <a:r>
              <a:rPr lang="en-US"/>
              <a:t>Another atom gains the electron(s) and becomes negatively charged</a:t>
            </a:r>
          </a:p>
          <a:p>
            <a:pPr eaLnBrk="1" hangingPunct="1"/>
            <a:r>
              <a:rPr lang="en-US"/>
              <a:t>+ &amp; - </a:t>
            </a:r>
            <a:r>
              <a:rPr lang="en-US" i="1"/>
              <a:t>ions</a:t>
            </a:r>
            <a:r>
              <a:rPr lang="en-US"/>
              <a:t> attract.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533400" y="4800600"/>
            <a:ext cx="1752600" cy="1752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Na</a:t>
            </a:r>
          </a:p>
        </p:txBody>
      </p:sp>
      <p:sp>
        <p:nvSpPr>
          <p:cNvPr id="43013" name="Oval 8"/>
          <p:cNvSpPr>
            <a:spLocks noChangeArrowheads="1"/>
          </p:cNvSpPr>
          <p:nvPr/>
        </p:nvSpPr>
        <p:spPr bwMode="auto">
          <a:xfrm>
            <a:off x="4724400" y="4724400"/>
            <a:ext cx="1752600" cy="1752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Cl</a:t>
            </a:r>
          </a:p>
        </p:txBody>
      </p:sp>
      <p:sp>
        <p:nvSpPr>
          <p:cNvPr id="43014" name="Oval 9"/>
          <p:cNvSpPr>
            <a:spLocks noChangeArrowheads="1"/>
          </p:cNvSpPr>
          <p:nvPr/>
        </p:nvSpPr>
        <p:spPr bwMode="auto">
          <a:xfrm>
            <a:off x="4724400" y="4724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43015" name="Oval 10"/>
          <p:cNvSpPr>
            <a:spLocks noChangeArrowheads="1"/>
          </p:cNvSpPr>
          <p:nvPr/>
        </p:nvSpPr>
        <p:spPr bwMode="auto">
          <a:xfrm>
            <a:off x="5257800" y="4495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43016" name="Oval 11"/>
          <p:cNvSpPr>
            <a:spLocks noChangeArrowheads="1"/>
          </p:cNvSpPr>
          <p:nvPr/>
        </p:nvSpPr>
        <p:spPr bwMode="auto">
          <a:xfrm>
            <a:off x="5943600" y="4648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43017" name="Oval 12"/>
          <p:cNvSpPr>
            <a:spLocks noChangeArrowheads="1"/>
          </p:cNvSpPr>
          <p:nvPr/>
        </p:nvSpPr>
        <p:spPr bwMode="auto">
          <a:xfrm>
            <a:off x="6172200" y="5257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43018" name="Oval 13"/>
          <p:cNvSpPr>
            <a:spLocks noChangeArrowheads="1"/>
          </p:cNvSpPr>
          <p:nvPr/>
        </p:nvSpPr>
        <p:spPr bwMode="auto">
          <a:xfrm>
            <a:off x="6096000" y="5791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43019" name="Oval 14"/>
          <p:cNvSpPr>
            <a:spLocks noChangeArrowheads="1"/>
          </p:cNvSpPr>
          <p:nvPr/>
        </p:nvSpPr>
        <p:spPr bwMode="auto">
          <a:xfrm>
            <a:off x="5562600" y="6248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43020" name="Oval 15"/>
          <p:cNvSpPr>
            <a:spLocks noChangeArrowheads="1"/>
          </p:cNvSpPr>
          <p:nvPr/>
        </p:nvSpPr>
        <p:spPr bwMode="auto">
          <a:xfrm>
            <a:off x="4953000" y="6172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2057400" y="5334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918325" y="3721100"/>
            <a:ext cx="5905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3962400"/>
            <a:ext cx="8969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05220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554 L 0.25833 -0.005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0555 L 0.29583 0.005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 animBg="1"/>
      <p:bldP spid="2" grpId="0" animBg="1"/>
      <p:bldP spid="4112" grpId="0"/>
      <p:bldP spid="4113" grpId="0"/>
      <p:bldP spid="41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Co</a:t>
            </a:r>
            <a:r>
              <a:rPr lang="en-US" u="sng"/>
              <a:t>valent</a:t>
            </a:r>
            <a:r>
              <a:rPr lang="en-US"/>
              <a:t> bonds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2 atoms share a pair of valence electrons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914400" y="3505200"/>
            <a:ext cx="1828800" cy="1981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2590800" y="4038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  <p:sp>
        <p:nvSpPr>
          <p:cNvPr id="44038" name="Oval 8"/>
          <p:cNvSpPr>
            <a:spLocks noChangeArrowheads="1"/>
          </p:cNvSpPr>
          <p:nvPr/>
        </p:nvSpPr>
        <p:spPr bwMode="auto">
          <a:xfrm>
            <a:off x="2895600" y="3505200"/>
            <a:ext cx="1828800" cy="1981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44039" name="Oval 9"/>
          <p:cNvSpPr>
            <a:spLocks noChangeArrowheads="1"/>
          </p:cNvSpPr>
          <p:nvPr/>
        </p:nvSpPr>
        <p:spPr bwMode="auto">
          <a:xfrm>
            <a:off x="2590800" y="4572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e-</a:t>
            </a:r>
          </a:p>
        </p:txBody>
      </p:sp>
    </p:spTree>
    <p:extLst>
      <p:ext uri="{BB962C8B-B14F-4D97-AF65-F5344CB8AC3E}">
        <p14:creationId xmlns:p14="http://schemas.microsoft.com/office/powerpoint/2010/main" val="327120621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FF00"/>
                </a:solidFill>
              </a:rPr>
              <a:t>Electrons are seemingly everywhere at once!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We cannot pinpoint electrons to one given spot at one given moment – they move too fast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They are PROBABLY found in various energy levels around the outside of the nucleus: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60838"/>
            <a:ext cx="381000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8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313" t="46875" r="53125" b="31250"/>
          <a:stretch>
            <a:fillRect/>
          </a:stretch>
        </p:blipFill>
        <p:spPr bwMode="auto">
          <a:xfrm>
            <a:off x="2286000" y="1447800"/>
            <a:ext cx="4800600" cy="296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Oval 16"/>
          <p:cNvSpPr>
            <a:spLocks noChangeArrowheads="1"/>
          </p:cNvSpPr>
          <p:nvPr/>
        </p:nvSpPr>
        <p:spPr bwMode="auto">
          <a:xfrm>
            <a:off x="6629400" y="3429000"/>
            <a:ext cx="18288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Oval 17"/>
          <p:cNvSpPr>
            <a:spLocks noChangeArrowheads="1"/>
          </p:cNvSpPr>
          <p:nvPr/>
        </p:nvSpPr>
        <p:spPr bwMode="auto">
          <a:xfrm>
            <a:off x="838200" y="3733800"/>
            <a:ext cx="18288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Oval 15"/>
          <p:cNvSpPr>
            <a:spLocks noChangeArrowheads="1"/>
          </p:cNvSpPr>
          <p:nvPr/>
        </p:nvSpPr>
        <p:spPr bwMode="auto">
          <a:xfrm>
            <a:off x="3581400" y="4953000"/>
            <a:ext cx="18288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It’s all about Energy</a:t>
            </a:r>
          </a:p>
        </p:txBody>
      </p:sp>
      <p:sp>
        <p:nvSpPr>
          <p:cNvPr id="45063" name="Oval 11"/>
          <p:cNvSpPr>
            <a:spLocks noChangeArrowheads="1"/>
          </p:cNvSpPr>
          <p:nvPr/>
        </p:nvSpPr>
        <p:spPr bwMode="auto">
          <a:xfrm>
            <a:off x="3962400" y="5257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Ne</a:t>
            </a:r>
          </a:p>
        </p:txBody>
      </p:sp>
      <p:sp>
        <p:nvSpPr>
          <p:cNvPr id="45064" name="Oval 13"/>
          <p:cNvSpPr>
            <a:spLocks noChangeArrowheads="1"/>
          </p:cNvSpPr>
          <p:nvPr/>
        </p:nvSpPr>
        <p:spPr bwMode="auto">
          <a:xfrm>
            <a:off x="1219200" y="40386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Ne</a:t>
            </a:r>
          </a:p>
        </p:txBody>
      </p:sp>
      <p:sp>
        <p:nvSpPr>
          <p:cNvPr id="45065" name="Oval 14"/>
          <p:cNvSpPr>
            <a:spLocks noChangeArrowheads="1"/>
          </p:cNvSpPr>
          <p:nvPr/>
        </p:nvSpPr>
        <p:spPr bwMode="auto">
          <a:xfrm>
            <a:off x="6934200" y="3733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Ne</a:t>
            </a:r>
          </a:p>
        </p:txBody>
      </p:sp>
      <p:sp>
        <p:nvSpPr>
          <p:cNvPr id="45066" name="Oval 18"/>
          <p:cNvSpPr>
            <a:spLocks noChangeArrowheads="1"/>
          </p:cNvSpPr>
          <p:nvPr/>
        </p:nvSpPr>
        <p:spPr bwMode="auto">
          <a:xfrm>
            <a:off x="2590800" y="4724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19"/>
          <p:cNvSpPr>
            <a:spLocks noChangeArrowheads="1"/>
          </p:cNvSpPr>
          <p:nvPr/>
        </p:nvSpPr>
        <p:spPr bwMode="auto">
          <a:xfrm>
            <a:off x="1600200" y="556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Oval 20"/>
          <p:cNvSpPr>
            <a:spLocks noChangeArrowheads="1"/>
          </p:cNvSpPr>
          <p:nvPr/>
        </p:nvSpPr>
        <p:spPr bwMode="auto">
          <a:xfrm>
            <a:off x="990600" y="518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Oval 21"/>
          <p:cNvSpPr>
            <a:spLocks noChangeArrowheads="1"/>
          </p:cNvSpPr>
          <p:nvPr/>
        </p:nvSpPr>
        <p:spPr bwMode="auto">
          <a:xfrm>
            <a:off x="19050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22"/>
          <p:cNvSpPr>
            <a:spLocks noChangeArrowheads="1"/>
          </p:cNvSpPr>
          <p:nvPr/>
        </p:nvSpPr>
        <p:spPr bwMode="auto">
          <a:xfrm>
            <a:off x="10668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23"/>
          <p:cNvSpPr>
            <a:spLocks noChangeArrowheads="1"/>
          </p:cNvSpPr>
          <p:nvPr/>
        </p:nvSpPr>
        <p:spPr bwMode="auto">
          <a:xfrm>
            <a:off x="762000" y="4495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24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Oval 25"/>
          <p:cNvSpPr>
            <a:spLocks noChangeArrowheads="1"/>
          </p:cNvSpPr>
          <p:nvPr/>
        </p:nvSpPr>
        <p:spPr bwMode="auto">
          <a:xfrm>
            <a:off x="13716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Oval 26"/>
          <p:cNvSpPr>
            <a:spLocks noChangeArrowheads="1"/>
          </p:cNvSpPr>
          <p:nvPr/>
        </p:nvSpPr>
        <p:spPr bwMode="auto">
          <a:xfrm>
            <a:off x="3810000" y="5029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Oval 27"/>
          <p:cNvSpPr>
            <a:spLocks noChangeArrowheads="1"/>
          </p:cNvSpPr>
          <p:nvPr/>
        </p:nvSpPr>
        <p:spPr bwMode="auto">
          <a:xfrm>
            <a:off x="4953000" y="655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Oval 28"/>
          <p:cNvSpPr>
            <a:spLocks noChangeArrowheads="1"/>
          </p:cNvSpPr>
          <p:nvPr/>
        </p:nvSpPr>
        <p:spPr bwMode="auto">
          <a:xfrm>
            <a:off x="5257800" y="5410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Oval 29"/>
          <p:cNvSpPr>
            <a:spLocks noChangeArrowheads="1"/>
          </p:cNvSpPr>
          <p:nvPr/>
        </p:nvSpPr>
        <p:spPr bwMode="auto">
          <a:xfrm>
            <a:off x="3657600" y="632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Oval 30"/>
          <p:cNvSpPr>
            <a:spLocks noChangeArrowheads="1"/>
          </p:cNvSpPr>
          <p:nvPr/>
        </p:nvSpPr>
        <p:spPr bwMode="auto">
          <a:xfrm>
            <a:off x="4114800" y="6705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Oval 31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Oval 32"/>
          <p:cNvSpPr>
            <a:spLocks noChangeArrowheads="1"/>
          </p:cNvSpPr>
          <p:nvPr/>
        </p:nvSpPr>
        <p:spPr bwMode="auto">
          <a:xfrm>
            <a:off x="5257800" y="6172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Oval 33"/>
          <p:cNvSpPr>
            <a:spLocks noChangeArrowheads="1"/>
          </p:cNvSpPr>
          <p:nvPr/>
        </p:nvSpPr>
        <p:spPr bwMode="auto">
          <a:xfrm>
            <a:off x="3581400" y="563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Oval 34"/>
          <p:cNvSpPr>
            <a:spLocks noChangeArrowheads="1"/>
          </p:cNvSpPr>
          <p:nvPr/>
        </p:nvSpPr>
        <p:spPr bwMode="auto">
          <a:xfrm>
            <a:off x="4953000" y="6019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Oval 35"/>
          <p:cNvSpPr>
            <a:spLocks noChangeArrowheads="1"/>
          </p:cNvSpPr>
          <p:nvPr/>
        </p:nvSpPr>
        <p:spPr bwMode="auto">
          <a:xfrm>
            <a:off x="3962400" y="556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Oval 36"/>
          <p:cNvSpPr>
            <a:spLocks noChangeArrowheads="1"/>
          </p:cNvSpPr>
          <p:nvPr/>
        </p:nvSpPr>
        <p:spPr bwMode="auto">
          <a:xfrm>
            <a:off x="86868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Oval 37"/>
          <p:cNvSpPr>
            <a:spLocks noChangeArrowheads="1"/>
          </p:cNvSpPr>
          <p:nvPr/>
        </p:nvSpPr>
        <p:spPr bwMode="auto">
          <a:xfrm>
            <a:off x="8305800" y="4724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Oval 38"/>
          <p:cNvSpPr>
            <a:spLocks noChangeArrowheads="1"/>
          </p:cNvSpPr>
          <p:nvPr/>
        </p:nvSpPr>
        <p:spPr bwMode="auto">
          <a:xfrm>
            <a:off x="7696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Oval 39"/>
          <p:cNvSpPr>
            <a:spLocks noChangeArrowheads="1"/>
          </p:cNvSpPr>
          <p:nvPr/>
        </p:nvSpPr>
        <p:spPr bwMode="auto">
          <a:xfrm>
            <a:off x="7162800" y="518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Oval 40"/>
          <p:cNvSpPr>
            <a:spLocks noChangeArrowheads="1"/>
          </p:cNvSpPr>
          <p:nvPr/>
        </p:nvSpPr>
        <p:spPr bwMode="auto">
          <a:xfrm>
            <a:off x="81534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Oval 41"/>
          <p:cNvSpPr>
            <a:spLocks noChangeArrowheads="1"/>
          </p:cNvSpPr>
          <p:nvPr/>
        </p:nvSpPr>
        <p:spPr bwMode="auto">
          <a:xfrm>
            <a:off x="66294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Oval 42"/>
          <p:cNvSpPr>
            <a:spLocks noChangeArrowheads="1"/>
          </p:cNvSpPr>
          <p:nvPr/>
        </p:nvSpPr>
        <p:spPr bwMode="auto">
          <a:xfrm>
            <a:off x="70866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Oval 43"/>
          <p:cNvSpPr>
            <a:spLocks noChangeArrowheads="1"/>
          </p:cNvSpPr>
          <p:nvPr/>
        </p:nvSpPr>
        <p:spPr bwMode="auto">
          <a:xfrm>
            <a:off x="79248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Oval 44"/>
          <p:cNvSpPr>
            <a:spLocks noChangeArrowheads="1"/>
          </p:cNvSpPr>
          <p:nvPr/>
        </p:nvSpPr>
        <p:spPr bwMode="auto">
          <a:xfrm>
            <a:off x="6629400" y="4648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Oval 45"/>
          <p:cNvSpPr>
            <a:spLocks noChangeArrowheads="1"/>
          </p:cNvSpPr>
          <p:nvPr/>
        </p:nvSpPr>
        <p:spPr bwMode="auto">
          <a:xfrm>
            <a:off x="80010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Oval 46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Text Box 47"/>
          <p:cNvSpPr txBox="1">
            <a:spLocks noChangeArrowheads="1"/>
          </p:cNvSpPr>
          <p:nvPr/>
        </p:nvSpPr>
        <p:spPr bwMode="auto">
          <a:xfrm>
            <a:off x="1143000" y="5791200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2-7 Not</a:t>
            </a:r>
          </a:p>
          <a:p>
            <a:pPr eaLnBrk="1" hangingPunct="1"/>
            <a:r>
              <a:rPr lang="en-US"/>
              <a:t>Stable</a:t>
            </a:r>
          </a:p>
        </p:txBody>
      </p:sp>
      <p:sp>
        <p:nvSpPr>
          <p:cNvPr id="45096" name="Text Box 48"/>
          <p:cNvSpPr txBox="1">
            <a:spLocks noChangeArrowheads="1"/>
          </p:cNvSpPr>
          <p:nvPr/>
        </p:nvSpPr>
        <p:spPr bwMode="auto">
          <a:xfrm>
            <a:off x="5486400" y="6216650"/>
            <a:ext cx="120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2-8 VERY</a:t>
            </a:r>
          </a:p>
          <a:p>
            <a:pPr eaLnBrk="1" hangingPunct="1"/>
            <a:r>
              <a:rPr lang="en-US"/>
              <a:t>Stable</a:t>
            </a:r>
          </a:p>
        </p:txBody>
      </p:sp>
      <p:sp>
        <p:nvSpPr>
          <p:cNvPr id="45097" name="Text Box 49"/>
          <p:cNvSpPr txBox="1">
            <a:spLocks noChangeArrowheads="1"/>
          </p:cNvSpPr>
          <p:nvPr/>
        </p:nvSpPr>
        <p:spPr bwMode="auto">
          <a:xfrm>
            <a:off x="8077200" y="2667000"/>
            <a:ext cx="831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2-8-1</a:t>
            </a:r>
          </a:p>
          <a:p>
            <a:pPr eaLnBrk="1" hangingPunct="1"/>
            <a:r>
              <a:rPr lang="en-US"/>
              <a:t>Not</a:t>
            </a:r>
          </a:p>
          <a:p>
            <a:pPr eaLnBrk="1" hangingPunct="1"/>
            <a:r>
              <a:rPr lang="en-US"/>
              <a:t>Stable</a:t>
            </a:r>
          </a:p>
        </p:txBody>
      </p:sp>
      <p:sp>
        <p:nvSpPr>
          <p:cNvPr id="45098" name="Oval 50"/>
          <p:cNvSpPr>
            <a:spLocks noChangeArrowheads="1"/>
          </p:cNvSpPr>
          <p:nvPr/>
        </p:nvSpPr>
        <p:spPr bwMode="auto">
          <a:xfrm>
            <a:off x="21336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8271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/>
              <a:t>TWIST:  Polar Covalent Bonds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209800"/>
          </a:xfrm>
        </p:spPr>
        <p:txBody>
          <a:bodyPr/>
          <a:lstStyle/>
          <a:p>
            <a:pPr eaLnBrk="1" hangingPunct="1"/>
            <a:r>
              <a:rPr lang="en-US"/>
              <a:t>In a </a:t>
            </a:r>
            <a:r>
              <a:rPr lang="en-US" u="sng"/>
              <a:t>polar covalent </a:t>
            </a:r>
            <a:r>
              <a:rPr lang="en-US"/>
              <a:t>bond, a pair of electrons is shared between two atoms… </a:t>
            </a:r>
            <a:r>
              <a:rPr lang="en-US" u="sng"/>
              <a:t>unevenly</a:t>
            </a:r>
          </a:p>
          <a:p>
            <a:pPr eaLnBrk="1" hangingPunct="1"/>
            <a:r>
              <a:rPr lang="en-US"/>
              <a:t>One part of the molecule now has a </a:t>
            </a:r>
            <a:r>
              <a:rPr lang="en-US" sz="2000"/>
              <a:t>small</a:t>
            </a:r>
            <a:r>
              <a:rPr lang="en-US"/>
              <a:t> – charge, and the other has a </a:t>
            </a:r>
            <a:r>
              <a:rPr lang="en-US" sz="2000"/>
              <a:t>small</a:t>
            </a:r>
            <a:r>
              <a:rPr lang="en-US"/>
              <a:t> + charge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4861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3962400"/>
            <a:ext cx="4191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41000">
                <a:srgbClr val="7030A0">
                  <a:alpha val="65000"/>
                </a:srgbClr>
              </a:gs>
              <a:gs pos="100000">
                <a:schemeClr val="accent2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Electron Sharing</a:t>
            </a:r>
          </a:p>
        </p:txBody>
      </p:sp>
      <p:sp>
        <p:nvSpPr>
          <p:cNvPr id="46088" name="TextBox 5"/>
          <p:cNvSpPr txBox="1">
            <a:spLocks noChangeArrowheads="1"/>
          </p:cNvSpPr>
          <p:nvPr/>
        </p:nvSpPr>
        <p:spPr bwMode="auto">
          <a:xfrm>
            <a:off x="4419600" y="4419600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100%</a:t>
            </a:r>
          </a:p>
          <a:p>
            <a:pPr eaLnBrk="1" hangingPunct="1"/>
            <a:r>
              <a:rPr lang="en-US"/>
              <a:t>Non-polar covalent</a:t>
            </a:r>
          </a:p>
        </p:txBody>
      </p:sp>
      <p:sp>
        <p:nvSpPr>
          <p:cNvPr id="46089" name="TextBox 6"/>
          <p:cNvSpPr txBox="1">
            <a:spLocks noChangeArrowheads="1"/>
          </p:cNvSpPr>
          <p:nvPr/>
        </p:nvSpPr>
        <p:spPr bwMode="auto">
          <a:xfrm>
            <a:off x="5943600" y="32766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Polar covalent</a:t>
            </a:r>
          </a:p>
        </p:txBody>
      </p:sp>
      <p:sp>
        <p:nvSpPr>
          <p:cNvPr id="46090" name="TextBox 7"/>
          <p:cNvSpPr txBox="1">
            <a:spLocks noChangeArrowheads="1"/>
          </p:cNvSpPr>
          <p:nvPr/>
        </p:nvSpPr>
        <p:spPr bwMode="auto">
          <a:xfrm>
            <a:off x="7924800" y="441960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100%</a:t>
            </a:r>
          </a:p>
          <a:p>
            <a:pPr eaLnBrk="1" hangingPunct="1"/>
            <a:r>
              <a:rPr lang="en-US"/>
              <a:t>Ionic</a:t>
            </a:r>
          </a:p>
        </p:txBody>
      </p:sp>
    </p:spTree>
    <p:extLst>
      <p:ext uri="{BB962C8B-B14F-4D97-AF65-F5344CB8AC3E}">
        <p14:creationId xmlns:p14="http://schemas.microsoft.com/office/powerpoint/2010/main" val="502988510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sz="3600" dirty="0"/>
              <a:t>Remaining class time: </a:t>
            </a:r>
          </a:p>
          <a:p>
            <a:pPr lvl="1"/>
            <a:r>
              <a:rPr lang="en-US" sz="3200" dirty="0"/>
              <a:t>Video</a:t>
            </a:r>
          </a:p>
          <a:p>
            <a:pPr lvl="1"/>
            <a:r>
              <a:rPr lang="en-US" sz="3200" dirty="0"/>
              <a:t>atomic structure, electronic structure, and valence WSs</a:t>
            </a:r>
          </a:p>
          <a:p>
            <a:pPr lvl="1"/>
            <a:r>
              <a:rPr lang="en-US" sz="3200" dirty="0"/>
              <a:t>Modeling types of atomic bonds</a:t>
            </a:r>
          </a:p>
          <a:p>
            <a:pPr lvl="2"/>
            <a:r>
              <a:rPr lang="en-US" sz="2800" dirty="0"/>
              <a:t>4 molecules:  </a:t>
            </a:r>
            <a:r>
              <a:rPr lang="en-US" sz="2800" dirty="0" err="1"/>
              <a:t>NaCl</a:t>
            </a:r>
            <a:r>
              <a:rPr lang="en-US" sz="2800" dirty="0"/>
              <a:t>, H</a:t>
            </a:r>
            <a:r>
              <a:rPr lang="en-US" sz="2800" baseline="-25000" dirty="0"/>
              <a:t>2</a:t>
            </a:r>
            <a:r>
              <a:rPr lang="en-US" sz="2800" dirty="0"/>
              <a:t>O, MgF</a:t>
            </a:r>
            <a:r>
              <a:rPr lang="en-US" sz="2800" baseline="-25000" dirty="0"/>
              <a:t>2</a:t>
            </a:r>
            <a:r>
              <a:rPr lang="en-US" sz="2800" dirty="0"/>
              <a:t>, NH</a:t>
            </a:r>
            <a:r>
              <a:rPr lang="en-US" sz="2800" baseline="-25000" dirty="0"/>
              <a:t>3</a:t>
            </a:r>
          </a:p>
          <a:p>
            <a:pPr lvl="2"/>
            <a:r>
              <a:rPr lang="en-US" sz="2800" dirty="0"/>
              <a:t>Determine if the bonds will be ionic or covalent</a:t>
            </a:r>
          </a:p>
          <a:p>
            <a:pPr lvl="3"/>
            <a:r>
              <a:rPr lang="en-US" sz="2400" dirty="0"/>
              <a:t>If ionic, transfer the electron (pushpin) COMPLETELY</a:t>
            </a:r>
          </a:p>
          <a:p>
            <a:pPr lvl="3"/>
            <a:r>
              <a:rPr lang="en-US" sz="2400" dirty="0"/>
              <a:t>If covalent, place electrons on the line, shared by both bonding atoms.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1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What’s more likely?  Things go from high energy to low!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 flowing down a cliff to make a waterfall… or water flowing up?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Falling down a flight of stairs or falling up?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Dropping an egg and making a mess or dropping a broken egg and getting one that’s back together?</a:t>
            </a:r>
          </a:p>
        </p:txBody>
      </p:sp>
    </p:spTree>
    <p:extLst>
      <p:ext uri="{BB962C8B-B14F-4D97-AF65-F5344CB8AC3E}">
        <p14:creationId xmlns:p14="http://schemas.microsoft.com/office/powerpoint/2010/main" val="3898833232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It’s all about Potential Energy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9588" y="752475"/>
            <a:ext cx="5637212" cy="20669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Electrons fill the lowest energy orbitals just like this soda fills the lowest energy part of the glass first.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86088"/>
            <a:ext cx="38862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563"/>
            <a:ext cx="297180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143794" y="4114006"/>
            <a:ext cx="38100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410200" y="4343400"/>
            <a:ext cx="144780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11"/>
          <p:cNvSpPr txBox="1">
            <a:spLocks noChangeArrowheads="1"/>
          </p:cNvSpPr>
          <p:nvPr/>
        </p:nvSpPr>
        <p:spPr bwMode="auto">
          <a:xfrm>
            <a:off x="3352800" y="3581400"/>
            <a:ext cx="175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Arrows indicate </a:t>
            </a:r>
            <a:r>
              <a:rPr lang="en-US" i="1" dirty="0">
                <a:solidFill>
                  <a:schemeClr val="bg1"/>
                </a:solidFill>
              </a:rPr>
              <a:t>increasing</a:t>
            </a:r>
            <a:r>
              <a:rPr lang="en-US" dirty="0">
                <a:solidFill>
                  <a:schemeClr val="bg1"/>
                </a:solidFill>
              </a:rPr>
              <a:t> potential energy</a:t>
            </a:r>
          </a:p>
        </p:txBody>
      </p:sp>
    </p:spTree>
    <p:extLst>
      <p:ext uri="{BB962C8B-B14F-4D97-AF65-F5344CB8AC3E}">
        <p14:creationId xmlns:p14="http://schemas.microsoft.com/office/powerpoint/2010/main" val="390313205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Energy Levels and Orbitals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Each energy level of an electron cloud contains one or more </a:t>
            </a:r>
            <a:r>
              <a:rPr lang="en-US" i="1" dirty="0">
                <a:solidFill>
                  <a:schemeClr val="bg1"/>
                </a:solidFill>
              </a:rPr>
              <a:t>orbitals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An orbital is the volume of space where a particular electron is most likely to be found.</a:t>
            </a:r>
          </a:p>
          <a:p>
            <a:r>
              <a:rPr lang="en-US" dirty="0">
                <a:solidFill>
                  <a:schemeClr val="bg1"/>
                </a:solidFill>
              </a:rPr>
              <a:t>Each orbital can hold two electrons</a:t>
            </a:r>
          </a:p>
        </p:txBody>
      </p:sp>
    </p:spTree>
    <p:extLst>
      <p:ext uri="{BB962C8B-B14F-4D97-AF65-F5344CB8AC3E}">
        <p14:creationId xmlns:p14="http://schemas.microsoft.com/office/powerpoint/2010/main" val="107861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many electrons are in each level?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0" y="1546225"/>
            <a:ext cx="6248400" cy="5334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first energy level has one orbital.  Thus, it can hold up to 2 electrons.</a:t>
            </a:r>
          </a:p>
          <a:p>
            <a:r>
              <a:rPr lang="en-US" dirty="0">
                <a:solidFill>
                  <a:schemeClr val="bg1"/>
                </a:solidFill>
              </a:rPr>
              <a:t>The second and third energy levels have 4 orbitals each, and can thus hold up to 8 electrons.</a:t>
            </a:r>
          </a:p>
          <a:p>
            <a:r>
              <a:rPr lang="en-US" dirty="0">
                <a:solidFill>
                  <a:schemeClr val="bg1"/>
                </a:solidFill>
              </a:rPr>
              <a:t>For the first three energy levels, each level is completely filled before the next begins to be filled.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362200"/>
            <a:ext cx="281622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98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bottom line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78620"/>
              </p:ext>
            </p:extLst>
          </p:nvPr>
        </p:nvGraphicFramePr>
        <p:xfrm>
          <a:off x="457200" y="1600200"/>
          <a:ext cx="8229600" cy="3886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Energy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Max # Electrons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44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Valence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Valence electrons </a:t>
            </a:r>
            <a:r>
              <a:rPr lang="en-US" dirty="0">
                <a:solidFill>
                  <a:schemeClr val="bg1"/>
                </a:solidFill>
              </a:rPr>
              <a:t>are the electrons in the highest energy level of the electron cloud that contains any electrons.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Valence electrons are important because they are the electrons that can form bonds with other atoms.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How many valence electrons does oxygen have?  (atomic # = 8)</a:t>
            </a:r>
          </a:p>
        </p:txBody>
      </p:sp>
    </p:spTree>
    <p:extLst>
      <p:ext uri="{BB962C8B-B14F-4D97-AF65-F5344CB8AC3E}">
        <p14:creationId xmlns:p14="http://schemas.microsoft.com/office/powerpoint/2010/main" val="11536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Consider Carbon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1737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745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900</Words>
  <Application>Microsoft Office PowerPoint</Application>
  <PresentationFormat>On-screen Show (4:3)</PresentationFormat>
  <Paragraphs>155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Electronic Configuration &amp; Atomic Bonding 9/28</vt:lpstr>
      <vt:lpstr>Electrons are seemingly everywhere at once!</vt:lpstr>
      <vt:lpstr>What’s more likely?  Things go from high energy to low!</vt:lpstr>
      <vt:lpstr>It’s all about Potential Energy</vt:lpstr>
      <vt:lpstr>Energy Levels and Orbitals</vt:lpstr>
      <vt:lpstr>How many electrons are in each level?</vt:lpstr>
      <vt:lpstr>The bottom line</vt:lpstr>
      <vt:lpstr>Valence Electrons</vt:lpstr>
      <vt:lpstr>Consider Carbon</vt:lpstr>
      <vt:lpstr>Lewis Dot Diagrams</vt:lpstr>
      <vt:lpstr>Valance WS</vt:lpstr>
      <vt:lpstr>Atomic Bonds [aka chemical bonds] and Chemical Reactions</vt:lpstr>
      <vt:lpstr>Please Copy the following chart into your notes:</vt:lpstr>
      <vt:lpstr>What causes atomic bonds?</vt:lpstr>
      <vt:lpstr>But Why?  ELECTRONS DETERMINE HOW ATOMS BOND</vt:lpstr>
      <vt:lpstr>What types of bonds atoms form</vt:lpstr>
      <vt:lpstr>Do Now 9/24</vt:lpstr>
      <vt:lpstr>Ionic Bonds</vt:lpstr>
      <vt:lpstr>Covalent bonds</vt:lpstr>
      <vt:lpstr>It’s all about Energy</vt:lpstr>
      <vt:lpstr>TWIST:  Polar Covalent Bonds</vt:lpstr>
      <vt:lpstr>What 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Bonds [aka chemical bonds]</dc:title>
  <dc:creator>Nick</dc:creator>
  <cp:lastModifiedBy>Nicholas Tomasino</cp:lastModifiedBy>
  <cp:revision>55</cp:revision>
  <dcterms:created xsi:type="dcterms:W3CDTF">2011-09-28T00:46:50Z</dcterms:created>
  <dcterms:modified xsi:type="dcterms:W3CDTF">2016-09-28T11:33:01Z</dcterms:modified>
</cp:coreProperties>
</file>