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5" r:id="rId4"/>
    <p:sldId id="276" r:id="rId5"/>
    <p:sldId id="278" r:id="rId6"/>
    <p:sldId id="279" r:id="rId7"/>
    <p:sldId id="274" r:id="rId8"/>
    <p:sldId id="277" r:id="rId9"/>
    <p:sldId id="266" r:id="rId10"/>
    <p:sldId id="258" r:id="rId11"/>
    <p:sldId id="259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89" autoAdjust="0"/>
  </p:normalViewPr>
  <p:slideViewPr>
    <p:cSldViewPr>
      <p:cViewPr varScale="1">
        <p:scale>
          <a:sx n="53" d="100"/>
          <a:sy n="53" d="100"/>
        </p:scale>
        <p:origin x="-9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18AD-748F-47D1-9BF9-76266CB1D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0AEB-DB10-4682-BE98-804BB6365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7FB4D-2ED5-4F85-9239-F1F237F46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7CD1-BC81-4655-ADC9-684C8B85F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3B140-5915-40B2-A3C5-BA48E65D9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E777-4F8A-4425-A831-8F0358CFC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D1D4E-E861-4058-A609-9C2B6EA09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66A2-6BF4-40D2-BAB4-1C3F60396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EA58-E289-4C26-9646-4102D82CA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60B5-71BC-4462-954C-2CEF84D11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89431-7646-4C32-AF5E-549CA8AC3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lumMod val="90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576445B-5B68-484C-91BF-A4A4AC31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What’s more likely?  Things go from ____________________________!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Water flowing down a cliff to make a waterfall… or water flowing up?</a:t>
            </a:r>
          </a:p>
          <a:p>
            <a:endParaRPr lang="en-US" dirty="0" smtClean="0"/>
          </a:p>
          <a:p>
            <a:r>
              <a:rPr lang="en-US" dirty="0" smtClean="0"/>
              <a:t>Falling down a flight of stairs or falling up?</a:t>
            </a:r>
          </a:p>
          <a:p>
            <a:endParaRPr lang="en-US" dirty="0" smtClean="0"/>
          </a:p>
          <a:p>
            <a:r>
              <a:rPr lang="en-US" dirty="0" smtClean="0"/>
              <a:t>Dropping an egg and making a mess or dropping a broken egg and getting one that’s back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Ionic Bonds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atom loses 1 or more _____________, giving it a positive charge.</a:t>
            </a:r>
          </a:p>
          <a:p>
            <a:pPr eaLnBrk="1" hangingPunct="1"/>
            <a:r>
              <a:rPr lang="en-US" dirty="0" smtClean="0"/>
              <a:t>Another atom gains the electron(s) and becomes _________________ charged</a:t>
            </a:r>
          </a:p>
          <a:p>
            <a:pPr eaLnBrk="1" hangingPunct="1"/>
            <a:r>
              <a:rPr lang="en-US" dirty="0" smtClean="0"/>
              <a:t>+ &amp; - </a:t>
            </a:r>
            <a:r>
              <a:rPr lang="en-US" i="1" dirty="0" smtClean="0"/>
              <a:t>ions</a:t>
            </a:r>
            <a:r>
              <a:rPr lang="en-US" dirty="0" smtClean="0"/>
              <a:t> attract.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533400" y="4800600"/>
            <a:ext cx="1752600" cy="1752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Na</a:t>
            </a:r>
          </a:p>
        </p:txBody>
      </p:sp>
      <p:sp>
        <p:nvSpPr>
          <p:cNvPr id="4101" name="Oval 8"/>
          <p:cNvSpPr>
            <a:spLocks noChangeArrowheads="1"/>
          </p:cNvSpPr>
          <p:nvPr/>
        </p:nvSpPr>
        <p:spPr bwMode="auto">
          <a:xfrm>
            <a:off x="4724400" y="4724400"/>
            <a:ext cx="1752600" cy="1752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4102" name="Oval 9"/>
          <p:cNvSpPr>
            <a:spLocks noChangeArrowheads="1"/>
          </p:cNvSpPr>
          <p:nvPr/>
        </p:nvSpPr>
        <p:spPr bwMode="auto">
          <a:xfrm>
            <a:off x="4724400" y="4724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103" name="Oval 10"/>
          <p:cNvSpPr>
            <a:spLocks noChangeArrowheads="1"/>
          </p:cNvSpPr>
          <p:nvPr/>
        </p:nvSpPr>
        <p:spPr bwMode="auto">
          <a:xfrm>
            <a:off x="5257800" y="4495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104" name="Oval 11"/>
          <p:cNvSpPr>
            <a:spLocks noChangeArrowheads="1"/>
          </p:cNvSpPr>
          <p:nvPr/>
        </p:nvSpPr>
        <p:spPr bwMode="auto">
          <a:xfrm>
            <a:off x="5943600" y="4648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105" name="Oval 12"/>
          <p:cNvSpPr>
            <a:spLocks noChangeArrowheads="1"/>
          </p:cNvSpPr>
          <p:nvPr/>
        </p:nvSpPr>
        <p:spPr bwMode="auto">
          <a:xfrm>
            <a:off x="6172200" y="5257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106" name="Oval 13"/>
          <p:cNvSpPr>
            <a:spLocks noChangeArrowheads="1"/>
          </p:cNvSpPr>
          <p:nvPr/>
        </p:nvSpPr>
        <p:spPr bwMode="auto">
          <a:xfrm>
            <a:off x="6096000" y="5791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107" name="Oval 14"/>
          <p:cNvSpPr>
            <a:spLocks noChangeArrowheads="1"/>
          </p:cNvSpPr>
          <p:nvPr/>
        </p:nvSpPr>
        <p:spPr bwMode="auto">
          <a:xfrm>
            <a:off x="5562600" y="6248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108" name="Oval 15"/>
          <p:cNvSpPr>
            <a:spLocks noChangeArrowheads="1"/>
          </p:cNvSpPr>
          <p:nvPr/>
        </p:nvSpPr>
        <p:spPr bwMode="auto">
          <a:xfrm>
            <a:off x="4953000" y="6172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20574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918325" y="3721100"/>
            <a:ext cx="59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3962400"/>
            <a:ext cx="8969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554 L 0.25833 -0.005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0555 L 0.29583 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 animBg="1"/>
      <p:bldP spid="2" grpId="0" animBg="1"/>
      <p:bldP spid="4112" grpId="0"/>
      <p:bldP spid="4113" grpId="0"/>
      <p:bldP spid="41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</a:t>
            </a:r>
            <a:r>
              <a:rPr lang="en-US" u="sng" smtClean="0"/>
              <a:t>valent</a:t>
            </a:r>
            <a:r>
              <a:rPr lang="en-US" smtClean="0"/>
              <a:t> bonds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atoms __________________________ of valence electrons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914400" y="3505200"/>
            <a:ext cx="18288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590800" y="4038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2895600" y="3505200"/>
            <a:ext cx="18288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TWIST:  Polar Covalent Bonds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In a </a:t>
            </a:r>
            <a:r>
              <a:rPr lang="en-US" u="sng" dirty="0" smtClean="0"/>
              <a:t>polar covalent </a:t>
            </a:r>
            <a:r>
              <a:rPr lang="en-US" dirty="0" smtClean="0"/>
              <a:t>bond, a ________________ is shared between two atoms… </a:t>
            </a:r>
            <a:r>
              <a:rPr lang="en-US" u="sng" dirty="0" smtClean="0"/>
              <a:t>____________.</a:t>
            </a:r>
          </a:p>
          <a:p>
            <a:pPr eaLnBrk="1" hangingPunct="1"/>
            <a:r>
              <a:rPr lang="en-US" dirty="0" smtClean="0"/>
              <a:t>One part of the molecule now has a </a:t>
            </a:r>
            <a:r>
              <a:rPr lang="en-US" sz="2000" dirty="0" smtClean="0"/>
              <a:t>small</a:t>
            </a:r>
            <a:r>
              <a:rPr lang="en-US" dirty="0" smtClean="0"/>
              <a:t> – charge, and the other has a </a:t>
            </a:r>
            <a:r>
              <a:rPr lang="en-US" sz="2000" dirty="0" smtClean="0"/>
              <a:t>small</a:t>
            </a:r>
            <a:r>
              <a:rPr lang="en-US" dirty="0" smtClean="0"/>
              <a:t> + charge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4861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3962400"/>
            <a:ext cx="4191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41000">
                <a:srgbClr val="7030A0">
                  <a:alpha val="65000"/>
                </a:srgbClr>
              </a:gs>
              <a:gs pos="100000">
                <a:schemeClr val="accent2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Electron Sharing</a:t>
            </a: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4419600" y="4419600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100%</a:t>
            </a:r>
          </a:p>
          <a:p>
            <a:r>
              <a:rPr lang="en-US"/>
              <a:t>Non-polar covalent</a:t>
            </a:r>
          </a:p>
        </p:txBody>
      </p:sp>
      <p:sp>
        <p:nvSpPr>
          <p:cNvPr id="8201" name="TextBox 6"/>
          <p:cNvSpPr txBox="1">
            <a:spLocks noChangeArrowheads="1"/>
          </p:cNvSpPr>
          <p:nvPr/>
        </p:nvSpPr>
        <p:spPr bwMode="auto">
          <a:xfrm>
            <a:off x="5943600" y="32766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Polar covalent</a:t>
            </a:r>
          </a:p>
        </p:txBody>
      </p:sp>
      <p:sp>
        <p:nvSpPr>
          <p:cNvPr id="8202" name="TextBox 7"/>
          <p:cNvSpPr txBox="1">
            <a:spLocks noChangeArrowheads="1"/>
          </p:cNvSpPr>
          <p:nvPr/>
        </p:nvSpPr>
        <p:spPr bwMode="auto">
          <a:xfrm>
            <a:off x="7924800" y="44196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100%</a:t>
            </a:r>
          </a:p>
          <a:p>
            <a:r>
              <a:rPr lang="en-US"/>
              <a:t>Ionic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Potential 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71600"/>
            <a:ext cx="4800600" cy="1447800"/>
          </a:xfrm>
        </p:spPr>
        <p:txBody>
          <a:bodyPr/>
          <a:lstStyle/>
          <a:p>
            <a:r>
              <a:rPr lang="en-US" dirty="0" smtClean="0"/>
              <a:t>Atoms bond to get a lower energy configuration.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86087"/>
            <a:ext cx="38862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5049"/>
            <a:ext cx="2971800" cy="553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143794" y="4114006"/>
            <a:ext cx="38100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410200" y="4343400"/>
            <a:ext cx="144780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2800" y="3581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Arrows indicate </a:t>
            </a:r>
            <a:r>
              <a:rPr lang="en-US" i="1" dirty="0" smtClean="0"/>
              <a:t>increasing</a:t>
            </a:r>
            <a:r>
              <a:rPr lang="en-US" dirty="0" smtClean="0"/>
              <a:t> potential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bottom line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6211724"/>
              </p:ext>
            </p:extLst>
          </p:nvPr>
        </p:nvGraphicFramePr>
        <p:xfrm>
          <a:off x="457200" y="1600200"/>
          <a:ext cx="8229600" cy="388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Energy Level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Max # Electrons</a:t>
                      </a:r>
                      <a:endParaRPr lang="en-US" sz="40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55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Valence Electrons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Valence electrons </a:t>
            </a:r>
            <a:r>
              <a:rPr lang="en-US" dirty="0" smtClean="0">
                <a:solidFill>
                  <a:schemeClr val="bg1"/>
                </a:solidFill>
              </a:rPr>
              <a:t>are the electrons in the ___________________________of the electron cloud that contains any electrons.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Valence electrons are important because they are the electrons that can ______________with other atoms.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many valence electrons does oxygen have?  (atomic # = 8)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6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Dot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Lewis Dot diagram uses dots to represent valence electrons of an atom or molecule.</a:t>
            </a:r>
          </a:p>
          <a:p>
            <a:pPr lvl="1"/>
            <a:r>
              <a:rPr lang="en-US" dirty="0" smtClean="0"/>
              <a:t>Only place two dots on one side of the symbol if the other 3 sides already have one.</a:t>
            </a:r>
          </a:p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1026" name="Picture 2" descr="http://www.middleschoolchemistry.com/img/content/multimedia/chapter_4/lesson_6/lewis_dot_tabl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14264"/>
            <a:ext cx="4648200" cy="3543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Atomic Bonds [aka chemical bonds</a:t>
            </a:r>
            <a:r>
              <a:rPr lang="en-US" dirty="0" smtClean="0"/>
              <a:t>] and Chemical Reactions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</a:t>
            </a:r>
            <a:r>
              <a:rPr lang="en-US" u="sng" dirty="0" smtClean="0"/>
              <a:t>bond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 what is an atomic bond?</a:t>
            </a:r>
          </a:p>
          <a:p>
            <a:pPr eaLnBrk="1" hangingPunct="1"/>
            <a:r>
              <a:rPr lang="en-US" dirty="0" smtClean="0"/>
              <a:t>_________________________________.</a:t>
            </a:r>
            <a:endParaRPr lang="en-US" dirty="0" smtClean="0"/>
          </a:p>
          <a:p>
            <a:pPr eaLnBrk="1" hangingPunct="1"/>
            <a:r>
              <a:rPr lang="en-US" dirty="0" smtClean="0"/>
              <a:t>A </a:t>
            </a:r>
            <a:r>
              <a:rPr lang="en-US" b="1" u="sng" dirty="0" smtClean="0"/>
              <a:t>chemical reaction </a:t>
            </a:r>
            <a:r>
              <a:rPr lang="en-US" dirty="0" smtClean="0"/>
              <a:t>occurs when atoms __________________________________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54732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645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bond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happens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molecule</a:t>
                      </a:r>
                      <a:endParaRPr lang="en-US" dirty="0"/>
                    </a:p>
                  </a:txBody>
                  <a:tcPr/>
                </a:tc>
              </a:tr>
              <a:tr h="20706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06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06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en-US" smtClean="0"/>
              <a:t>But Why?  ELECTRONS DETERMINE HOW ATOMS BOND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257800"/>
          </a:xfrm>
        </p:spPr>
        <p:txBody>
          <a:bodyPr/>
          <a:lstStyle/>
          <a:p>
            <a:pPr eaLnBrk="1" hangingPunct="1"/>
            <a:r>
              <a:rPr lang="en-US" u="sng" dirty="0" smtClean="0"/>
              <a:t>Atoms that have a full outer energy level are very ______________</a:t>
            </a:r>
            <a:r>
              <a:rPr lang="en-US" dirty="0" smtClean="0"/>
              <a:t>.  This is the driving force of bonding reactions.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Atoms bond together in a way that _________ _____________________________________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the lowest energy configuration possible.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156496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smtClean="0"/>
              <a:t>What types of bonds atoms form</a:t>
            </a:r>
          </a:p>
        </p:txBody>
      </p:sp>
      <p:pic>
        <p:nvPicPr>
          <p:cNvPr id="9219" name="Picture 3" descr="periodic table.jpg"/>
          <p:cNvPicPr>
            <a:picLocks noChangeAspect="1"/>
          </p:cNvPicPr>
          <p:nvPr/>
        </p:nvPicPr>
        <p:blipFill>
          <a:blip r:embed="rId2" cstate="print"/>
          <a:srcRect l="2553" r="1715" b="51569"/>
          <a:stretch>
            <a:fillRect/>
          </a:stretch>
        </p:blipFill>
        <p:spPr bwMode="auto">
          <a:xfrm>
            <a:off x="762000" y="2209800"/>
            <a:ext cx="7481888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295400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Almost always lose electrons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16002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Don’t bond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54864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Almost always gain electrons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1295400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Polar (greedy for electrons)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5486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Mostly non-polar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19400" y="5486400"/>
            <a:ext cx="1295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Metals </a:t>
            </a:r>
            <a:r>
              <a:rPr lang="en-US" sz="1200"/>
              <a:t>(electrons “float” around nuclei)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2743200"/>
            <a:ext cx="838200" cy="2590800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2590800"/>
            <a:ext cx="533400" cy="2590800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1400" y="3276600"/>
            <a:ext cx="381000" cy="1905000"/>
          </a:xfrm>
          <a:prstGeom prst="rect">
            <a:avLst/>
          </a:prstGeom>
          <a:solidFill>
            <a:schemeClr val="accent1">
              <a:lumMod val="5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276600"/>
            <a:ext cx="838200" cy="1295400"/>
          </a:xfrm>
          <a:prstGeom prst="ellipse">
            <a:avLst/>
          </a:prstGeom>
          <a:solidFill>
            <a:srgbClr val="00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81200" y="4495800"/>
            <a:ext cx="3429000" cy="685800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 flipH="1">
            <a:off x="609600" y="5486400"/>
            <a:ext cx="792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+</a:t>
            </a:r>
          </a:p>
        </p:txBody>
      </p:sp>
      <p:sp>
        <p:nvSpPr>
          <p:cNvPr id="9232" name="TextBox 19"/>
          <p:cNvSpPr txBox="1">
            <a:spLocks noChangeArrowheads="1"/>
          </p:cNvSpPr>
          <p:nvPr/>
        </p:nvSpPr>
        <p:spPr bwMode="auto">
          <a:xfrm flipH="1">
            <a:off x="7772400" y="5257800"/>
            <a:ext cx="60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3276600"/>
            <a:ext cx="1295400" cy="1143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5372100" y="4533900"/>
            <a:ext cx="1295400" cy="304800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 rot="16200000" flipH="1">
            <a:off x="6234112" y="2957513"/>
            <a:ext cx="1514475" cy="38100"/>
          </a:xfrm>
          <a:prstGeom prst="straightConnector1">
            <a:avLst/>
          </a:prstGeom>
          <a:ln w="1016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394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What’s more likely?  Things go from ____________________________!</vt:lpstr>
      <vt:lpstr>It’s all about Potential ________</vt:lpstr>
      <vt:lpstr>The bottom line</vt:lpstr>
      <vt:lpstr>Valence Electrons</vt:lpstr>
      <vt:lpstr>Lewis Dot Diagrams</vt:lpstr>
      <vt:lpstr>Atomic Bonds [aka chemical bonds] and Chemical Reactions</vt:lpstr>
      <vt:lpstr>Slide 7</vt:lpstr>
      <vt:lpstr>But Why?  ELECTRONS DETERMINE HOW ATOMS BOND</vt:lpstr>
      <vt:lpstr>What types of bonds atoms form</vt:lpstr>
      <vt:lpstr>Ionic Bonds</vt:lpstr>
      <vt:lpstr>Covalent bonds</vt:lpstr>
      <vt:lpstr>TWIST:  Polar Covalent Bonds</vt:lpstr>
    </vt:vector>
  </TitlesOfParts>
  <Company>BPI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Bonds But first</dc:title>
  <dc:creator>Nicholas Tomasino</dc:creator>
  <cp:lastModifiedBy>Nicholas Tomasino</cp:lastModifiedBy>
  <cp:revision>21</cp:revision>
  <dcterms:created xsi:type="dcterms:W3CDTF">2006-10-04T12:28:46Z</dcterms:created>
  <dcterms:modified xsi:type="dcterms:W3CDTF">2014-09-23T11:43:05Z</dcterms:modified>
</cp:coreProperties>
</file>