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7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18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F272-0F45-4C02-9361-903D55CC8284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E575-DBC8-4395-B0E2-7E3B793E7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28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F272-0F45-4C02-9361-903D55CC8284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E575-DBC8-4395-B0E2-7E3B793E7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73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F272-0F45-4C02-9361-903D55CC8284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E575-DBC8-4395-B0E2-7E3B793E7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27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F272-0F45-4C02-9361-903D55CC8284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E575-DBC8-4395-B0E2-7E3B793E7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9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F272-0F45-4C02-9361-903D55CC8284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E575-DBC8-4395-B0E2-7E3B793E7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51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F272-0F45-4C02-9361-903D55CC8284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E575-DBC8-4395-B0E2-7E3B793E7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8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F272-0F45-4C02-9361-903D55CC8284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E575-DBC8-4395-B0E2-7E3B793E7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06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F272-0F45-4C02-9361-903D55CC8284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E575-DBC8-4395-B0E2-7E3B793E7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35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F272-0F45-4C02-9361-903D55CC8284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E575-DBC8-4395-B0E2-7E3B793E7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53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F272-0F45-4C02-9361-903D55CC8284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E575-DBC8-4395-B0E2-7E3B793E7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90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F272-0F45-4C02-9361-903D55CC8284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E575-DBC8-4395-B0E2-7E3B793E7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8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5000"/>
                <a:lumOff val="15000"/>
              </a:schemeClr>
            </a:gs>
            <a:gs pos="100000">
              <a:schemeClr val="accent4">
                <a:lumMod val="50000"/>
              </a:schemeClr>
            </a:gs>
          </a:gsLst>
          <a:path path="rect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7F272-0F45-4C02-9361-903D55CC8284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5E575-DBC8-4395-B0E2-7E3B793E7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1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17585"/>
            <a:ext cx="8229600" cy="97301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Do Now 9.26 (Week 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92500"/>
          </a:bodyPr>
          <a:lstStyle/>
          <a:p>
            <a:pPr marL="533400" indent="-533400" eaLnBrk="1" hangingPunct="1">
              <a:defRPr/>
            </a:pPr>
            <a:r>
              <a:rPr lang="en-US" sz="2400" b="1" u="sng" dirty="0">
                <a:solidFill>
                  <a:schemeClr val="bg1"/>
                </a:solidFill>
              </a:rPr>
              <a:t>OBJECTIVES</a:t>
            </a:r>
            <a:r>
              <a:rPr lang="en-US" sz="2400" dirty="0">
                <a:solidFill>
                  <a:schemeClr val="bg1"/>
                </a:solidFill>
              </a:rPr>
              <a:t>:  </a:t>
            </a:r>
          </a:p>
          <a:p>
            <a:pPr marL="0" indent="0" eaLnBrk="1" hangingPunct="1"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	1.  Describe the number of particles in an atom and their arrangement. </a:t>
            </a:r>
          </a:p>
          <a:p>
            <a:pPr marL="0" indent="0" eaLnBrk="1" hangingPunct="1"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	2.  Define:  atomic number, atomic mass, AMU, isotope, ion, energy level.  </a:t>
            </a:r>
          </a:p>
          <a:p>
            <a:pPr marL="533400" indent="-533400" eaLnBrk="1" hangingPunct="1"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marL="533400" indent="-533400" eaLnBrk="1" hangingPunct="1">
              <a:defRPr/>
            </a:pPr>
            <a:r>
              <a:rPr lang="en-US" sz="2400" b="1" u="sng" dirty="0">
                <a:solidFill>
                  <a:schemeClr val="bg1"/>
                </a:solidFill>
              </a:rPr>
              <a:t>TASKS</a:t>
            </a:r>
            <a:r>
              <a:rPr lang="en-US" sz="2400" dirty="0">
                <a:solidFill>
                  <a:schemeClr val="bg1"/>
                </a:solidFill>
              </a:rPr>
              <a:t>:  </a:t>
            </a:r>
          </a:p>
          <a:p>
            <a:pPr marL="533400" indent="-533400" eaLnBrk="1" hangingPunct="1"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1:  Pass forward week 4 do </a:t>
            </a:r>
            <a:r>
              <a:rPr lang="en-US" sz="2400" dirty="0" err="1">
                <a:solidFill>
                  <a:schemeClr val="bg1"/>
                </a:solidFill>
              </a:rPr>
              <a:t>nows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marL="0" indent="0" eaLnBrk="1" hangingPunct="1"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2:  Classify the following as elements, compounds, atoms, or molecules:</a:t>
            </a:r>
          </a:p>
          <a:p>
            <a:pPr marL="533400" indent="-533400" eaLnBrk="1" hangingPunct="1"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marL="533400" indent="-533400" eaLnBrk="1" hangingPunct="1"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	a.  A gold (Au) nugget</a:t>
            </a:r>
          </a:p>
          <a:p>
            <a:pPr marL="533400" indent="-533400" eaLnBrk="1" hangingPunct="1"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	b.  The smallest piece of water (H</a:t>
            </a:r>
            <a:r>
              <a:rPr lang="en-US" sz="2400" baseline="-25000" dirty="0">
                <a:solidFill>
                  <a:schemeClr val="bg1"/>
                </a:solidFill>
              </a:rPr>
              <a:t>2</a:t>
            </a:r>
            <a:r>
              <a:rPr lang="en-US" sz="2400" dirty="0">
                <a:solidFill>
                  <a:schemeClr val="bg1"/>
                </a:solidFill>
              </a:rPr>
              <a:t>O) possible.</a:t>
            </a:r>
          </a:p>
          <a:p>
            <a:pPr marL="533400" indent="-533400" eaLnBrk="1" hangingPunct="1"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	c.  A glass window (SiO</a:t>
            </a:r>
            <a:r>
              <a:rPr lang="en-US" sz="2400" baseline="-25000" dirty="0">
                <a:solidFill>
                  <a:schemeClr val="bg1"/>
                </a:solidFill>
              </a:rPr>
              <a:t>2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</a:p>
          <a:p>
            <a:pPr marL="533400" indent="-533400" eaLnBrk="1" hangingPunct="1"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	d.  The smallest piece of sodium (Na) possible</a:t>
            </a:r>
          </a:p>
          <a:p>
            <a:pPr marL="533400" indent="-533400" eaLnBrk="1" hangingPunct="1">
              <a:buFontTx/>
              <a:buAutoNum type="arabicPeriod"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marL="533400" indent="-533400" eaLnBrk="1" hangingPunct="1"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3.  Sketch a helium atom:  2 protons, 1 neutron, 2 electrons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648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CLASSWORK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Atomic Structure WS.</a:t>
            </a:r>
          </a:p>
        </p:txBody>
      </p:sp>
    </p:spTree>
    <p:extLst>
      <p:ext uri="{BB962C8B-B14F-4D97-AF65-F5344CB8AC3E}">
        <p14:creationId xmlns:p14="http://schemas.microsoft.com/office/powerpoint/2010/main" val="3348568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Electronic Configuration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OBJECTIVES: 3.  Determine  the number of valence electrons of an atom  4.  Describe how electrons are arranged in energy levels for the first 18 elements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We will now consider how electrons are arranged in space around the nucleus of an atom.</a:t>
            </a:r>
          </a:p>
        </p:txBody>
      </p:sp>
    </p:spTree>
    <p:extLst>
      <p:ext uri="{BB962C8B-B14F-4D97-AF65-F5344CB8AC3E}">
        <p14:creationId xmlns:p14="http://schemas.microsoft.com/office/powerpoint/2010/main" val="2572686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FF00"/>
                </a:solidFill>
              </a:rPr>
              <a:t>Wait…</a:t>
            </a:r>
            <a:r>
              <a:rPr lang="en-US" u="sng">
                <a:solidFill>
                  <a:srgbClr val="00FF00"/>
                </a:solidFill>
              </a:rPr>
              <a:t>Electron </a:t>
            </a:r>
            <a:r>
              <a:rPr lang="en-US" i="1" u="sng">
                <a:solidFill>
                  <a:srgbClr val="00FF00"/>
                </a:solidFill>
              </a:rPr>
              <a:t>Cloud</a:t>
            </a:r>
            <a:r>
              <a:rPr lang="en-US" u="sng">
                <a:solidFill>
                  <a:srgbClr val="00FF00"/>
                </a:solidFill>
              </a:rPr>
              <a:t>?</a:t>
            </a:r>
            <a:endParaRPr lang="en-US">
              <a:solidFill>
                <a:srgbClr val="00FF00"/>
              </a:solidFill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981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FF00"/>
                </a:solidFill>
              </a:rPr>
              <a:t>Electrons are seemingly everywhere at once!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</a:rPr>
              <a:t>We cannot pinpoint electrons to one given spot at one given moment – they move too fast</a:t>
            </a:r>
          </a:p>
          <a:p>
            <a:pPr eaLnBrk="1" hangingPunct="1"/>
            <a:r>
              <a:rPr lang="en-US">
                <a:solidFill>
                  <a:schemeClr val="bg1"/>
                </a:solidFill>
              </a:rPr>
              <a:t>They are PROBABLY found in various energy levels around the outside of the nucleus: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60838"/>
            <a:ext cx="3810000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88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What’s more likely?  Things go from high energy to low!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Water flowing down a cliff to make a waterfall… or water flowing up?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Falling down a flight of stairs or falling up?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Dropping an egg and making a mess or dropping a broken egg and getting one that’s back together?</a:t>
            </a:r>
          </a:p>
        </p:txBody>
      </p:sp>
    </p:spTree>
    <p:extLst>
      <p:ext uri="{BB962C8B-B14F-4D97-AF65-F5344CB8AC3E}">
        <p14:creationId xmlns:p14="http://schemas.microsoft.com/office/powerpoint/2010/main" val="3898833232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It’s all about Potential Energy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049588" y="752475"/>
            <a:ext cx="5637212" cy="20669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Electrons fill the lowest energy orbitals just like this soda fills the lowest energy part of the glass first.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986088"/>
            <a:ext cx="3886200" cy="387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5563"/>
            <a:ext cx="2971800" cy="553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1143794" y="4114006"/>
            <a:ext cx="3810000" cy="158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5410200" y="4343400"/>
            <a:ext cx="1447800" cy="4572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4" name="TextBox 11"/>
          <p:cNvSpPr txBox="1">
            <a:spLocks noChangeArrowheads="1"/>
          </p:cNvSpPr>
          <p:nvPr/>
        </p:nvSpPr>
        <p:spPr bwMode="auto">
          <a:xfrm>
            <a:off x="3352800" y="3581400"/>
            <a:ext cx="1752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</a:rPr>
              <a:t>Arrows indicate </a:t>
            </a:r>
            <a:r>
              <a:rPr lang="en-US" i="1" dirty="0">
                <a:solidFill>
                  <a:schemeClr val="bg1"/>
                </a:solidFill>
              </a:rPr>
              <a:t>increasing</a:t>
            </a:r>
            <a:r>
              <a:rPr lang="en-US" dirty="0">
                <a:solidFill>
                  <a:schemeClr val="bg1"/>
                </a:solidFill>
              </a:rPr>
              <a:t> potential energy</a:t>
            </a:r>
          </a:p>
        </p:txBody>
      </p:sp>
    </p:spTree>
    <p:extLst>
      <p:ext uri="{BB962C8B-B14F-4D97-AF65-F5344CB8AC3E}">
        <p14:creationId xmlns:p14="http://schemas.microsoft.com/office/powerpoint/2010/main" val="3903132053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Energy Levels and Orbitals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Each energy level of an electron cloud contains one or more </a:t>
            </a:r>
            <a:r>
              <a:rPr lang="en-US" i="1" dirty="0">
                <a:solidFill>
                  <a:schemeClr val="bg1"/>
                </a:solidFill>
              </a:rPr>
              <a:t>orbitals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An orbital is the volume of space where a particular electron is most likely to be found.</a:t>
            </a:r>
          </a:p>
          <a:p>
            <a:r>
              <a:rPr lang="en-US" dirty="0">
                <a:solidFill>
                  <a:schemeClr val="bg1"/>
                </a:solidFill>
              </a:rPr>
              <a:t>Each orbital can hold two electrons</a:t>
            </a:r>
          </a:p>
        </p:txBody>
      </p:sp>
    </p:spTree>
    <p:extLst>
      <p:ext uri="{BB962C8B-B14F-4D97-AF65-F5344CB8AC3E}">
        <p14:creationId xmlns:p14="http://schemas.microsoft.com/office/powerpoint/2010/main" val="1078616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many electrons are in each level?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0" y="1546225"/>
            <a:ext cx="6248400" cy="5334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first energy level has one orbital.  Thus, it can hold up to 2 electrons.</a:t>
            </a:r>
          </a:p>
          <a:p>
            <a:r>
              <a:rPr lang="en-US" dirty="0">
                <a:solidFill>
                  <a:schemeClr val="bg1"/>
                </a:solidFill>
              </a:rPr>
              <a:t>The second and third energy levels have 4 orbitals each, and can thus hold up to 8 electrons.</a:t>
            </a:r>
          </a:p>
          <a:p>
            <a:r>
              <a:rPr lang="en-US" dirty="0">
                <a:solidFill>
                  <a:schemeClr val="bg1"/>
                </a:solidFill>
              </a:rPr>
              <a:t>For the first three energy levels, each level is completely filled before the next begins to be filled.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2362200"/>
            <a:ext cx="2816225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981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Valence Electrons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Valence electrons </a:t>
            </a:r>
            <a:r>
              <a:rPr lang="en-US" dirty="0">
                <a:solidFill>
                  <a:schemeClr val="bg1"/>
                </a:solidFill>
              </a:rPr>
              <a:t>are the electrons in the highest energy level of the electron cloud that contains any electrons.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Valence electrons are important because they are the electrons that can form bonds with other atoms.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How many valence electrons does oxygen have?  (atomic # = 8)</a:t>
            </a:r>
          </a:p>
        </p:txBody>
      </p:sp>
    </p:spTree>
    <p:extLst>
      <p:ext uri="{BB962C8B-B14F-4D97-AF65-F5344CB8AC3E}">
        <p14:creationId xmlns:p14="http://schemas.microsoft.com/office/powerpoint/2010/main" val="115367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bottom line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578620"/>
              </p:ext>
            </p:extLst>
          </p:nvPr>
        </p:nvGraphicFramePr>
        <p:xfrm>
          <a:off x="457200" y="1600200"/>
          <a:ext cx="8229600" cy="3886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7155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Energy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Max # Electrons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155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155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155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5443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Recap of Last Time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Definitions:  atom, molecule, element, compound.</a:t>
            </a:r>
          </a:p>
          <a:p>
            <a:r>
              <a:rPr lang="en-US" dirty="0">
                <a:solidFill>
                  <a:schemeClr val="bg1"/>
                </a:solidFill>
              </a:rPr>
              <a:t>Atomic structure:  protons (+) and neutrons in nucleus (nucleus has ~99.9% of mass), and a cloud of electrons (-) around it (electron cloud is ~99.99% of volume)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883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Consider Carbon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617378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745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FF00"/>
                </a:solidFill>
              </a:rPr>
              <a:t>Atomic Mass &amp; Atomic Number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</a:rPr>
              <a:t>If one </a:t>
            </a:r>
            <a:r>
              <a:rPr lang="en-US" u="sng" dirty="0">
                <a:solidFill>
                  <a:schemeClr val="bg1"/>
                </a:solidFill>
              </a:rPr>
              <a:t>atomic mass unit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amu</a:t>
            </a:r>
            <a:r>
              <a:rPr lang="en-US" dirty="0">
                <a:solidFill>
                  <a:schemeClr val="bg1"/>
                </a:solidFill>
              </a:rPr>
              <a:t>) is relatively the same size as a proton or neutron,</a:t>
            </a:r>
          </a:p>
          <a:p>
            <a:pPr eaLnBrk="1" hangingPunct="1"/>
            <a:r>
              <a:rPr lang="en-US" dirty="0">
                <a:solidFill>
                  <a:schemeClr val="bg1"/>
                </a:solidFill>
              </a:rPr>
              <a:t>And an atom has a mass of 10 </a:t>
            </a:r>
            <a:r>
              <a:rPr lang="en-US" dirty="0" err="1">
                <a:solidFill>
                  <a:schemeClr val="bg1"/>
                </a:solidFill>
              </a:rPr>
              <a:t>amu</a:t>
            </a:r>
            <a:r>
              <a:rPr lang="en-US" dirty="0">
                <a:solidFill>
                  <a:schemeClr val="bg1"/>
                </a:solidFill>
              </a:rPr>
              <a:t>,</a:t>
            </a:r>
          </a:p>
          <a:p>
            <a:pPr eaLnBrk="1" hangingPunct="1"/>
            <a:r>
              <a:rPr lang="en-US" dirty="0">
                <a:solidFill>
                  <a:schemeClr val="bg1"/>
                </a:solidFill>
              </a:rPr>
              <a:t>How many </a:t>
            </a:r>
            <a:r>
              <a:rPr lang="en-US" u="sng" dirty="0">
                <a:solidFill>
                  <a:schemeClr val="bg1"/>
                </a:solidFill>
              </a:rPr>
              <a:t>electrons</a:t>
            </a:r>
            <a:r>
              <a:rPr lang="en-US" dirty="0">
                <a:solidFill>
                  <a:schemeClr val="bg1"/>
                </a:solidFill>
              </a:rPr>
              <a:t> does it have?</a:t>
            </a: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dirty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dirty="0">
                <a:solidFill>
                  <a:srgbClr val="FF0000"/>
                </a:solidFill>
              </a:rPr>
              <a:t>Trick Question!</a:t>
            </a:r>
          </a:p>
          <a:p>
            <a:pPr algn="ctr" eaLnBrk="1" hangingPunct="1">
              <a:buFontTx/>
              <a:buNone/>
            </a:pPr>
            <a:r>
              <a:rPr lang="en-US" i="1" dirty="0">
                <a:solidFill>
                  <a:schemeClr val="bg1"/>
                </a:solidFill>
              </a:rPr>
              <a:t>Electrons have almost no (0.001 </a:t>
            </a:r>
            <a:r>
              <a:rPr lang="en-US" i="1" dirty="0" err="1">
                <a:solidFill>
                  <a:schemeClr val="bg1"/>
                </a:solidFill>
              </a:rPr>
              <a:t>amu</a:t>
            </a:r>
            <a:r>
              <a:rPr lang="en-US" i="1" dirty="0">
                <a:solidFill>
                  <a:schemeClr val="bg1"/>
                </a:solidFill>
              </a:rPr>
              <a:t>) mass!  Maybe Boron?</a:t>
            </a:r>
          </a:p>
        </p:txBody>
      </p:sp>
    </p:spTree>
    <p:extLst>
      <p:ext uri="{BB962C8B-B14F-4D97-AF65-F5344CB8AC3E}">
        <p14:creationId xmlns:p14="http://schemas.microsoft.com/office/powerpoint/2010/main" val="141107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u="sng">
                <a:solidFill>
                  <a:schemeClr val="bg1"/>
                </a:solidFill>
              </a:rPr>
              <a:t>Mass Number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– The number of neutrons and protons in an atomic nucleus</a:t>
            </a:r>
          </a:p>
          <a:p>
            <a:pPr eaLnBrk="1" hangingPunct="1"/>
            <a:endParaRPr lang="en-US" u="sng" dirty="0">
              <a:solidFill>
                <a:schemeClr val="bg1"/>
              </a:solidFill>
            </a:endParaRPr>
          </a:p>
          <a:p>
            <a:pPr eaLnBrk="1" hangingPunct="1"/>
            <a:r>
              <a:rPr lang="en-US" u="sng" dirty="0">
                <a:solidFill>
                  <a:schemeClr val="bg1"/>
                </a:solidFill>
              </a:rPr>
              <a:t>Atomic Number</a:t>
            </a:r>
            <a:r>
              <a:rPr lang="en-US" dirty="0">
                <a:solidFill>
                  <a:schemeClr val="bg1"/>
                </a:solidFill>
              </a:rPr>
              <a:t> – The number of protons in an atomic nucleus</a:t>
            </a:r>
          </a:p>
          <a:p>
            <a:pPr eaLnBrk="1" hangingPunct="1"/>
            <a:endParaRPr lang="en-US" u="sng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FF00"/>
                </a:solidFill>
              </a:rPr>
              <a:t>Atomic Mass &amp; Atomic Number</a:t>
            </a:r>
          </a:p>
        </p:txBody>
      </p:sp>
    </p:spTree>
    <p:extLst>
      <p:ext uri="{BB962C8B-B14F-4D97-AF65-F5344CB8AC3E}">
        <p14:creationId xmlns:p14="http://schemas.microsoft.com/office/powerpoint/2010/main" val="87545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FF00"/>
                </a:solidFill>
              </a:rPr>
              <a:t>Practice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66294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tx1"/>
                          </a:solidFill>
                        </a:rPr>
                        <a:t>Atomic Mass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tx1"/>
                          </a:solidFill>
                        </a:rPr>
                        <a:t>Atomic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tx1"/>
                          </a:solidFill>
                        </a:rPr>
                        <a:t>Number</a:t>
                      </a:r>
                      <a:r>
                        <a:rPr lang="en-US" sz="2500" baseline="0" dirty="0">
                          <a:solidFill>
                            <a:schemeClr val="tx1"/>
                          </a:solidFill>
                        </a:rPr>
                        <a:t> of Neutrons</a:t>
                      </a:r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27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14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35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16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638800" y="2525713"/>
            <a:ext cx="6096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5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54125" y="2982913"/>
            <a:ext cx="6096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500" b="1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638800" y="3440113"/>
            <a:ext cx="6096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500" b="1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638800" y="3865563"/>
            <a:ext cx="6096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500" b="1">
                <a:solidFill>
                  <a:schemeClr val="bg1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35567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FF00"/>
                </a:solidFill>
              </a:rPr>
              <a:t>What about the number of electrons?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</a:rPr>
              <a:t>Since electrons are involved in bonding – they often leave, are added, or are stolen from atoms.  </a:t>
            </a:r>
          </a:p>
          <a:p>
            <a:pPr eaLnBrk="1" hangingPunct="1"/>
            <a:endParaRPr lang="en-US">
              <a:solidFill>
                <a:schemeClr val="bg1"/>
              </a:solidFill>
            </a:endParaRPr>
          </a:p>
          <a:p>
            <a:pPr eaLnBrk="1" hangingPunct="1"/>
            <a:r>
              <a:rPr lang="en-US">
                <a:solidFill>
                  <a:schemeClr val="bg1"/>
                </a:solidFill>
              </a:rPr>
              <a:t>We </a:t>
            </a:r>
            <a:r>
              <a:rPr lang="en-US" u="sng">
                <a:solidFill>
                  <a:schemeClr val="bg1"/>
                </a:solidFill>
              </a:rPr>
              <a:t>GENERALLY</a:t>
            </a:r>
            <a:r>
              <a:rPr lang="en-US">
                <a:solidFill>
                  <a:schemeClr val="bg1"/>
                </a:solidFill>
              </a:rPr>
              <a:t> assume that the number of electrons is the same as the number of protons </a:t>
            </a:r>
            <a:endParaRPr lang="en-US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131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FF00"/>
                </a:solidFill>
              </a:rPr>
              <a:t>Charges?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u="sng">
                <a:solidFill>
                  <a:schemeClr val="bg1"/>
                </a:solidFill>
              </a:rPr>
              <a:t>Ions</a:t>
            </a:r>
            <a:r>
              <a:rPr lang="en-US">
                <a:solidFill>
                  <a:schemeClr val="bg1"/>
                </a:solidFill>
              </a:rPr>
              <a:t> – Atoms with charges (</a:t>
            </a:r>
            <a:r>
              <a:rPr lang="en-US" i="1">
                <a:solidFill>
                  <a:schemeClr val="bg1"/>
                </a:solidFill>
              </a:rPr>
              <a:t>either + or -</a:t>
            </a:r>
            <a:r>
              <a:rPr lang="en-US">
                <a:solidFill>
                  <a:schemeClr val="bg1"/>
                </a:solidFill>
              </a:rPr>
              <a:t>)</a:t>
            </a:r>
          </a:p>
          <a:p>
            <a:pPr eaLnBrk="1" hangingPunct="1"/>
            <a:endParaRPr lang="en-US" u="sng">
              <a:solidFill>
                <a:schemeClr val="bg1"/>
              </a:solidFill>
            </a:endParaRPr>
          </a:p>
          <a:p>
            <a:pPr eaLnBrk="1" hangingPunct="1"/>
            <a:r>
              <a:rPr lang="en-US">
                <a:solidFill>
                  <a:schemeClr val="bg1"/>
                </a:solidFill>
              </a:rPr>
              <a:t>What’s the charge of an atom with…</a:t>
            </a:r>
          </a:p>
          <a:p>
            <a:pPr eaLnBrk="1" hangingPunct="1"/>
            <a:endParaRPr lang="en-US">
              <a:solidFill>
                <a:schemeClr val="bg1"/>
              </a:solidFill>
            </a:endParaRPr>
          </a:p>
          <a:p>
            <a:pPr lvl="1" eaLnBrk="1" hangingPunct="1"/>
            <a:r>
              <a:rPr lang="en-US">
                <a:solidFill>
                  <a:schemeClr val="bg1"/>
                </a:solidFill>
              </a:rPr>
              <a:t>1 electron, 1 proton?</a:t>
            </a:r>
          </a:p>
          <a:p>
            <a:pPr lvl="1" eaLnBrk="1" hangingPunct="1"/>
            <a:r>
              <a:rPr lang="en-US">
                <a:solidFill>
                  <a:schemeClr val="bg1"/>
                </a:solidFill>
              </a:rPr>
              <a:t>5 electrons, 5 protons?</a:t>
            </a:r>
          </a:p>
          <a:p>
            <a:pPr lvl="1" eaLnBrk="1" hangingPunct="1"/>
            <a:r>
              <a:rPr lang="en-US">
                <a:solidFill>
                  <a:schemeClr val="bg1"/>
                </a:solidFill>
              </a:rPr>
              <a:t>1 electron, 2 protons?</a:t>
            </a:r>
          </a:p>
          <a:p>
            <a:pPr lvl="1" eaLnBrk="1" hangingPunct="1"/>
            <a:r>
              <a:rPr lang="en-US">
                <a:solidFill>
                  <a:schemeClr val="bg1"/>
                </a:solidFill>
              </a:rPr>
              <a:t>2 electrons, 1 proton?</a:t>
            </a:r>
          </a:p>
        </p:txBody>
      </p:sp>
    </p:spTree>
    <p:extLst>
      <p:ext uri="{BB962C8B-B14F-4D97-AF65-F5344CB8AC3E}">
        <p14:creationId xmlns:p14="http://schemas.microsoft.com/office/powerpoint/2010/main" val="169510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FF00"/>
                </a:solidFill>
              </a:rPr>
              <a:t>Isotope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</a:rPr>
              <a:t>Any atom that behaves the same chemically, but contains an abnormal number of </a:t>
            </a:r>
            <a:r>
              <a:rPr lang="en-US" u="sng">
                <a:solidFill>
                  <a:schemeClr val="bg1"/>
                </a:solidFill>
              </a:rPr>
              <a:t>neutrons</a:t>
            </a:r>
            <a:endParaRPr lang="en-US">
              <a:solidFill>
                <a:schemeClr val="bg1"/>
              </a:solidFill>
            </a:endParaRPr>
          </a:p>
          <a:p>
            <a:pPr eaLnBrk="1" hangingPunct="1"/>
            <a:endParaRPr lang="en-US">
              <a:solidFill>
                <a:schemeClr val="bg1"/>
              </a:solidFill>
            </a:endParaRPr>
          </a:p>
          <a:p>
            <a:pPr eaLnBrk="1" hangingPunct="1"/>
            <a:endParaRPr lang="en-US">
              <a:solidFill>
                <a:schemeClr val="bg1"/>
              </a:solidFill>
            </a:endParaRPr>
          </a:p>
          <a:p>
            <a:pPr eaLnBrk="1" hangingPunct="1"/>
            <a:r>
              <a:rPr lang="en-US">
                <a:solidFill>
                  <a:schemeClr val="bg1"/>
                </a:solidFill>
              </a:rPr>
              <a:t>Examples:</a:t>
            </a:r>
          </a:p>
          <a:p>
            <a:pPr lvl="1" eaLnBrk="1" hangingPunct="1"/>
            <a:r>
              <a:rPr lang="en-US">
                <a:solidFill>
                  <a:schemeClr val="bg1"/>
                </a:solidFill>
              </a:rPr>
              <a:t>Carbon (</a:t>
            </a:r>
            <a:r>
              <a:rPr lang="en-US" i="1">
                <a:solidFill>
                  <a:schemeClr val="bg1"/>
                </a:solidFill>
              </a:rPr>
              <a:t>mass 14</a:t>
            </a:r>
            <a:r>
              <a:rPr lang="en-US">
                <a:solidFill>
                  <a:schemeClr val="bg1"/>
                </a:solidFill>
              </a:rPr>
              <a:t>)</a:t>
            </a:r>
          </a:p>
          <a:p>
            <a:pPr lvl="1" eaLnBrk="1" hangingPunct="1"/>
            <a:r>
              <a:rPr lang="en-US">
                <a:solidFill>
                  <a:schemeClr val="bg1"/>
                </a:solidFill>
              </a:rPr>
              <a:t>Oxygen (</a:t>
            </a:r>
            <a:r>
              <a:rPr lang="en-US" i="1">
                <a:solidFill>
                  <a:schemeClr val="bg1"/>
                </a:solidFill>
              </a:rPr>
              <a:t>mass 18</a:t>
            </a:r>
            <a:r>
              <a:rPr lang="en-US">
                <a:solidFill>
                  <a:schemeClr val="bg1"/>
                </a:solidFill>
              </a:rPr>
              <a:t>)</a:t>
            </a:r>
          </a:p>
          <a:p>
            <a:pPr lvl="1" eaLnBrk="1" hangingPunct="1"/>
            <a:r>
              <a:rPr lang="en-US">
                <a:solidFill>
                  <a:schemeClr val="bg1"/>
                </a:solidFill>
              </a:rPr>
              <a:t>Phosphorous (</a:t>
            </a:r>
            <a:r>
              <a:rPr lang="en-US" i="1">
                <a:solidFill>
                  <a:schemeClr val="bg1"/>
                </a:solidFill>
              </a:rPr>
              <a:t>mass 32</a:t>
            </a:r>
            <a:r>
              <a:rPr lang="en-US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8194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1"/>
                </a:solidFill>
              </a:rPr>
              <a:t>Review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 eaLnBrk="1" hangingPunct="1"/>
            <a:r>
              <a:rPr lang="en-US" sz="2800" u="sng" dirty="0">
                <a:solidFill>
                  <a:schemeClr val="bg1"/>
                </a:solidFill>
              </a:rPr>
              <a:t>The number of </a:t>
            </a:r>
            <a:r>
              <a:rPr lang="en-US" sz="2800" b="1" u="sng" dirty="0">
                <a:solidFill>
                  <a:schemeClr val="bg1"/>
                </a:solidFill>
              </a:rPr>
              <a:t>protons</a:t>
            </a:r>
            <a:r>
              <a:rPr lang="en-US" sz="2800" u="sng" dirty="0">
                <a:solidFill>
                  <a:schemeClr val="bg1"/>
                </a:solidFill>
              </a:rPr>
              <a:t> in an atom’s nucleus is ALWAYS equal to it’s atomic number</a:t>
            </a:r>
            <a:r>
              <a:rPr lang="en-US" sz="2800" dirty="0">
                <a:solidFill>
                  <a:schemeClr val="bg1"/>
                </a:solidFill>
              </a:rPr>
              <a:t>.  If the number of protons changes (i.e. radioactive decay), then the atom becomes a new element.</a:t>
            </a:r>
          </a:p>
          <a:p>
            <a:pPr eaLnBrk="1" hangingPunct="1"/>
            <a:endParaRPr lang="en-US" sz="2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>
                <a:solidFill>
                  <a:schemeClr val="bg1"/>
                </a:solidFill>
              </a:rPr>
              <a:t>Although atoms can gain or lose </a:t>
            </a:r>
            <a:r>
              <a:rPr lang="en-US" sz="2800" b="1" u="sng" dirty="0">
                <a:solidFill>
                  <a:schemeClr val="bg1"/>
                </a:solidFill>
              </a:rPr>
              <a:t>electrons</a:t>
            </a:r>
            <a:r>
              <a:rPr lang="en-US" sz="2800" dirty="0">
                <a:solidFill>
                  <a:schemeClr val="bg1"/>
                </a:solidFill>
              </a:rPr>
              <a:t> through chemical bonding, in an electrically neutral atom, the number of electrons is equal to the number of protons.</a:t>
            </a:r>
          </a:p>
          <a:p>
            <a:pPr eaLnBrk="1" hangingPunct="1"/>
            <a:endParaRPr lang="en-US" sz="2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>
                <a:solidFill>
                  <a:schemeClr val="bg1"/>
                </a:solidFill>
              </a:rPr>
              <a:t>Neutrons are a little trickier…  </a:t>
            </a:r>
            <a:r>
              <a:rPr lang="en-US" sz="2800" u="sng" dirty="0">
                <a:solidFill>
                  <a:schemeClr val="bg1"/>
                </a:solidFill>
              </a:rPr>
              <a:t>atomic mass – atomic number = # neutrons.</a:t>
            </a:r>
          </a:p>
        </p:txBody>
      </p:sp>
    </p:spTree>
    <p:extLst>
      <p:ext uri="{BB962C8B-B14F-4D97-AF65-F5344CB8AC3E}">
        <p14:creationId xmlns:p14="http://schemas.microsoft.com/office/powerpoint/2010/main" val="1730078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720</Words>
  <Application>Microsoft Office PowerPoint</Application>
  <PresentationFormat>On-screen Show (4:3)</PresentationFormat>
  <Paragraphs>116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Do Now 9.26 (Week 5)</vt:lpstr>
      <vt:lpstr>Recap of Last Time</vt:lpstr>
      <vt:lpstr>Atomic Mass &amp; Atomic Number</vt:lpstr>
      <vt:lpstr>Atomic Mass &amp; Atomic Number</vt:lpstr>
      <vt:lpstr>Practice</vt:lpstr>
      <vt:lpstr>What about the number of electrons?</vt:lpstr>
      <vt:lpstr>Charges?</vt:lpstr>
      <vt:lpstr>Isotope</vt:lpstr>
      <vt:lpstr>Review</vt:lpstr>
      <vt:lpstr>CLASSWORK</vt:lpstr>
      <vt:lpstr>Electronic Configuration</vt:lpstr>
      <vt:lpstr>Wait…Electron Cloud?</vt:lpstr>
      <vt:lpstr>Electrons are seemingly everywhere at once!</vt:lpstr>
      <vt:lpstr>What’s more likely?  Things go from high energy to low!</vt:lpstr>
      <vt:lpstr>It’s all about Potential Energy</vt:lpstr>
      <vt:lpstr>Energy Levels and Orbitals</vt:lpstr>
      <vt:lpstr>How many electrons are in each level?</vt:lpstr>
      <vt:lpstr>Valence Electrons</vt:lpstr>
      <vt:lpstr>The bottom line</vt:lpstr>
      <vt:lpstr>Consider Carbon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 9.27</dc:title>
  <dc:creator>Nick</dc:creator>
  <cp:lastModifiedBy>Nicholas Tomasino</cp:lastModifiedBy>
  <cp:revision>35</cp:revision>
  <dcterms:created xsi:type="dcterms:W3CDTF">2011-09-28T00:40:04Z</dcterms:created>
  <dcterms:modified xsi:type="dcterms:W3CDTF">2016-09-26T11:39:01Z</dcterms:modified>
</cp:coreProperties>
</file>