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AC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3CB33-FAD7-4D16-9145-6ED85B58134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0061-4ACC-46ED-8BF4-EBA8E8615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3CB33-FAD7-4D16-9145-6ED85B58134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0061-4ACC-46ED-8BF4-EBA8E8615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3CB33-FAD7-4D16-9145-6ED85B58134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0061-4ACC-46ED-8BF4-EBA8E8615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3CB33-FAD7-4D16-9145-6ED85B58134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0061-4ACC-46ED-8BF4-EBA8E8615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3CB33-FAD7-4D16-9145-6ED85B58134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0061-4ACC-46ED-8BF4-EBA8E8615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3CB33-FAD7-4D16-9145-6ED85B58134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0061-4ACC-46ED-8BF4-EBA8E8615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3CB33-FAD7-4D16-9145-6ED85B58134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0061-4ACC-46ED-8BF4-EBA8E8615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3CB33-FAD7-4D16-9145-6ED85B58134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0061-4ACC-46ED-8BF4-EBA8E8615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3CB33-FAD7-4D16-9145-6ED85B58134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0061-4ACC-46ED-8BF4-EBA8E8615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3CB33-FAD7-4D16-9145-6ED85B58134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0061-4ACC-46ED-8BF4-EBA8E8615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3CB33-FAD7-4D16-9145-6ED85B58134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40061-4ACC-46ED-8BF4-EBA8E8615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3CB33-FAD7-4D16-9145-6ED85B581344}" type="datetimeFigureOut">
              <a:rPr lang="en-US" smtClean="0"/>
              <a:pPr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40061-4ACC-46ED-8BF4-EBA8E8615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0"/>
            <a:ext cx="7772400" cy="1470025"/>
          </a:xfrm>
        </p:spPr>
        <p:txBody>
          <a:bodyPr/>
          <a:lstStyle/>
          <a:p>
            <a:r>
              <a:rPr lang="en-US" dirty="0"/>
              <a:t>9.9:  Termites Introduction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Do Now: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OBJECTIVES:</a:t>
            </a:r>
          </a:p>
          <a:p>
            <a:pPr marL="971550" lvl="1" indent="-514350" algn="l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Describe the classification and basic biology of termites.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TASK:</a:t>
            </a:r>
          </a:p>
          <a:p>
            <a:pPr marL="971550" lvl="1" indent="-51435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1.  Prepare for quiz:</a:t>
            </a:r>
          </a:p>
          <a:p>
            <a:pPr marL="1428750" lvl="2" indent="-51435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Metric Prefixes &amp; Conversions</a:t>
            </a:r>
          </a:p>
          <a:p>
            <a:pPr marL="1428750" lvl="2" indent="-51435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Measurement &amp; SI </a:t>
            </a:r>
          </a:p>
          <a:p>
            <a:pPr marL="1428750" lvl="2" indent="-514350" algn="l">
              <a:buFont typeface="Arial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Experimental Design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Termite 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5410200" cy="5562600"/>
          </a:xfrm>
        </p:spPr>
        <p:txBody>
          <a:bodyPr/>
          <a:lstStyle/>
          <a:p>
            <a:r>
              <a:rPr lang="en-US" dirty="0"/>
              <a:t>Termites </a:t>
            </a:r>
          </a:p>
          <a:p>
            <a:pPr lvl="1"/>
            <a:r>
              <a:rPr lang="en-US" dirty="0"/>
              <a:t>Species </a:t>
            </a:r>
            <a:r>
              <a:rPr lang="en-US" i="1" dirty="0" err="1"/>
              <a:t>Reticulitermes</a:t>
            </a:r>
            <a:r>
              <a:rPr lang="en-US" i="1" dirty="0"/>
              <a:t> </a:t>
            </a:r>
            <a:r>
              <a:rPr lang="en-US" i="1" dirty="0" err="1"/>
              <a:t>flavipes</a:t>
            </a:r>
            <a:r>
              <a:rPr lang="en-US" dirty="0"/>
              <a:t> is the common termite of Eastern N America</a:t>
            </a:r>
          </a:p>
          <a:p>
            <a:pPr lvl="1"/>
            <a:r>
              <a:rPr lang="en-US" dirty="0"/>
              <a:t>Live in large colonies of about 20,000 to several million insects)</a:t>
            </a:r>
          </a:p>
          <a:p>
            <a:pPr lvl="1"/>
            <a:r>
              <a:rPr lang="en-US" dirty="0"/>
              <a:t>Eat dead plant material, incl. wood.</a:t>
            </a:r>
          </a:p>
          <a:p>
            <a:pPr lvl="1"/>
            <a:r>
              <a:rPr lang="en-US" dirty="0"/>
              <a:t>Important recyclers in forest ecosystems</a:t>
            </a:r>
          </a:p>
        </p:txBody>
      </p:sp>
      <p:pic>
        <p:nvPicPr>
          <p:cNvPr id="1026" name="Picture 2" descr="http://upload.wikimedia.org/wikipedia/commons/thumb/d/d3/Coptotermes_formosanus_shiraki_USGov_k8204-7.jpg/330px-Coptotermes_formosanus_shiraki_USGov_k8204-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1295400"/>
            <a:ext cx="3568700" cy="535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293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1788" y="0"/>
            <a:ext cx="4582212" cy="1905000"/>
          </a:xfrm>
        </p:spPr>
        <p:txBody>
          <a:bodyPr>
            <a:normAutofit/>
          </a:bodyPr>
          <a:lstStyle/>
          <a:p>
            <a:r>
              <a:rPr lang="en-US" dirty="0"/>
              <a:t>Termites</a:t>
            </a:r>
            <a:br>
              <a:rPr lang="en-US" dirty="0"/>
            </a:br>
            <a:r>
              <a:rPr lang="en-US" sz="3200" dirty="0"/>
              <a:t>Phylum:  Arthropoda</a:t>
            </a:r>
            <a:br>
              <a:rPr lang="en-US" sz="3200" dirty="0"/>
            </a:br>
            <a:r>
              <a:rPr lang="en-US" sz="3200" dirty="0"/>
              <a:t>Class:  </a:t>
            </a:r>
            <a:r>
              <a:rPr lang="en-US" sz="3200" dirty="0" err="1"/>
              <a:t>Insecta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1788" y="1905000"/>
            <a:ext cx="4506012" cy="4953000"/>
          </a:xfrm>
        </p:spPr>
        <p:txBody>
          <a:bodyPr>
            <a:normAutofit/>
          </a:bodyPr>
          <a:lstStyle/>
          <a:p>
            <a:r>
              <a:rPr lang="en-US" b="1" u="sng" dirty="0"/>
              <a:t>Arthropods</a:t>
            </a:r>
            <a:r>
              <a:rPr lang="en-US" dirty="0"/>
              <a:t>: animals with exoskeletons and segmented bodies.</a:t>
            </a:r>
          </a:p>
          <a:p>
            <a:endParaRPr lang="en-US" dirty="0"/>
          </a:p>
          <a:p>
            <a:r>
              <a:rPr lang="en-US" b="1" u="sng" dirty="0"/>
              <a:t>Insects</a:t>
            </a:r>
            <a:r>
              <a:rPr lang="en-US" dirty="0"/>
              <a:t> are the most successful class of animal on Earth by diversity and by biomass.</a:t>
            </a:r>
          </a:p>
        </p:txBody>
      </p:sp>
      <p:pic>
        <p:nvPicPr>
          <p:cNvPr id="1026" name="Picture 2" descr="Image result for arthropod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18" y="826532"/>
            <a:ext cx="3157076" cy="4730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311956" y="452487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Phylum Arthropoda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5867400"/>
            <a:ext cx="9142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Class </a:t>
            </a:r>
            <a:r>
              <a:rPr lang="en-US" dirty="0" err="1"/>
              <a:t>Insecta</a:t>
            </a:r>
            <a:endParaRPr lang="en-US" dirty="0"/>
          </a:p>
        </p:txBody>
      </p:sp>
      <p:cxnSp>
        <p:nvCxnSpPr>
          <p:cNvPr id="7" name="Straight Arrow Connector 6"/>
          <p:cNvCxnSpPr>
            <a:stCxn id="6" idx="0"/>
          </p:cNvCxnSpPr>
          <p:nvPr/>
        </p:nvCxnSpPr>
        <p:spPr>
          <a:xfrm flipV="1">
            <a:off x="3124141" y="5181600"/>
            <a:ext cx="59" cy="68580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232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27709"/>
            <a:ext cx="8229600" cy="789709"/>
          </a:xfrm>
        </p:spPr>
        <p:txBody>
          <a:bodyPr>
            <a:normAutofit/>
          </a:bodyPr>
          <a:lstStyle/>
          <a:p>
            <a:r>
              <a:rPr lang="en-US" dirty="0"/>
              <a:t>Termite Castes and Life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62000"/>
            <a:ext cx="4343400" cy="6096000"/>
          </a:xfrm>
        </p:spPr>
        <p:txBody>
          <a:bodyPr/>
          <a:lstStyle/>
          <a:p>
            <a:r>
              <a:rPr lang="en-US" dirty="0"/>
              <a:t>Caste system social order:</a:t>
            </a:r>
          </a:p>
          <a:p>
            <a:pPr lvl="1"/>
            <a:r>
              <a:rPr lang="en-US" dirty="0"/>
              <a:t>Workers </a:t>
            </a:r>
          </a:p>
          <a:p>
            <a:pPr lvl="1"/>
            <a:r>
              <a:rPr lang="en-US" dirty="0"/>
              <a:t>Soldiers</a:t>
            </a:r>
          </a:p>
          <a:p>
            <a:pPr lvl="1"/>
            <a:r>
              <a:rPr lang="en-US" dirty="0" err="1"/>
              <a:t>Reproductives</a:t>
            </a:r>
            <a:endParaRPr lang="en-US" dirty="0"/>
          </a:p>
          <a:p>
            <a:r>
              <a:rPr lang="en-US" dirty="0"/>
              <a:t>All termites in a colony are offspring of the single queen.</a:t>
            </a:r>
          </a:p>
          <a:p>
            <a:r>
              <a:rPr lang="en-US" dirty="0"/>
              <a:t>To begin a new colony, </a:t>
            </a:r>
            <a:r>
              <a:rPr lang="en-US" dirty="0" err="1"/>
              <a:t>reproductives</a:t>
            </a:r>
            <a:r>
              <a:rPr lang="en-US" dirty="0"/>
              <a:t> “swarm” to a </a:t>
            </a:r>
            <a:r>
              <a:rPr lang="en-US"/>
              <a:t>new location.</a:t>
            </a:r>
            <a:endParaRPr lang="en-US" dirty="0"/>
          </a:p>
        </p:txBody>
      </p:sp>
      <p:pic>
        <p:nvPicPr>
          <p:cNvPr id="2050" name="Picture 2" descr="http://www.prevailpest.com/termite-1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07" y="1209674"/>
            <a:ext cx="4640494" cy="541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4638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/>
              <a:t>Termite Reproduction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r>
              <a:rPr lang="en-US" dirty="0"/>
              <a:t>The King and Queen </a:t>
            </a:r>
            <a:r>
              <a:rPr lang="en-US" dirty="0" err="1"/>
              <a:t>reproductives</a:t>
            </a:r>
            <a:r>
              <a:rPr lang="en-US" dirty="0"/>
              <a:t> begin a new colony after a swarm.</a:t>
            </a:r>
          </a:p>
          <a:p>
            <a:r>
              <a:rPr lang="en-US" dirty="0"/>
              <a:t>The queen can live up to 50 years, and mates for life with a king.  (kings don’t live as long, and are replaced)</a:t>
            </a:r>
          </a:p>
          <a:p>
            <a:r>
              <a:rPr lang="en-US" dirty="0"/>
              <a:t>Development from </a:t>
            </a:r>
            <a:r>
              <a:rPr lang="en-US" dirty="0" err="1"/>
              <a:t>egg</a:t>
            </a:r>
            <a:r>
              <a:rPr lang="en-US" dirty="0" err="1">
                <a:sym typeface="Wingdings" pitchFamily="2" charset="2"/>
              </a:rPr>
              <a:t>adult</a:t>
            </a:r>
            <a:r>
              <a:rPr lang="en-US" dirty="0">
                <a:sym typeface="Wingdings" pitchFamily="2" charset="2"/>
              </a:rPr>
              <a:t> is controlled by </a:t>
            </a:r>
            <a:r>
              <a:rPr lang="en-US" dirty="0" err="1">
                <a:sym typeface="Wingdings" pitchFamily="2" charset="2"/>
              </a:rPr>
              <a:t>pheremones</a:t>
            </a:r>
            <a:r>
              <a:rPr lang="en-US" dirty="0">
                <a:sym typeface="Wingdings" pitchFamily="2" charset="2"/>
              </a:rPr>
              <a:t> (chemical signals).  </a:t>
            </a:r>
          </a:p>
          <a:p>
            <a:pPr lvl="1"/>
            <a:r>
              <a:rPr lang="en-US" sz="2400" dirty="0">
                <a:sym typeface="Wingdings" pitchFamily="2" charset="2"/>
              </a:rPr>
              <a:t>For example, the queen produces a </a:t>
            </a:r>
            <a:r>
              <a:rPr lang="en-US" sz="2400" dirty="0" err="1">
                <a:sym typeface="Wingdings" pitchFamily="2" charset="2"/>
              </a:rPr>
              <a:t>pheremone</a:t>
            </a:r>
            <a:r>
              <a:rPr lang="en-US" sz="2400" dirty="0">
                <a:sym typeface="Wingdings" pitchFamily="2" charset="2"/>
              </a:rPr>
              <a:t> that prevents new queens from developing.  When she dies, that </a:t>
            </a:r>
            <a:r>
              <a:rPr lang="en-US" sz="2400" dirty="0" err="1">
                <a:sym typeface="Wingdings" pitchFamily="2" charset="2"/>
              </a:rPr>
              <a:t>pheremone</a:t>
            </a:r>
            <a:r>
              <a:rPr lang="en-US" sz="2400" dirty="0">
                <a:sym typeface="Wingdings" pitchFamily="2" charset="2"/>
              </a:rPr>
              <a:t> is no longer present, and new young queens develop.</a:t>
            </a:r>
            <a:endParaRPr lang="en-US" sz="2400" dirty="0"/>
          </a:p>
          <a:p>
            <a:r>
              <a:rPr lang="en-US" dirty="0"/>
              <a:t>Queens can lay up to 1,000 eggs a day!</a:t>
            </a:r>
          </a:p>
        </p:txBody>
      </p:sp>
    </p:spTree>
    <p:extLst>
      <p:ext uri="{BB962C8B-B14F-4D97-AF65-F5344CB8AC3E}">
        <p14:creationId xmlns:p14="http://schemas.microsoft.com/office/powerpoint/2010/main" val="1051111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8" y="0"/>
            <a:ext cx="9138501" cy="762000"/>
          </a:xfrm>
        </p:spPr>
        <p:txBody>
          <a:bodyPr/>
          <a:lstStyle/>
          <a:p>
            <a:r>
              <a:rPr lang="en-US" dirty="0"/>
              <a:t>Workers and Soldiers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762000"/>
            <a:ext cx="4953000" cy="6096000"/>
          </a:xfrm>
        </p:spPr>
        <p:txBody>
          <a:bodyPr>
            <a:normAutofit fontScale="92500"/>
          </a:bodyPr>
          <a:lstStyle/>
          <a:p>
            <a:r>
              <a:rPr lang="en-US" dirty="0"/>
              <a:t>Workers and soldiers are sterile</a:t>
            </a:r>
          </a:p>
          <a:p>
            <a:r>
              <a:rPr lang="en-US" dirty="0"/>
              <a:t>Workers:</a:t>
            </a:r>
          </a:p>
          <a:p>
            <a:pPr lvl="1"/>
            <a:r>
              <a:rPr lang="en-US" dirty="0"/>
              <a:t>Smallest, and most common</a:t>
            </a:r>
          </a:p>
          <a:p>
            <a:pPr lvl="1"/>
            <a:r>
              <a:rPr lang="en-US" dirty="0"/>
              <a:t>Many jobs, including</a:t>
            </a:r>
          </a:p>
          <a:p>
            <a:pPr lvl="2"/>
            <a:r>
              <a:rPr lang="en-US" dirty="0"/>
              <a:t>Foraging for food / feeding other castes</a:t>
            </a:r>
          </a:p>
          <a:p>
            <a:pPr lvl="2"/>
            <a:r>
              <a:rPr lang="en-US" dirty="0"/>
              <a:t>Building &amp; maintaining nest</a:t>
            </a:r>
          </a:p>
          <a:p>
            <a:pPr lvl="2"/>
            <a:r>
              <a:rPr lang="en-US" dirty="0"/>
              <a:t>Caring for brood</a:t>
            </a:r>
          </a:p>
          <a:p>
            <a:r>
              <a:rPr lang="en-US" dirty="0"/>
              <a:t>Soldiers:</a:t>
            </a:r>
          </a:p>
          <a:p>
            <a:pPr lvl="1"/>
            <a:r>
              <a:rPr lang="en-US" dirty="0"/>
              <a:t>Powerful jaws on large heads.  Far fewer than workers</a:t>
            </a:r>
          </a:p>
          <a:p>
            <a:pPr lvl="1"/>
            <a:r>
              <a:rPr lang="en-US" dirty="0"/>
              <a:t>Colony defense</a:t>
            </a:r>
          </a:p>
        </p:txBody>
      </p:sp>
      <p:pic>
        <p:nvPicPr>
          <p:cNvPr id="2050" name="Picture 2" descr="Image result for worker soldier term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210639" y="2009775"/>
            <a:ext cx="5715000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419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 result for south african termi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63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35472" y="857251"/>
            <a:ext cx="4419600" cy="5143499"/>
          </a:xfrm>
          <a:solidFill>
            <a:srgbClr val="4BACC6">
              <a:alpha val="60000"/>
            </a:srgb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We will watch a short video about South African mound-forming termites.</a:t>
            </a:r>
          </a:p>
          <a:p>
            <a:r>
              <a:rPr lang="en-US" dirty="0"/>
              <a:t>Although a very different species from the one you will work with, the castes remain the same, and social behavior is evident.</a:t>
            </a:r>
          </a:p>
        </p:txBody>
      </p:sp>
    </p:spTree>
    <p:extLst>
      <p:ext uri="{BB962C8B-B14F-4D97-AF65-F5344CB8AC3E}">
        <p14:creationId xmlns:p14="http://schemas.microsoft.com/office/powerpoint/2010/main" val="3684653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Termites Follow </a:t>
            </a:r>
            <a:r>
              <a:rPr lang="en-US" i="1" dirty="0"/>
              <a:t>Some</a:t>
            </a:r>
            <a:r>
              <a:rPr lang="en-US" dirty="0"/>
              <a:t> 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You’ve got to see it to believe it…</a:t>
            </a:r>
          </a:p>
        </p:txBody>
      </p:sp>
      <p:pic>
        <p:nvPicPr>
          <p:cNvPr id="4098" name="Picture 2" descr="Image result for termite ink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1" t="8063" r="3948" b="8253"/>
          <a:stretch/>
        </p:blipFill>
        <p:spPr bwMode="auto">
          <a:xfrm>
            <a:off x="1752600" y="2286000"/>
            <a:ext cx="5867400" cy="4379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2317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Play with Some Termites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dirty="0"/>
              <a:t>BE GENTLE!  Termites are fragile… always use a paint brush to move them.</a:t>
            </a:r>
          </a:p>
          <a:p>
            <a:r>
              <a:rPr lang="en-US" dirty="0"/>
              <a:t>Attempt to complete procedure day 1, including:</a:t>
            </a:r>
          </a:p>
          <a:p>
            <a:pPr lvl="1"/>
            <a:r>
              <a:rPr lang="en-US" dirty="0"/>
              <a:t>General observations</a:t>
            </a:r>
          </a:p>
          <a:p>
            <a:pPr lvl="1"/>
            <a:r>
              <a:rPr lang="en-US" dirty="0"/>
              <a:t>Labeled sketch</a:t>
            </a:r>
          </a:p>
          <a:p>
            <a:pPr lvl="1"/>
            <a:r>
              <a:rPr lang="en-US" dirty="0"/>
              <a:t>Observation with CONTROL PEN line</a:t>
            </a:r>
          </a:p>
          <a:p>
            <a:pPr lvl="1"/>
            <a:r>
              <a:rPr lang="en-US" dirty="0"/>
              <a:t>Questions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164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379</Words>
  <Application>Microsoft Office PowerPoint</Application>
  <PresentationFormat>On-screen Show (4:3)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9.9:  Termites Introduction</vt:lpstr>
      <vt:lpstr>Termite Background</vt:lpstr>
      <vt:lpstr>Termites Phylum:  Arthropoda Class:  Insecta</vt:lpstr>
      <vt:lpstr>Termite Castes and Life Cycle</vt:lpstr>
      <vt:lpstr>Termite Reproduction</vt:lpstr>
      <vt:lpstr>Workers and Soldiers</vt:lpstr>
      <vt:lpstr>PowerPoint Presentation</vt:lpstr>
      <vt:lpstr>Termites Follow Some Ink</vt:lpstr>
      <vt:lpstr>Play with Some Termites</vt:lpstr>
    </vt:vector>
  </TitlesOfParts>
  <Company>BCPSS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9.6</dc:title>
  <dc:creator>ITD</dc:creator>
  <cp:lastModifiedBy>Nicholas Tomasino</cp:lastModifiedBy>
  <cp:revision>19</cp:revision>
  <dcterms:created xsi:type="dcterms:W3CDTF">2012-09-06T11:37:47Z</dcterms:created>
  <dcterms:modified xsi:type="dcterms:W3CDTF">2016-09-08T18:45:17Z</dcterms:modified>
</cp:coreProperties>
</file>