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4DF1-3E52-4276-888A-595A6C900873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4B02-BBB5-482C-8BA3-54C7A09DE7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18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4DF1-3E52-4276-888A-595A6C900873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4B02-BBB5-482C-8BA3-54C7A09DE7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9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4DF1-3E52-4276-888A-595A6C900873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4B02-BBB5-482C-8BA3-54C7A09DE7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32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4DF1-3E52-4276-888A-595A6C900873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4B02-BBB5-482C-8BA3-54C7A09DE7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26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4DF1-3E52-4276-888A-595A6C900873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4B02-BBB5-482C-8BA3-54C7A09DE7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2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4DF1-3E52-4276-888A-595A6C900873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4B02-BBB5-482C-8BA3-54C7A09DE7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00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4DF1-3E52-4276-888A-595A6C900873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4B02-BBB5-482C-8BA3-54C7A09DE7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14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4DF1-3E52-4276-888A-595A6C900873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4B02-BBB5-482C-8BA3-54C7A09DE7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4DF1-3E52-4276-888A-595A6C900873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4B02-BBB5-482C-8BA3-54C7A09DE7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94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4DF1-3E52-4276-888A-595A6C900873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4B02-BBB5-482C-8BA3-54C7A09DE7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46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4DF1-3E52-4276-888A-595A6C900873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4B02-BBB5-482C-8BA3-54C7A09DE7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3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94DF1-3E52-4276-888A-595A6C900873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44B02-BBB5-482C-8BA3-54C7A09DE7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85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855"/>
            <a:ext cx="5334000" cy="1470025"/>
          </a:xfrm>
        </p:spPr>
        <p:txBody>
          <a:bodyPr/>
          <a:lstStyle/>
          <a:p>
            <a:r>
              <a:rPr lang="en-US" dirty="0"/>
              <a:t>Microscope Lab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5800" y="0"/>
            <a:ext cx="4648200" cy="68580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DO NOW 9/19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OBJECTIVES: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Identify key parts of a microscope, describe their functions, and use them competently.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Define FOV size, and determine its values for our microscopes.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Observe and analyze cells from the four kingdoms of domain </a:t>
            </a:r>
            <a:r>
              <a:rPr lang="en-US" dirty="0" err="1">
                <a:solidFill>
                  <a:schemeClr val="tx1"/>
                </a:solidFill>
              </a:rPr>
              <a:t>Eukaryota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TASK: </a:t>
            </a:r>
          </a:p>
          <a:p>
            <a:r>
              <a:rPr lang="en-US" dirty="0">
                <a:solidFill>
                  <a:schemeClr val="tx1"/>
                </a:solidFill>
              </a:rPr>
              <a:t>If the diameter of the circle shown is 0.5 mm, about how long are the sides of the rectangular cells?</a:t>
            </a:r>
          </a:p>
          <a:p>
            <a:r>
              <a:rPr lang="en-US" dirty="0">
                <a:solidFill>
                  <a:schemeClr val="tx1"/>
                </a:solidFill>
              </a:rPr>
              <a:t>ALSO:  pass up Bias WS if you haven’t already turned it in.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29"/>
          <a:stretch/>
        </p:blipFill>
        <p:spPr bwMode="auto">
          <a:xfrm>
            <a:off x="103909" y="1371600"/>
            <a:ext cx="4572000" cy="417861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03909" y="1371600"/>
            <a:ext cx="4572000" cy="42672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2"/>
            <a:endCxn id="1026" idx="6"/>
          </p:cNvCxnSpPr>
          <p:nvPr/>
        </p:nvCxnSpPr>
        <p:spPr>
          <a:xfrm flipV="1">
            <a:off x="103909" y="3460909"/>
            <a:ext cx="4572000" cy="442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672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dirty="0"/>
              <a:t>Kingdom Fungi:  </a:t>
            </a:r>
            <a:r>
              <a:rPr lang="en-US" i="1" dirty="0" err="1"/>
              <a:t>Rhizopus</a:t>
            </a:r>
            <a:r>
              <a:rPr lang="en-US" i="1" dirty="0"/>
              <a:t> </a:t>
            </a:r>
            <a:r>
              <a:rPr lang="en-US" i="1" dirty="0" err="1"/>
              <a:t>nigricans</a:t>
            </a:r>
            <a:r>
              <a:rPr lang="en-US" dirty="0"/>
              <a:t> and others</a:t>
            </a:r>
            <a:endParaRPr lang="en-US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58088"/>
            <a:ext cx="8458200" cy="559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96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dirty="0"/>
              <a:t>Kingdom* </a:t>
            </a:r>
            <a:r>
              <a:rPr lang="en-US" dirty="0" err="1"/>
              <a:t>Protista</a:t>
            </a:r>
            <a:r>
              <a:rPr lang="en-US" dirty="0"/>
              <a:t>:  wet mount from fish tank.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1269"/>
            <a:ext cx="9144000" cy="562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298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4038600" cy="838200"/>
          </a:xfrm>
        </p:spPr>
        <p:txBody>
          <a:bodyPr/>
          <a:lstStyle/>
          <a:p>
            <a:r>
              <a:rPr lang="en-US" dirty="0"/>
              <a:t>Microscopes!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1"/>
            <a:ext cx="3810000" cy="2362200"/>
          </a:xfrm>
        </p:spPr>
        <p:txBody>
          <a:bodyPr/>
          <a:lstStyle/>
          <a:p>
            <a:r>
              <a:rPr lang="en-US" dirty="0"/>
              <a:t>The first microscopes were developed in the 17</a:t>
            </a:r>
            <a:r>
              <a:rPr lang="en-US" baseline="30000" dirty="0"/>
              <a:t>th</a:t>
            </a:r>
            <a:r>
              <a:rPr lang="en-US" dirty="0"/>
              <a:t> century.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727" y="27709"/>
            <a:ext cx="4620491" cy="4620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810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191000" y="4800599"/>
            <a:ext cx="4932218" cy="20366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Antonie</a:t>
            </a:r>
            <a:r>
              <a:rPr lang="en-US" dirty="0"/>
              <a:t> Van Leeuwenhoek was the first human to see unicellular organisms, in 1674</a:t>
            </a:r>
          </a:p>
        </p:txBody>
      </p:sp>
    </p:spTree>
    <p:extLst>
      <p:ext uri="{BB962C8B-B14F-4D97-AF65-F5344CB8AC3E}">
        <p14:creationId xmlns:p14="http://schemas.microsoft.com/office/powerpoint/2010/main" val="786405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/>
              <a:t>Robert Hooke coined the term “cell”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2"/>
            <a:ext cx="6369132" cy="1600198"/>
          </a:xfrm>
        </p:spPr>
        <p:txBody>
          <a:bodyPr>
            <a:normAutofit fontScale="92500"/>
          </a:bodyPr>
          <a:lstStyle/>
          <a:p>
            <a:r>
              <a:rPr lang="en-US" dirty="0"/>
              <a:t>1665, Hooke publishes </a:t>
            </a:r>
            <a:r>
              <a:rPr lang="en-US" i="1" dirty="0" err="1"/>
              <a:t>Micrographia</a:t>
            </a:r>
            <a:r>
              <a:rPr lang="en-US" dirty="0"/>
              <a:t>, a book of his sketches taken with the microscope shown at right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84782"/>
            <a:ext cx="3692236" cy="26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532" y="685800"/>
            <a:ext cx="2622468" cy="403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2212112"/>
            <a:ext cx="3484417" cy="4645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4" t="17879" r="23974" b="3091"/>
          <a:stretch/>
        </p:blipFill>
        <p:spPr bwMode="auto">
          <a:xfrm>
            <a:off x="7069831" y="4454236"/>
            <a:ext cx="1525870" cy="243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625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709" y="0"/>
            <a:ext cx="7696200" cy="884238"/>
          </a:xfrm>
        </p:spPr>
        <p:txBody>
          <a:bodyPr/>
          <a:lstStyle/>
          <a:p>
            <a:r>
              <a:rPr lang="en-US" dirty="0"/>
              <a:t>The Compound Light Microscope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3962400" cy="5943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compound light microscope uses two convex glass lenses to magnify a specimen.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Advantage:  can visualize living cells.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Disadvantage:  not as powerful as some other technology</a:t>
            </a:r>
          </a:p>
        </p:txBody>
      </p:sp>
      <p:pic>
        <p:nvPicPr>
          <p:cNvPr id="4098" name="Picture 2" descr="sc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48615"/>
            <a:ext cx="5181600" cy="610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529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191000" cy="1219200"/>
          </a:xfrm>
        </p:spPr>
        <p:txBody>
          <a:bodyPr/>
          <a:lstStyle/>
          <a:p>
            <a:r>
              <a:rPr lang="en-US" dirty="0"/>
              <a:t>Magnification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114800" cy="5181600"/>
          </a:xfrm>
        </p:spPr>
        <p:txBody>
          <a:bodyPr/>
          <a:lstStyle/>
          <a:p>
            <a:r>
              <a:rPr lang="en-US" dirty="0"/>
              <a:t>To find the total magnification of a microscope, multiply the magnification of the ocular lens (eyepiece) by the magnification of the objective lens.</a:t>
            </a:r>
          </a:p>
          <a:p>
            <a:r>
              <a:rPr lang="en-US" dirty="0"/>
              <a:t>Resolution matters!  (Low res = blurry)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"/>
            <a:ext cx="4634017" cy="662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965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6292" y="0"/>
            <a:ext cx="6467708" cy="1447800"/>
          </a:xfrm>
        </p:spPr>
        <p:txBody>
          <a:bodyPr>
            <a:normAutofit/>
          </a:bodyPr>
          <a:lstStyle/>
          <a:p>
            <a:r>
              <a:rPr lang="en-US" dirty="0"/>
              <a:t>The Lab:  Exploring Domain </a:t>
            </a:r>
            <a:r>
              <a:rPr lang="en-US" dirty="0" err="1"/>
              <a:t>Eukaryota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6292" y="1600200"/>
            <a:ext cx="6467708" cy="52578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All life is divided into 3 domains.</a:t>
            </a:r>
          </a:p>
          <a:p>
            <a:r>
              <a:rPr lang="en-US" dirty="0"/>
              <a:t>You, as well as all multicellular organisms (and some unicellular ones) are part of domain </a:t>
            </a:r>
            <a:r>
              <a:rPr lang="en-US" dirty="0" err="1"/>
              <a:t>Eukaryota</a:t>
            </a:r>
            <a:r>
              <a:rPr lang="en-US" dirty="0"/>
              <a:t>.</a:t>
            </a:r>
          </a:p>
          <a:p>
            <a:r>
              <a:rPr lang="en-US" dirty="0"/>
              <a:t>You are a eukaryote, made of eukaryotic cells.</a:t>
            </a:r>
          </a:p>
          <a:p>
            <a:r>
              <a:rPr lang="en-US" dirty="0"/>
              <a:t>We will observe specimens from the four kingdoms of domain </a:t>
            </a:r>
            <a:r>
              <a:rPr lang="en-US" dirty="0" err="1"/>
              <a:t>Eukaryota</a:t>
            </a:r>
            <a:r>
              <a:rPr lang="en-US" dirty="0"/>
              <a:t>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676293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744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of view (</a:t>
            </a:r>
            <a:r>
              <a:rPr lang="en-US" dirty="0" err="1"/>
              <a:t>fov</a:t>
            </a:r>
            <a:r>
              <a:rPr lang="en-US" dirty="0"/>
              <a:t>)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073" y="1295400"/>
            <a:ext cx="8229600" cy="1828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Measure on low power only!</a:t>
            </a:r>
          </a:p>
          <a:p>
            <a:r>
              <a:rPr lang="en-US" dirty="0"/>
              <a:t>Calculate low, medium and high power values using equations given.</a:t>
            </a:r>
          </a:p>
          <a:p>
            <a:r>
              <a:rPr lang="en-US" dirty="0"/>
              <a:t>Use FOV to estimate cell sizes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58308"/>
            <a:ext cx="3352800" cy="3094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24200"/>
            <a:ext cx="43434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648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dirty="0"/>
              <a:t>Kingdom </a:t>
            </a:r>
            <a:r>
              <a:rPr lang="en-US" dirty="0" err="1"/>
              <a:t>Animalia</a:t>
            </a:r>
            <a:r>
              <a:rPr lang="en-US" dirty="0"/>
              <a:t>:  Frog Skin (&amp; others)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6172200" cy="5385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082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dirty="0"/>
              <a:t>Kingdom Plantae:  </a:t>
            </a:r>
            <a:r>
              <a:rPr lang="en-US" i="1" dirty="0"/>
              <a:t>Elodea sp. </a:t>
            </a:r>
            <a:r>
              <a:rPr lang="en-US" dirty="0"/>
              <a:t>And others</a:t>
            </a:r>
            <a:endParaRPr lang="en-US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02460"/>
            <a:ext cx="4648200" cy="53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888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</TotalTime>
  <Words>328</Words>
  <Application>Microsoft Office PowerPoint</Application>
  <PresentationFormat>On-screen Show (4:3)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Microscope Lab</vt:lpstr>
      <vt:lpstr>Microscopes!</vt:lpstr>
      <vt:lpstr>Robert Hooke coined the term “cell”</vt:lpstr>
      <vt:lpstr>The Compound Light Microscope</vt:lpstr>
      <vt:lpstr>Magnification</vt:lpstr>
      <vt:lpstr>The Lab:  Exploring Domain Eukaryota</vt:lpstr>
      <vt:lpstr>Field of view (fov) size</vt:lpstr>
      <vt:lpstr>Kingdom Animalia:  Frog Skin (&amp; others)</vt:lpstr>
      <vt:lpstr>Kingdom Plantae:  Elodea sp. And others</vt:lpstr>
      <vt:lpstr>Kingdom Fungi:  Rhizopus nigricans and others</vt:lpstr>
      <vt:lpstr>Kingdom* Protista:  wet mount from fish tank.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 9.20</dc:title>
  <dc:creator>Nick</dc:creator>
  <cp:lastModifiedBy>Nicholas Tomasino</cp:lastModifiedBy>
  <cp:revision>61</cp:revision>
  <dcterms:created xsi:type="dcterms:W3CDTF">2011-09-19T21:54:35Z</dcterms:created>
  <dcterms:modified xsi:type="dcterms:W3CDTF">2016-09-19T11:56:11Z</dcterms:modified>
</cp:coreProperties>
</file>