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166A1-122F-4C73-857A-327FBA4126D7}" type="datetimeFigureOut">
              <a:rPr lang="en-US" smtClean="0"/>
              <a:pPr/>
              <a:t>9/14/2014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A8AF-8B6A-4CDC-BA81-33DBCD930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862"/>
            <a:ext cx="8229600" cy="1143000"/>
          </a:xfrm>
        </p:spPr>
        <p:txBody>
          <a:bodyPr/>
          <a:lstStyle/>
          <a:p>
            <a:r>
              <a:rPr lang="en-US" dirty="0" smtClean="0"/>
              <a:t>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bias?</a:t>
            </a:r>
          </a:p>
          <a:p>
            <a:pPr lvl="1"/>
            <a:r>
              <a:rPr lang="en-US" dirty="0" smtClean="0"/>
              <a:t>Prejudice that favors some data or results over others.</a:t>
            </a:r>
          </a:p>
          <a:p>
            <a:pPr lvl="2"/>
            <a:r>
              <a:rPr lang="en-US" dirty="0" smtClean="0"/>
              <a:t>Only using data that supports or refutes a hypothesis, not all available data.</a:t>
            </a:r>
          </a:p>
          <a:p>
            <a:pPr lvl="2"/>
            <a:r>
              <a:rPr lang="en-US" dirty="0" smtClean="0"/>
              <a:t>Rigging an experiment to produce desired results.</a:t>
            </a:r>
          </a:p>
          <a:p>
            <a:pPr lvl="2"/>
            <a:r>
              <a:rPr lang="en-US" dirty="0" err="1" smtClean="0"/>
              <a:t>Inadvertant</a:t>
            </a:r>
            <a:r>
              <a:rPr lang="en-US" dirty="0" smtClean="0"/>
              <a:t> bias from poor experimental design that favors a certain result for reasons unrelated to hypothesis.</a:t>
            </a:r>
          </a:p>
          <a:p>
            <a:endParaRPr lang="en-US" dirty="0"/>
          </a:p>
          <a:p>
            <a:r>
              <a:rPr lang="en-US" dirty="0" smtClean="0"/>
              <a:t>Why is it a bad thing?</a:t>
            </a:r>
          </a:p>
          <a:p>
            <a:pPr lvl="1"/>
            <a:r>
              <a:rPr lang="en-US" dirty="0" smtClean="0"/>
              <a:t>Science must have accurate data to work properly.</a:t>
            </a:r>
          </a:p>
          <a:p>
            <a:pPr lvl="1">
              <a:buNone/>
            </a:pPr>
            <a:endParaRPr lang="en-US" dirty="0"/>
          </a:p>
          <a:p>
            <a:r>
              <a:rPr lang="en-US" dirty="0" smtClean="0"/>
              <a:t>What causes bias?</a:t>
            </a:r>
          </a:p>
          <a:p>
            <a:pPr lvl="1"/>
            <a:r>
              <a:rPr lang="en-US" dirty="0" smtClean="0"/>
              <a:t>Confirmation bias:  see what you want to see.</a:t>
            </a:r>
          </a:p>
          <a:p>
            <a:pPr lvl="1"/>
            <a:r>
              <a:rPr lang="en-US" dirty="0" smtClean="0"/>
              <a:t>Conflicts of interest:  $$$ and awards / promotions, etc.</a:t>
            </a:r>
          </a:p>
          <a:p>
            <a:pPr lvl="1"/>
            <a:r>
              <a:rPr lang="en-US" dirty="0" smtClean="0"/>
              <a:t>Poor experimental design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055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Heart rate</a:t>
            </a:r>
          </a:p>
          <a:p>
            <a:endParaRPr lang="en-US" dirty="0"/>
          </a:p>
          <a:p>
            <a:r>
              <a:rPr lang="en-US" dirty="0" smtClean="0"/>
              <a:t>Telepathy / ESP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24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84238"/>
          </a:xfrm>
        </p:spPr>
        <p:txBody>
          <a:bodyPr/>
          <a:lstStyle/>
          <a:p>
            <a:r>
              <a:rPr lang="en-US" dirty="0" smtClean="0"/>
              <a:t>How Science Fights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10200"/>
          </a:xfrm>
        </p:spPr>
        <p:txBody>
          <a:bodyPr/>
          <a:lstStyle/>
          <a:p>
            <a:r>
              <a:rPr lang="en-US" dirty="0" smtClean="0"/>
              <a:t>Peer review process</a:t>
            </a:r>
          </a:p>
          <a:p>
            <a:pPr lvl="1"/>
            <a:r>
              <a:rPr lang="en-US" dirty="0" smtClean="0"/>
              <a:t>Trained scientists in the field review research papers to make sure proper controls were used, and the methods were fair.</a:t>
            </a:r>
          </a:p>
          <a:p>
            <a:r>
              <a:rPr lang="en-US" dirty="0" smtClean="0"/>
              <a:t>Repeatability</a:t>
            </a:r>
          </a:p>
          <a:p>
            <a:pPr lvl="1"/>
            <a:r>
              <a:rPr lang="en-US" dirty="0" smtClean="0"/>
              <a:t>Others in the field will attempt to confirm finding, or add to them.  If they can’t, then the original research will be discredited.</a:t>
            </a:r>
          </a:p>
          <a:p>
            <a:r>
              <a:rPr lang="en-US" dirty="0" smtClean="0"/>
              <a:t>Lead to better experimental design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99694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Pharmaceutical Company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0010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This is why Mr. Tomasino is a teacher, and not working for “the man.”</a:t>
            </a:r>
          </a:p>
          <a:p>
            <a:endParaRPr lang="en-US" dirty="0" smtClean="0"/>
          </a:p>
          <a:p>
            <a:pPr lvl="1"/>
            <a:r>
              <a:rPr lang="en-US" b="1" u="sng" dirty="0" err="1" smtClean="0"/>
              <a:t>Merk</a:t>
            </a:r>
            <a:r>
              <a:rPr lang="en-US" dirty="0" smtClean="0"/>
              <a:t> and </a:t>
            </a:r>
            <a:r>
              <a:rPr lang="en-US" dirty="0" err="1" smtClean="0"/>
              <a:t>Vioxx</a:t>
            </a:r>
            <a:r>
              <a:rPr lang="en-US" dirty="0" smtClean="0"/>
              <a:t>:  A paid spokesperson for a drug company made up 21 different studies (experiments) to make the drug look better.  About 100,000 patients developed heart disease as a result of taking </a:t>
            </a:r>
            <a:r>
              <a:rPr lang="en-US" dirty="0" err="1" smtClean="0"/>
              <a:t>Vioxx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lvl="1"/>
            <a:r>
              <a:rPr lang="en-US" b="1" u="sng" dirty="0" smtClean="0"/>
              <a:t>GSK</a:t>
            </a:r>
            <a:r>
              <a:rPr lang="en-US" dirty="0" smtClean="0"/>
              <a:t> and </a:t>
            </a:r>
            <a:r>
              <a:rPr lang="en-US" dirty="0" err="1" smtClean="0"/>
              <a:t>Avandia</a:t>
            </a:r>
            <a:r>
              <a:rPr lang="en-US" dirty="0" smtClean="0"/>
              <a:t> article:  $3 BILLION dollar (largest ever) legal settlement for fraud in July 2012.  RE: off label </a:t>
            </a:r>
            <a:r>
              <a:rPr lang="en-US" dirty="0" err="1" smtClean="0"/>
              <a:t>scrips</a:t>
            </a:r>
            <a:r>
              <a:rPr lang="en-US" dirty="0" smtClean="0"/>
              <a:t>.  Still profited from action.</a:t>
            </a:r>
          </a:p>
          <a:p>
            <a:endParaRPr lang="en-US" dirty="0"/>
          </a:p>
          <a:p>
            <a:pPr lvl="1"/>
            <a:r>
              <a:rPr lang="en-US" b="1" u="sng" dirty="0" smtClean="0"/>
              <a:t>Pfizer</a:t>
            </a:r>
            <a:r>
              <a:rPr lang="en-US" dirty="0" smtClean="0"/>
              <a:t> and </a:t>
            </a:r>
            <a:r>
              <a:rPr lang="en-US" dirty="0" err="1" smtClean="0"/>
              <a:t>Trovan</a:t>
            </a:r>
            <a:r>
              <a:rPr lang="en-US" dirty="0" smtClean="0"/>
              <a:t>:  Largest guilty plea ever (BILLION$$$) for unethical Nigeria drug tests:  11 deaths, dozens disabled in 1996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6713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</a:t>
            </a:r>
            <a:r>
              <a:rPr lang="en-US" smtClean="0"/>
              <a:t>Bias worksheet.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52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289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Bias</vt:lpstr>
      <vt:lpstr>Experiments</vt:lpstr>
      <vt:lpstr>How Science Fights Bias</vt:lpstr>
      <vt:lpstr>Pharmaceutical Company Bias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Bias</dc:title>
  <dc:creator>Nicholas Tomasino</dc:creator>
  <cp:lastModifiedBy>Nicholas Tomasino</cp:lastModifiedBy>
  <cp:revision>2</cp:revision>
  <dcterms:created xsi:type="dcterms:W3CDTF">2014-09-11T11:29:31Z</dcterms:created>
  <dcterms:modified xsi:type="dcterms:W3CDTF">2014-09-14T14:11:17Z</dcterms:modified>
</cp:coreProperties>
</file>