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1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8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1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6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E6C2-D4B4-4119-AFF7-D49316AFB63A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8EC82-E837-421D-8B8C-3ACC0019D6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2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0224" y="0"/>
            <a:ext cx="7772400" cy="1470025"/>
          </a:xfrm>
        </p:spPr>
        <p:txBody>
          <a:bodyPr/>
          <a:lstStyle/>
          <a:p>
            <a:r>
              <a:rPr lang="en-US" dirty="0"/>
              <a:t>Do Now 9.15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70894" cy="5791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>
                <a:solidFill>
                  <a:schemeClr val="tx1"/>
                </a:solidFill>
              </a:rPr>
              <a:t>Objectives (please copy):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instinctual behavior and learned behavior,  and distinguish 3 types of each.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circadian rhythm.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Define, identify, and explain bias in science. 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1.  When I was attacked by a swarm of wasps last year, what type of behavior were the wasps exhibiting?  What kind of behavior was my swatting, yelling, and running?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9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r>
              <a:rPr lang="en-US" dirty="0"/>
              <a:t>Instinctual Behavior</a:t>
            </a:r>
          </a:p>
          <a:p>
            <a:pPr lvl="1"/>
            <a:r>
              <a:rPr lang="en-US" dirty="0"/>
              <a:t>automatic processes triggered by specific stimuli.  Present at birth</a:t>
            </a:r>
          </a:p>
          <a:p>
            <a:pPr lvl="2"/>
            <a:r>
              <a:rPr lang="en-US" u="sng" dirty="0"/>
              <a:t>Simple reflexes</a:t>
            </a:r>
            <a:r>
              <a:rPr lang="en-US" dirty="0"/>
              <a:t>:  Are not processed by brain, but spinal cord.</a:t>
            </a:r>
          </a:p>
          <a:p>
            <a:pPr lvl="2"/>
            <a:r>
              <a:rPr lang="en-US" u="sng" dirty="0"/>
              <a:t>Fixed action pattern</a:t>
            </a:r>
            <a:r>
              <a:rPr lang="en-US" dirty="0"/>
              <a:t>:  like reflexes but behavior is more complex. (e.g. egg rolling, avian mating dances, brood parasitism exploit)</a:t>
            </a:r>
          </a:p>
          <a:p>
            <a:pPr lvl="2"/>
            <a:r>
              <a:rPr lang="en-US" u="sng" dirty="0"/>
              <a:t>Imprinting</a:t>
            </a:r>
            <a:r>
              <a:rPr lang="en-US" dirty="0"/>
              <a:t>:  fast, irreversible learning (e.g. filial imprinting, sexual imprinting)</a:t>
            </a:r>
          </a:p>
        </p:txBody>
      </p:sp>
    </p:spTree>
    <p:extLst>
      <p:ext uri="{BB962C8B-B14F-4D97-AF65-F5344CB8AC3E}">
        <p14:creationId xmlns:p14="http://schemas.microsoft.com/office/powerpoint/2010/main" val="70476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7543800" cy="4800600"/>
          </a:xfrm>
        </p:spPr>
        <p:txBody>
          <a:bodyPr>
            <a:normAutofit/>
          </a:bodyPr>
          <a:lstStyle/>
          <a:p>
            <a:r>
              <a:rPr lang="en-US" dirty="0"/>
              <a:t>Learned Behavior</a:t>
            </a:r>
          </a:p>
          <a:p>
            <a:pPr lvl="1"/>
            <a:r>
              <a:rPr lang="en-US" dirty="0"/>
              <a:t>Not present at birth.</a:t>
            </a:r>
          </a:p>
          <a:p>
            <a:pPr lvl="2"/>
            <a:r>
              <a:rPr lang="en-US" u="sng" dirty="0"/>
              <a:t>Habituation</a:t>
            </a:r>
            <a:r>
              <a:rPr lang="en-US" dirty="0"/>
              <a:t>:  repeated stimuli become ignored.</a:t>
            </a:r>
          </a:p>
          <a:p>
            <a:pPr lvl="2"/>
            <a:r>
              <a:rPr lang="en-US" u="sng" dirty="0"/>
              <a:t>Classical Conditioning</a:t>
            </a:r>
            <a:r>
              <a:rPr lang="en-US" dirty="0"/>
              <a:t>:  Pavlov’s dog (association of stimuli)</a:t>
            </a:r>
          </a:p>
          <a:p>
            <a:pPr lvl="2"/>
            <a:r>
              <a:rPr lang="en-US" u="sng" dirty="0"/>
              <a:t>Operant conditioning</a:t>
            </a:r>
            <a:r>
              <a:rPr lang="en-US" dirty="0"/>
              <a:t>:  trial and error learning based on positive or negative outcomes.</a:t>
            </a:r>
          </a:p>
          <a:p>
            <a:r>
              <a:rPr lang="en-US" dirty="0"/>
              <a:t>Circadian Rhythms</a:t>
            </a:r>
          </a:p>
          <a:p>
            <a:pPr lvl="1"/>
            <a:r>
              <a:rPr lang="en-US" dirty="0"/>
              <a:t>Internal “clock” that can regulate behavior, i.e. activity cycle.</a:t>
            </a:r>
          </a:p>
        </p:txBody>
      </p:sp>
    </p:spTree>
    <p:extLst>
      <p:ext uri="{BB962C8B-B14F-4D97-AF65-F5344CB8AC3E}">
        <p14:creationId xmlns:p14="http://schemas.microsoft.com/office/powerpoint/2010/main" val="393740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06362"/>
            <a:ext cx="8229600" cy="792162"/>
          </a:xfrm>
        </p:spPr>
        <p:txBody>
          <a:bodyPr/>
          <a:lstStyle/>
          <a:p>
            <a:r>
              <a:rPr lang="en-US" dirty="0"/>
              <a:t>Who conditioned who? 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data:image/jpeg;base64,/9j/4AAQSkZJRgABAQAAAQABAAD/2wCEAAkGBxQTEhQUExMWFhUWGR0aFxgYGB0aHBsbGhkXHxsXHRwbHSohHyAmHxwYIjEhJSkrLi4uHB8zODMsNygtLisBCgoKBQUFDgUFDisZExkrKysrKysrKysrKysrKysrKysrKysrKysrKysrKysrKysrKysrKysrKysrKysrKysrK//AABEIAMkA+wMBIgACEQEDEQH/xAAbAAACAgMBAAAAAAAAAAAAAAAFBgIEAAMHAf/EAFgQAAIBAgUBBQIGDAoGCAYDAAECAwQRAAUSITFBBhMiUWEUMgcjQnGBkRUzNFJTc5OhsbLS8CQlVWJygpLB0dMWNUNUlKJEY3R1g7TE4VZkhLPD8UVGpP/EABQBAQAAAAAAAAAAAAAAAAAAAAD/xAAUEQEAAAAAAAAAAAAAAAAAAAAA/9oADAMBAAIRAxEAPwB17SQSVGbRUwq6mni9kaU9xIEJdZlUX1KRwx6dBjYvY1jcjNM0K2BW1RF4r34vH83NvnOIZvSRSZ7EsqK6igkNnUEA9+m+4t1O+C0mWUqttFET0CpTnz6FQfqwA5uxD72zfMeeO/TyBt9q56/NiKdjGOr+Nsz4BF51GzDa94djcNt82C8FFHx7JEAflezqANvIE3xR7QLBTwtJ3ELvdViiWBUMsrnTHHdw2xY8jgXPTABc4ydKbuxJm2amSQeCGOZHlc2J8CiK7AWsTaw2JIGKSdlc0l3jqa2BP/mK5TIR0ukNOyr/AGz9GHXsl2YSkUu+l6mQAzShQu/4NAB4Y14Cjyudzg1Xh+7fuiBJpOgnjVY6b+l7YDmv+g+bfynL/wAU/wDkYz/QfNv5Tl/4p/8AIwytmGYyBGSnEYDBnV2AJjszaBz8YQ0SHgBll3tpY3Giq0Y/GSSAygbLCLRhAfCDpG73BLFiBwPlAE09h82/lOX/AIl/8jGHsPm38py/8S/+Rh+yX2nxe0hBsNIVtXVtV/CLbadt+u5wJkqcwJlVYwNGvu3OnxlRPpv0Aa9MRYciS/G4LH+g+bfynL/xT/5GM/0Hzb+U5f8Ain/yMNJOYa4h4dAkl75hbUUklZYe7BB+1qQx1WuFHJJGL0AqVpJvE7zgTd2WVAbqXEWyqFsQFO/ngEc9h82/lOX/AIl/8jHp7D5t/Kcv/FP/AJGOoLxj3Acqk7G5uov7dPL5hK4ofo1UpB+kjEsvy8PIYZcyzamqLXEU8yAsq7uyOsZSQAb+BjbqBjqeB+d5PFVRGOZbi4KsDZkYe7IjDdWB4IwC2exDX/1rmdrEk+0JceW3c9d/qx4vYlrXbNsz5t9vTc3tt8UeT0xe7N5nKGlpahlNRT2LPbT3sLX7upAHWwKso2DqeARg6L7gEnwg7LbUfMNxvx6eYwCmnYiSwvmeai5P+3i25te0Z9OL/R08HYl9v42zIggcTJyeCLRHwn9zhtK2PA23UHYazqvY9et9jzjAosPCLCwIC9VItbjYHr6dMApR9inKqRmuZk3s1qhBwbMReHcA/mxJexLb3zbM7Dr38Y6n/qulueMNYkPTSWU6b7C5PyeSV+SfXyx6jXYWa9ywNlJFluNOroQfPnxbeQKS9iX3P2TzW21vj4xcG1zvHxv1sdjzjVV9kDGhds3zLSpN7TKTa9tIAiJLXIFgNyQLb4cCg2DA2IOq+9wpFtTefp1ucD89y5549K6VcNqNiRcEEWD6DZgbOPCd0S464BQo8iZg4bMs0V1uQvtEb3s2nRdIm8YJQMovYsLXxaTs5GdB+zeYWkQyJepiF0ADFxePdbMpuBYdecF6TJpBGytKEfuwqW3EEZ06rbr4msRqUIq6Vsux1Tl7PBiS0pDgxhQqAiMIVKqAF93YkXFhqbkE4ART9lRIxEeb5m9lubVEZ5O1vi+tjva3risOzUjOypmOalVIVnNRCFVuo3W7W4JAtcEAsQQG+gyoQliuq50Iu17RrsF5uABsSSCSt7eYvOezAqJDZliieMi0eu8p06VMoBCFVBWwIJawGoLdWAJk/Z/2gB0zTNe6ZWKOZ4wG0uVLD4r3WGllPUH5wNx7NKJRC2c5gJtOoxe1Ra9N7a7GMHT9GLLdi7bCplBfu0sdh8WWDsihgFujOqgCy7NYm5Nar7FKRVWEN5ASli5aQKIwqs1mZEQgWRA17Rk8aMBW7T9m5IKWplizXMmkgid7GeMgFY2dQwCA2NhsN9x8+HvIpC1NAzElmiQkncklBcnC12iy8xZTX67M7wVMjsBYanErAAHxHSGC3PRF44DF2d+5Kb8TH+ouATu0qw/ZqMzglBQNYKWBLNUxKqjSQSSWCgeZGDVHlFM7mNoJonC6grzOdS8EgpKw2OxF7jboQSMzmiE2dxoSV/gDMGW11ZaqFlYXBFwwB3BB4IIw1UmXMJe+kk7x9GhbKFVVJBawuTqYhbkn5K2A3uFY9laX7x/y0v7eAU2RwrmtEiKwCRTzkNJIw1L3USGzsRt3r9L8YdsLdR/riD/sU/8A9+kwDDPMqKWdgqjksQAL7cn1wuVGX1MvtEaTohd7NJrd2CFriNURk7o92balbUTc82OCmfZOtUixyMRHq1Oo+WADZSeguQbjfwixGA+X9zSLLDJUtIDtoMZJBLIGY6QXd3aePUb7kiwG+A25ZTv3iO1YkgaS9tVwzRwd0wjGqy+IMzILgEdDcmWc0EkrOyVIjR1WMAObWJujC2wYy2Trdbjm1hUXZqKXwGokIeIItkKgBTKVSNmJZQpGopfVdI7tpAXBDL+zEN0nSVtNo28ICqypJJMoK20hdbhgAARptfxNcITZJVkvqqwpmlDgDUNAGoGJfHc3iIXUuixj1gaiTjfk1I4qZZjIrREkBhKGF7ICgBBItIGFgy9Lgm+K+bNR1LQzyVBCKCYL3VDaxkkFwA6shCauNLMAfEcW0SFaVojP4IfGzEHwJFMSVA50gxso3JsOu2AqZp2fkaaZkqBG1QygWO4iVIdfBDE3jZVAYBe9duTiOXyTyMWjqqeVYWGoLObam3mSSwa2lgGQHoxXw2udfaPswK+ogqNaxxQjxd5CRINEiSAoZLGO+mxa17EjrhZyzsJF7OIoswikDLBMTJAJNQVHiQFNYDQ3LFI2Hhddy24wDW+WVehwZlBckMTM9ijmQPIlx8WVDoVUbeC1xe+L+e5dPLPCYmKIqPdu9dQrFoip7tTaQ2VwA/hGo3vwVCl7DrKtQ0FUshMYji7yJtYUCEKJXJ1PHaLwhQqm7N4jvhoyzOZVu1TNTtFpTS8Ska3ezWVNbkKFeIAE6mLXsARcLXZyhqIk+PYO7td/jXcL4SWZdQ2u1gIxpVVtbcG5zA987pwoYzJpYqAb8lwpUD1IZbDrcY3UeYxSlhHIrlSQ2k3sQSCptwQQQRyMACz1e7zHL5QN5RNTMfNWj75fqaH/AJjg8CTp3PmL3udt9XAvY7A+pttsv9sU1VOVj/5snoeKaoN9/K18MK7k2sC1wSG38O1/n4+bARVh6W1HYEG5ve+/BG5I/wAMY9rgFiSLA7NvuPvdr3tfyHkDiSyHY2Jv7oFjawJvfzPne3H0xUE+C1vDdiLDdr+TXBvc3tb1wEpAVB6i4IuCxuW8hwBtY9OTjxzzubE8m973W1rfJ5//AEceWuNlIJQgC1gONidxzxz1ttjRXVaQRvNJYLChLHqEADOdIHQLcAXvbbAUu1ua+y0lTOAhaKMMQ24bkWK32vwDff6MCHqc3J03y9W16VuZ2sdGvSQtgfDc3vbjywH+EvPjJlVVpp6tUZANckQQbuhDHUwYDkW0334thtnYl7r/ALw1jbnTSMpsfRgR9BGAF9j81qZKiogneGRYoIHVoo3UESrKbaWYk7BfU/oaxIbX390E7EADe9ha9/TnjCZ2RA+ydeADZYaELYH8FNb5ha/OHFVtbUBsWcbgWN/Tkbm59d+cB6RbSLi+lgGJNwNt7E+Lpc3/AE49YjSdyFOwA+f3hp3sbj6PLfEje9gSOGO4P9UD1sd/3EGksNQU8AKLAHxEebC3S6m3GAnGuwIJvc3uCATfc2O/nbpviKsenPisLFV/rXHn1HPIxkiW1XB3ALEAm+1rLY3B2B28/nx5JH74YDS9lNzbYix3G/mLfnwALt7b7F1xuCO4mtqJBBMbg8+t7DbywW7O/clN+Jj/AFFwM7eP/FtafOlnFgRa3dv4vW+3zXwT7O/clN+Jj/UXAKed1Xd55C1wP4A43ZVH29OrbdMHfs4Pv4/y0X+OE7t7WSxZvA8NtXsb31EqujvlLM8gIEaqAWLtcWW1iSMQ/wBM5QN6apLWU2SoB3c/FoA4V9bizLGVDlSCVAwDg+dX+XH+WhwEqcyCZhRTM6aX7ymYiSNrd8FaMkIL7vEq79XGBFT2rqiWESKoFwryVbFTot3zkqgURw7h5NRXV4VLNtipmGbzzwy08yF9QAVhJIhDMQYfiWV2WZrCSOPUWsAzd2N8B2HC72jo6ZFeSWInvdesqBc6IhISQ2x2p0Av1t0JxR7J9qmKwwV1oql0UxuftdQCoOpG417jVHyDuLgg4bJoFceJVYb8gHkEHnzBI+nACaGOCdUC6ysLAi7tfUU3R977BrFG24FumBuW53Txd6saTER7HZ3IGuddCKAQQBCSFTc3G1+WpIwL2AFzc2FrnzPrjUKOPfwKLgDYW2BYj6izH6TgFtjSpRtVPEzBAXdbqXDAjwkIwQOLKLCwBGB3auspovaU9mqJdMSiXuZAF01DTINQeQAkFG6NYvxzZunyeB4Gp2iXuXBDINgQxueN7k3JPN98V6bs1SxxtFHTokbKqMqiwIRmZdh11MxvySb4BUrM3hgiqKWainWKKFZp7GKzqxICKEYag5RkIsoNmvYHe0Ho1rlpI4nMg0SlxIAADLJIF9/Uy6y7MLFdxfe2GutyqGXWJIlfvE7t7j3kuToPpck+lzilTdlaON0kjp0QoAFCXVdiSCUUhSQSTci+5wC6O1VHQ1j0mmQFItUkrNqCpHE0iooJJIC3sqi92uAbsRRpqrK9okjnIchZfetE3fHSshLX1F4All1EJEo2RQcOdT2ZpJJXlkp42kkUq7ML3BTQedrlPDfm23GIRdlaNXjkWmiDRp3aELYKh1bAcfKbe1/E3mcAH7EVtLW05kp0mSLvIm+MI3aNYrIu5YqhRVJPJU2JG+DeV5AkEjyK7EuztZhHt3jl2AYIGtqJ2LHEoezlIltNLCpBQgiNQbx7xm4FyVO4vxin2g7TCFhBTp7RVt7sKtbSPwkrf7NB5nngXwFbMn77NKeJdxSRSTvzYPKO6hUngEr35tzsDhjiGy7C42N+Qbb2Nt9+vXHOOzk2ZwLITRRTTTsZJmNQ4LORYAgwlY1VQqhCRYLzycF5c4zInQtDSs1wSvtbPo3Bu3xNlA5sSL2Nr2wDajggcAHULDqb9DtY2B29fTHmgE+JL3sRcLZTt4R15367nnClL2hzFCVFFDM6kkpFVkne5CtensvItqK3sN+cewZxmLeEZaikAW11wPuWuARCwJ3Fz687bA1WNkN2Hui25IN99Vjv5dbHfAL4QL/YyuUC7NE4A5vquq22G/p0OKcWd5nvoyuIhWYG1cALkgsbGEX3vv53wJzfNcwqI5YPY6aMsBe1Z3hBD6vcjjJ3Nx0wHnwhu7ZVVKWO0Ss9wLl09lNiCNgQwNhbf6i6poEkEQIuiM5W9293TqPXfU255JxzjtxNmElDWvJSwpGUbWe9l1AEQjwq8C3+1L9Zw+l/iZmBIYurSaDZhGGRHIt4hdI343uDbe2AXeyKn27MLE/c9CTa5O0M1hsQebG3Xjrh8A8RvvcbdRxvcW2/vxzaGrqIs1zM0scDIq0gbvZJIwoWFitmSNhpsxvqIGw9cMnZ/P6iWplgmghRo40k1RVBkDCR2W32tRcCNufTzNgMZ1m8VLE0s8iRIiXLnex2AAW1234A3PlhZn7WVcoDUmUVEisb3neOAMLWB0uS1uCNhwPUY9z9FqMzpKV7d1TrJWyi1lJBCwgkm1wzO5+b58MCdoozf3T800Jv6fbBgAA7SVkP3RlM6IbeKlkSoAF9zoXS19zcgE+V8HsjzqGoAMUhbQSrqwZJEYnwq8bjUDb5RtfncHBeCTUoaxF+htf8xI+o451n6VM+b66EQCWhiVZRKzIZ0nDN3d0B8C2BF9tRPrgGTt8bZZWiy708/wCeKQ3G3Pn9OCfZ37kpvxMf6i4TKvtH7blealo+5mhiqIZowdVnjjYN4wLFTfbYcNzhz7O/clN+Jj/UXAJHazJhVZ3AheRNFG0g7vuySVqEsGWVGRlBIaxHKqRuBjV2g7HiCnkdKupaTRIIw/dXLMpeVy6RhgWAOuS+sqCAdwCYrjbPYzttl0vJsPt8fXp8+CU8euN5mB+OKRRg3usUjxpffcF9mPGwQEXBuAV+wdjtVvq8LBe6i03RSIUA06dEViyR20q3iIJ3xAdgGA0LWm9reKK7eIkyksJAxaax1vfWQCAwGHoo1xvte/rax29d7eX5t4wTMTZkt6jjawO5HUk29BfrgFrJcsilpIYZ445Iz3YKlBoNqVLWU3ta23lgTknZZ/YITS1dXTyGIaAJO8i1FLqSjhwqX6DT5bXwydnx8VT+gQ/R7Ou/1m3142dmmvSUpAG8KFRuLeEXJO44Ow/cBtyHOhUUiTldLaT3idUkS4kjP9Fgw+jCx2aympqKOnqHzKtDyxJIyJ7OBd0DaV1Q7bnqePrxbbTR1p3PsleQGO5VKkjSDqPSZQF52ZF+/wAbvg/cjL4Y7gPErQFdhZqeRonfg7nSDv6eeAA58z0tVTwvmlWqTLLd5JqWMao+50qCae1z3jDSbHYdObWkX3zSvt98slHIP7McRc/QuGyuELbTCNkcKBrAILNe2kFbG45sTsOAN8D37G5dYXoKXbY/wZASdrEELx59PqOAWFmAcoc6mZgL276mhkt+Llp/z6rH0xsdja/2WnQf9bV0S/T4IHH58Xc8yXK6ZFvl9NJLKwRIY4kLPJYHQl1sOhJOkBbscU+y2QQvPUd/SZdaMxiNIqWMBXZCxTvCpLWBXxWFzuABsQF9mDUVJrXGaVLRwTooaKWF1MZVS7BzBY6QWOygeHjri12thqKeBJFzKtv7THExZoAulpih/wBitjpAa7HT4hyME+yFEO+zJLfFyVLxOFGwvTQEcAAAeNb2G7DFD4SszVqKmZ1V1WopnqV067kOA0Onqxs1wb7LYjxDAbKqKE7TZvIwYGymrUkgWv4KZIyeRfxHF6hqssgUJD3aebxzxQs56s575XbffxXwN7AdlKVYqjvqWnllWURn4pWAKRQq9hoIA74Tb223HTDl9hKVQQKeBVS2pu6Q7Dcg3Xytc+uABSZ9RA2apo/mnru9t692xI/5hiEnbKiHxf2SpwBwtOY4xby7yRyn9kqR0thiOVQi9oIdWpbKEXYX2uRGSAbG9x57+Vj7HQm9ok3vpvELKQCCeBt+npzgFuLtlRIoVK6hhQcASCU/mZQD5+9c+eKcvbXLwzFMxVpLW1AwAA7ffBSw42ueLXuMN8VLCu4jRRckWFixs2rw2uRbgb8bcDEvZ0a3gXXYsCw1ab8WuAbX6bYBGqe3GXsdTT07v/OSFhb6Zr/82N8/wk0ESi+YQAcaYoHYjb+azAfow63HIItputrXbbc2C3uPS/PGOX/CVn/fOtDCygHwTeTutndC1h8XEoMkhHNwnVtIVe2Hbqiqsvqljq3dmRgiyMIiSDYWSNQW87OLbj6Oh5XTq7FWuRswtwdzJz5EThfXQw4vjmtPlQhyurbSVMtNM2lrahGkadyrAWswVtTC3vs/9Xp+UVIESy3BVIFEn3wMahlFj5h2PzFTwb4Dn2V5tHFW5g0k8cUpNIp7ycxX00o16V1osjB9rMwFiTfgFp7OVKz100qMJVFJTxs142vIJaklj3bFOLHY9fmxDsdEUzDNgWABqIje/OqFSqWI/ndCNxhuXxCzXtdjaxN13Gk3Ueew9OuA5XW9tWpswrKiWE6lXuAgDkiOnOsyB0RkBYTRtpawBZQWHOGXOO10lHIIpVM8sgLx/FuiBDIwSO8UcjGTTYEBehN9wML/AGeo1qJdDk62qaieuLGyFaao0wxAHa10i9AqODyMPWcUENbJEFqSr057wCPu2azqyhvGrWBBcBhtz1GwT7IZn7RE7GlamYSFWUoyhjZT3i640Yg3tdkBuDhIzXNkXNqioWWKOFI0gaaVlQd/Gzlo4iTdyFezW2B2IOH3tVmvslHPMN2jjPdg76pCLRr5ks5UfThJ+xwp6ankaZFhpIiauRGZZy0iSSuFa149cpiNlsz6hcgKAwUTOjU/aB4WDRSQLKWjsymaSlk71QRfb7Wx32LHe2OldnfuSm/Ex/qLhFp8teHs9UiZdMksFTM6BSLPIsjgH+iLDfyHph67O/clN+Jj/UXAKub0ne59ChNkNC+sW95ROng+Ym1+bi464as3beBbX1Sj/kjkkH50GF6pP8fxf93yf+YjwwVUl6mEC1gkjc9QYl/Q7YCyGBYkF9iLje1yCLW+kEj5jjA41gWbYmxI245v9Nh8/obY4ZrFX08XBA81J+mwI+n0xt1b8/MB12G52264ALkFhT07N8mGI39O5P8Ai2J9k7exUZF7+zx25t9rXm230nFbI7NRQMtyGpY9NxYn4p+R0O4xPsef4DSNa9oIje2o6TEnugb2vb57HnbAX83oEnhkhlAKSKNanawvcsGAuGB3B81BFucLvYKiqKc1kM7CX4wyxSWAEqSqtmuNg2pH1D75ieCLtKHT4QyLYXKgcC/z7bXH57dMSTm9zvcr7xFjb3vK29hcYBY7W0Mc01AtRGk0JnljYMAygtDLoJFrA6l0jqCRvfFdJpKF9EHe1lGhsyI5eWlZQTp1sw7xLcxsxdfDyCBjVminNKk0iPopKZ1NTIh0vLOhVhChG6BDoZ3B1XIAtzh0osvihjWKKNEjUWCKoCgfMMAh5ZRy1861UitGtQG7sEgNFRoVsoF7rJUEqWcXtGNIINsHOyzJ39cUdBerCaBbbuqWBQth7p+LJ32sOOuGnAHtBkrMwqaYhKqMDqVWZAb9xLblT0blSb8FgwL3ZqRzLmSKADJWzAfjFp6dk/Qxxp+EzOIxFROSFiFVTSyEjdR3twWHzLJseqnyxo7D1wmjq6gKyN9lAwWQaWXvVp4nRgeGCyOvzjG/t6kU8dKscCmGStp2lZoygkLSKtrMBrupa7WItbm+AZeyMDJSIzgo0jPOb+8DUStKYyLbEawp+bnBRjYN4wGB3F9Q8Wy7HffbYW3vjGa12JVCAFLEWuQdgL8rzbnnoRvKW+/iNxe+kG4DXtYC9yNvPzwEmchz8xIG1zYL4rc9bf8A7GPYl90+Lr5gb7m4Y3G/A6cbDGEi+56bbbi/r54gp2sAwJs2y6dieCTtfz62wE1GwAuAA3iYm4INvlc9d/TqDiAN294gkArvyo33UiwNyb2HFvIWwAC2ygLc3tYBTq4PF+L/AE+mBmfZyKeJDfvZZCqwRrdTLJzYEcKeSx8KgEm45AT217SNDGI4G+OdAzOig6Ec6QwU/LdiEiQ+8538Ksccso8qZg8g0ky6QbEsqUYnRWVT8ozTMy6z9sWOd/lkFnnhMoLvKD3hkPf3sCVUiqzBSTdYoIiYYPIsDvqDYI1OThctmkZHiaqanUIAQYYUmjSGEdF0xnm27lzc3AwFztd3bUde+vxCmqLLvbSyoFa/Hi0IQPJh6WN5dGDFS3N0qaZYntuC3dFkbytp70E9fB5YG9tJNNHmKLYAw1DNb+bBCqr6CzqfoHnizlGo5fHxaKOJ15vrAilUf0dwvzYCt2PmY1GZubBjJAWNx4T7HCTududr+uCfb7M3p6GpmSTumjQWYg7BmUNpudLORcLcbNa+xwtZX2ipaGrzRZ51W9QmlLF3ZfZ49lRbsQOL2sLYXu0naZswqIu8jemoKaojeRjvKbIXuQp+LC2S6bkawxtawAvkfYaqLCqeOATNd19olnmcd4o1B1Tu4gx+VZWXYWG1sb2dKBlGg0JXgNGktN1sY5AqO3vP4C6v4jZDe+HyHMVIADpuVVLAtcsmoAWO5t4jYkad72uRvSpjkXexQkrvYqfQX2b6LjYjpgOU5ln01UkVZVd21MsxWkpILytVzozJ3jbXMakMwUc236E2Oy+RCuzKpnq0DCJ1LICSntGiKysQdLd1GkYsRYu8ltrYp552sX7Iy+zw989GDBR08dtPesp7+ocC2lE2jB63NupG/wCDTttTR0wjqAY3LmV57a4ZJJT3zanUWSRVNrNbTYbnAPXbtR9jK339qee25P8AspObHceV/Trgn2d+5Kb8TH+ouE7tvn5ky+rkjiUU7QyKs1Q/dB9UTgdwmksxa9gW06rgjULYcezv3JTfiY/1FwCZ2mjhbO4RPAJ19heyGNZAG79LNZtvPf1wRSmoh/8AxkQ/+niGA3bRYjnMHfxCRBROSpp3qNxOtm0RoxFvviLD6bHYyUS7LQHfkDKKjjfm6LgC6RUo4oVH/gwf+2JS9x0o4j86Qr+1gKwpP5PkJ6/xVIRve+2hT1b+0fS20LRXv7C4PmMtqgT9UAt+e2AZaTMo41VVjZEVdIRe5CKANgLMLADbyxR7O18cNJRRS6Vfu4YXAdWIYBUVSUY38Vh5eLnnAyKOjFrUDjoCaapbcW4Uw8+Edenz4JdlckRYzPLTqskzCTT3a3RbWihsbldK6S2/vlze2AZlJIB3J3Ybab+St5GxH1YWu1WcuuimpgGq6k3jUjUqIAA1RKGHhRDxt4mCgcnHvb7tMuXUpcsDLIdMQNwGdhYEteyhdmY7XCni+Pfg8ylY4DOS0k9QdctRIAGlPRgPkxjfQo202PXADarsEYlR6eqqY+6g7oiIIZJC0muSUu++p2sW0kHwix6Yc8rJ7pLo6G3uyMGceQZgzAn6T85xvkkCi7EAeZNhiIqFPBB+Y3/fkfXgNhOIQTq4upBF7XBuDbmxHrt84OFLPs6NQzUdK51HaeZLWgTfUA17d8Rsq7lb6jYDFbPe1IhV4opUj7sATzvcpTKdgLb65j8mLnq1hYYCGRWefMI9iGzFb/1YIW/Sn14n2nkLUOWt8r2mhJ9D3kd7/TgH8GhHfTBYZIV9sQhJTeSxoXIkk/nvYSN5Fjgv2ygZqGNA7Rn7IRqGW2pL1pCkXFrgFSPmHTAOyG24va2o2u1y3VW6232txbjFLMc4gpyO/mijC73klCkjSRfxEAm+1r9b4XK34OTOR3+Z5g4HyVlSNT6aUjAxsoPgpyqI39lEjdTK7vf6C2n82A8l+EXK41Gqui4JOhdZLH5V0Ui/O9t741j4RaaQAw01dU6xZhHTSEWt5NZd/Tb1w1ZdkdNALQ08MX9CNV/QMEMAlDtLXObw5RPvz300UQsNVhYsxGx6DnC5n9Pmskkk89GBHp0L3VSjPBCxHtJQNpDSug0hrrpA23JJ6xhU7a1SurUzNphCGWte/uU63Pd+eqUqVt96snW1wT6bNKeSSASslNFVaO6SRlj00FOR3MYHF55SDp6xgjfSLuPbyUCjJJa/ew6dxuDVQC9gbEC6i53xsyHIUkjeWrgRpakhnjkRWEaAWipwCCLIvNtizOeuFftp2dmpktQl3py0cktJcuVWGaOQtShm8JFgDH7tiLAG2AvduKi9FmTKNmhkt0NmgpN/qP5sF8vj0U0dOouxMSi290jSASOTwNIDDfrYckDC1nuYxVGV1UkMgdGpX0kfiuCOQwEBuDxvhqpqgIY5DwsNU30CWE4Dn00KnMcyk0jWJtIbSCwAgiuA3Qc7fPjR2fHhnXnTUSj3drGTUBby8Ww6HfE6R9VVmJa1/aXDdBdY4wdr3tcbeWBHtE0VfJBAI3WU984YsDFcKpbWPCSbXsBvc8X2Ad2hp6xaqCky4vF326rE7RAMpkDmysEHg0lmA4X6/K4y5XWimzaSpqYHRSrJUzKApUqSF1DUOUK3BsNubF5pKxKaqpqh2VERmjkYkACOba9z7oEgiO/AvfA3tJmC5tVIJVRaeG7QRMFE0wuAZm1DUkZsLLtq67iwC7JmCSxd1l0fs1M48cqLokkFt1j8uSDKxvzp6Nhez2rig7qljiDoCrSQqCAYlJfSdKu2kka2Fi2kOeWUkxX5jGl0UxtKRZYtYubkWuo3CDk2FwATiHZWlYV3JZlfQ7i19TI9RO3UAERwRA32Bsb7NgNGe55DPTVEjyQTTNTyBJJ3WMIrRN4KOlBaRbjbXJpY9SQLY7B2d+5Kb8TH+ouOSdvadYonaItF38cyyiNiqSBYJWBZFNidrXPI2NxbHW+zv3JTfiY/1FwC3Xf69j3A/i+Tci4+6IudxhtkUeO++qwOkeIA7C5G9ud9rb4Vahv4/i9cvkt/xEeGYObEkm7LtawuRquE1bk7X3249cBJ4dwAqjxFr6QRcdTwdR5v6c+eFTvceIlRcEqGIF77XKjgevB2xJo73BjWxa99uiizcc32+jEI72YkDcLqHBvazE7kAadO1+mAnGwJFgBtqO2/i8wdxx1HTGR28JupsptYc8X077DjbfpjGspW7Cw8zvbcXJPO+n6ceNJ4rk7K1ugAuosSW5PTw/fW3wC72w7F0+YLF3qt8WwZGXnc7q4blOLi9+bWxsIr40EMUVFGiLZZVaQgKo200oQWPFl72w8zxg6ENt01XFiWtci/B24sScexqQ3A2BFuCVFtIG/G5BJ6jywHIu0VHJJUvDOKiVlFhJLTS1GtyBdoIo0WBEANtRN9m1Btr35Oz9SmW1AHeU0ccb93BE4NRK+klTK6eFL3B7mIWAIW5HhPTitlG43JNtXU7kKT/W2/QMZLJcixuPC21uNW5JO1rWPnsbYDkmUZ688UcNLGVQKB7PQDxXIue9qWtFTgnkJqkHOoHhy7OdjAvdvVLF8UdUFNED3EB+/8W8s3nK3UmwHJsdj3KT10NroKmSRG6ASx08tuNwWlkN79DhpvgEfJR/GNYfOtQD5xl4/uv9eKXazU6wgsyhK6B/CbXL17opPQhVTYG4Ja53Axf7JxF67Mr2tFVh+NyWpY0A8gApPne44tvS7QtdIGHDT5e39uskb+/ANWR5w0kktPMmiohsWA92SNywSZD5NpYEcqwI8iTWAE6fxpCR/ukwP5al03/wCb6zg/gMx4Tj3A3tFVRx0s7y20LG5a/UBTcc9eLeuA9zPNRDCZGQsSQsca+9IzGyIAwFmO177LuSbAnCzl2WmeYxswdIpO9rHA8M1V4THAvnHCAn9mJTch8QqamapmjK3SeVT7OrDelpzs9ZIp/wBs48KKeLhbfbcOGV5fHTxJDELIgsOpPUsTyWJJJJ3JJJ5wFrAXM83WGspInYKJ0mC3JF3UwlVG+m5Bfnfy63NY5D8MVI1XWUcKnSlO0TTMDZv4VOkS6LX8Q0E+lxzgLvwlZZ7HFW1FPHeKpgZamIDiRldFqkHQgtZ7cqbncbtQhIEQNrdxLq/oySwH8y3vhNzDtA8+V19POf4TTwSAsQB30JDd1UCxI8Q5tcBr8agrP6lQ0TPbQtM+u+4IJi59AA314DlGSkmozPk/w+p/MRx5bfmxDOT3VTTzkAIQ0MrEWCqxVoybkDTqU28ifmGIZZlVEZMw9pqGp52q20QJK4AV1Rx8VFZmtqZb8XUDpi+3Z2FWV1eW8Z1q7y1MYDEWLBaimkjJt5nywEJr1kUiU0U1QCGHeQqpVWuSGEjsqMykA+FiTt54XKevZa+eQxnvhTxoYtJVu91JeNhb77rawFjwMO3+kdSFlAmE8ZjaModCMuxtIs9OWhDbnaQQ324sMBq7PqWeskqG9rE7UsK93DDdjMDKXVrqRYARWIIBVuSMBcyuiMakudUrlmkYKBdza4Xbaw2ueR63OJ0pnged4hE3esHBZXBW6RxlRpNtJCDnfcg7bmt7XUWF6Erfa0lRTx82NtLzXtf5PPX0xbiWqcjTSK17HwVcDMDfc/bBc+v5uuAEZ9WTVNNK8iBFjhmt4XVmZ4fFcPwFOpb/ACtN/LHZuzv3JTfiY/1FxyDtZP3VNOk0UkLNDIBrRwtyrWUSC8Z3tsGJvbHX+zv3JTfiY/1FwC3Xf6+iPQUDk+EsdqiPgDrx54bXBB5O3i8VrEm4C36WNunlzvjnPbXOGps7pWRImeSleNe+kMSAmTVcuFaxIQqLi125wXbtr3ABrqOWlXT4ZAe/pzuNPjhB0jggsoNvmwDboW5uAQbaltqOom4vudh9QxiC5AO+x1XFidyADYWIO+x/PfZZrPhBy5bIauKXUtyEUzlh1XTEpsd+v1c21y9uFdo4qenklma2gzIaWK9hvqmAY8nworNsfnwDSqGxWwBZQTqDOOTqUk2uN9hfz2xNvFxq8VhuNgBf5J4uLjceWFTsrX1Tz1MM7wypB3SnuIiirMx1Mi3cllRe7JO3vEW2w1GwtewsbuRdRcgi/kbnoT5emA8uL6ja5BuN3JQfegefhJsD5b7HEdPCgW8VgLabLpBIUqNh8/W48sbBqAsLAm/qFFtrAAEi4G23J3xFQoVl0jSOAAApBv4Rc2J/xwHoWxG1rkjqwGxsR0Xbnjnnz9TYdbqbEKukEm12sTuBe/J68nEUNmYDk+OwABIIIta977DcjyGPFj8NgACQLWutlFrAkX4v9PpgEbOq5qbMS4bwL7P3xDWDLUCoh1lRYXWWGA+g1cb4c6SqN7H9+f8AA/UeLEIsdoKWOStaKRQYquidSQbhhDIDfoAf4QxvfoDccgfkfaaOBlpK2ZYqmMadT3RJVB0pKrNZbsAt1vdWBG2kd0BLL3vPnEfAeeFfL7dT06X/AD4j269+Ow2FRl4//wBb7fVb68a8n8VXmZBBHtNFuN+I6YnEu2K/FK3nmVNfr7skSjax+9G1jv0N8AeSUHMWFx4KZT+Ulf8Ayv04LSVAHX99/wDA/UfI25+vamlirKsy1CrJaGEIAXdtCyPdUQFjvORsW3U79STasq5rez0zIpI+MqSYxYkeIRLeXbY2YR8cjw92DBWZosas7sERRdmYgAAckk8dfqPrZNzrN3kKM0RfU16OkPhaZl4qJg3uRKbEKeunkkDHufdk5BA1R7Q9RWU95Itax9yXC2CpC3gTe1mv3gKjxWAGL/Z+miaNalHaV6hUZppPE7Aqtl2ACgXtoVQATbSb2kDd8HTOUn9pA9tEv8JcHUH1ANEyH8GI2CqBsLN1uS34TIZe5zGB7+CrjMD/AIyPVLCeTe6mcXvfdN2uGZzwGuonVEZ2NlUFmJ6AC5P1Y5rJSO1BDUS7S1VfTTygqbjXUQiKME9EiCLwRcH1wy/CdVd3llVYE61WIgWuRM6RkC+3DnFf4QLez04uRqqqYKwt4R7TB4RyL7X6+6fmwHO/hKyyVY5KiI3eKnWOTfZoJmqVkNiSdm7s+lze/LdSzBb2j58FOhHmsk1pB6jQh28gcLXwmRqKLMdIISKngiB5AbvHLLvyQkkZv/O55w2GBg9M721vILgCwULBOVT1sSd+pN7DjAc/qY5DV5ki0EFXH7SGbvZVUgtTxXAV0IO297jYN5Bl209Oi3/iJ4j1MDwqfmujob88evzLso6iWPO68EjuJZI1HmJlpY5B5WBRXN7/ACB7tgyvI+f83zf4eXS1ttKhzetSkZlMlNmyODdWIqJCpOndG1yaTYj3d7N1t4hWZ5Vl1QB39bWqEA+3xNYdfEzRbk8XLE8i5sCesOfX81/L5/P1vqHvarSzjbbn97fP635PN7m+qQOTZXlNHHtS5rSC52DFkJ+hapf0D6tWkquU1TqU7+hqUPAOn1/CpNfg8+vk1nfMcrgl+2xRPz7yKejefpfqNgdxa8Yeu7C0E9u8pxcHYqXQj6VZfLjbhthYiMAuYxVlNllbE9LDoankBZagAKNBuREsCJtfYKoJ2BO4x0rs79yU34mP9Rcc47V9i6WGhqniaeMpBIQBUS6TZDsys9iN7EHzA8g3R+zv3JTfiY/1FwCZ2syhavNe4a415c+lgbFHWpiKSKfvlO4+a3XBn4O6otSvDKhSankaKaM7qrbN8XcfamDBlHADaRsBjTUIDnyX/k9xb/6iPBHs3LqqMx2sRUR3HXejpebdeRgNmV1lKZJaeEJDL42KKqo5VX7szaQONYKgnmwPBGA2edroU0U9QYQSzJVCVkVVVR7xQyawJB4kID9AbXuHJ4wb3HIt5G3lfnFObJKd4mhaCIxNuyFF0k3vci1ib2N+cAkfBZ2kopE9kp5C0yPM7ajJeQd64ExcrZ2cFGIJ21cbYf1X3b7ALvdr2O3PnxzfCBlvZmkpsyhjo4VieOSSWQjUzGJqfTpJJJC9462Hu+E23Bw+jZlHABKgb77XHBtawbkdMBGXYG5OqwAbYbsdgDYgE7dLE2x71t7oVTsQNO2mzbbC3QbdfLGJILDc8WGkeHm1wLHrbm4t6b4xDckG5ABVr2ttbcgDkg8cWwGAggW1Ekgb6l903JNh4fO219h1xMoT0Pvb+Lp/hx4duvPWOmwB35JBsRz0Ki1+evlfnHs2x8hdSTvuSQLCxv0Hpv13wCx22gKvR1Q8XcVAUkfJinAhcE3HDsjc7aelriv2myOOrgkikUX0vob5SNpYBlI3HBBA5AIIsCsTFnNAlRBNTuSFlDxkoONaE3NwRcXvfztgb2bdqmlhlf7YV0yixFpEOiUWO4s6EWPkPJSgLvwcqjzVfcxqkTtSzkIoRV1UsTgKo6lrHjfxG97X2dqqg+ywhlshrYpCxB2BqhIdypBG5G1/d4PAp/BXKYY624u8Qp4gD4dTpTpGqb8Xaw+nFj4QMsaSkjpjKwUVVLTngA6u7LSHbVqJc8G3GAaOylLamjcghph3si7Fg0zmUqxO9hrtY32At6lGfZzvvcBls2mw22tc738NjvfEg4HB20g+EG9h/cfr5+jJHO9i25NhsN05Vdt72PPTcYCdxqIufOwFrW3IuOSfLytt5qXZ6Exy11Mu8cciyxC3uip1O0ViOjajaxsJLeLdWbWS5vYXsbi3JIHDfRb6vTC52VQOK2o5E1S6r1ukCrTjm97mJz1vfg8EAfbJHqGpaOF+7llkMwkA1mMU6mQSc2v3hiG5N9TWvfW7f2Uzk1VOsjLolUmOeO/2uVDZ0+vceYKnrhd7HKZqyrrCRp1eyU9wb6YtTSspvYhpb3Iv9r3JO+LUl6bMYZEuYq4CKYEEWmSNnilserRo6N/Rj8sBZ+ENL0qA+6aqlDf0TVQ/+2KvwipemQ2Nlq6Xkn/eIwdiLDnkc4v9v11UTJ1kkgRfRnqIlU/QSD9GKnwgqfY28hUUp3BPNZF8om3rboPnGAF/CRIoy/M973eM282WOBin9lL/AEnDVU1CmZS8ipHE4C6iAXmeNrLc7WCPwNyT007pnwmAmjzFb7KGcDyIjohf6pJP7WGalRWkPeBWjZWJUi4JaKlQAgixv4xb1wCLFO82ZTFIX0+2QzM/yVjWgIS52IchwbbW38QtqHRFB8v32Hl6W46cbaUVsllDV2ZsOGlgI+Y0sJHzcX5HF9ra0aF/fb5h5eluOlrbaUDXJf8Ac+dvn++9fe+VqtLKIm3/AL+hPn6+Z55N9UmuQj99+frv73rfV8rVaWcJFv39T/ffk+9e51apA9nP9/X5/UeXmOORbVH5Ffy/cfV976e78nTaLJz+/wC5Hlfke7e406o4w2/f0+q3u+ltPydNogFduD/F1b/2eXr/ANWfUef5/WzsnZ37kpvxMf6i4W+3B/i6t/7PL6f7M+o8/wA/rZ2Ts79yU34mP9RcAuVf+v4vSgc82/6RHz5j0/wxrymokiqsxZIw6GrRXVTYqopIPGoOxIuLi42uRxY6M+zCOHPImlaymgccX1EzptwegJ+jGzKs3hElYSZfHUalbuZiGXuYFDKVS3KkbEbjod8Ay0naGB7gSoGX3lY6WX+krWZfpA+ixArdq80WFFaSrjpYt9cjW7w24SIMCLnqbMdrBbm6jDmkRA+3AXG/s83Qji8Q22AuLcLbT4e6EVfsRmpCqBW9pDySNDIGKpHMwu7xgkd5o2uORsB4QFXs9XRUrVcxin72q0vGkkjBxTRjQk88srfFamEj3dr2IAvawKr2jlmvZwqvb7mhbdjpCstVUmOKT5AGlDyu+4GB/axFqaikMMsTPI2lkkLtHrRGeNvCFtsXXXYjxrdTscb+5roif4MXa/iZKuJiTZbn46lU9B19flXIFfsZWtc99WG/SSamj+j4mA/pxOHs9UHd2lv6ZjP+hYlGA1RndbCw10dUpfSEKvStu7IgXcgX1Fb7bCxOyjSSSpzMgn2acej1FKv6kLfpwEpOzs6m5knAuLEZjOT81jFY/Mb3xWYVsIvHUswA/wCkJHONNr21p3MluN7udxzqUmjR1FbVSyRd3GO7Yq+uslkA8NibQxIpFy0diRcrILHScX5+zFRqXXUU6Em4MdKGYb7nXUySck86Rz5kAgVyHO5XdIZ4u7k0GSMo+uOeNSiswdxrUqXW6sAdxYtvgjkKKrVSr7q1DHpsXSOR+P57sfpwr9k5o4p655ppZWWfu0kk1M2iKNQygIgQL3nfHSoA23G2GXsxKHWeQCwaeT/k0x8dPcwCV2HpdNdmaD3WzDU30RySj6n0YL9rN6SmmPL1lJM3oGmiAX6F0i/W1+uFrsdnfir6lVB15l3ag3Fg7QwKx67d6rEdbEbYuZzmErZe7VAVTS1lPDpiDFSIqiAtIq+8SeAN/d25IwHRlBIsCRqJYEHVtccFrgX2NvU288esb2BNtWxXVYjwk2XTvfbz6HANu1MNhqjrLso1fwOrHQ8BYjY39f0Yz/SyC5vDV263o6kC1ve3h+je2w+a4Xs2zEwU8s7EgRxvIQVPuoCdJ3I1evXe2AtLKaDJEZheSKmU2v70zqPDvyWla3qW64Hdss8SeJKKNZ1NXKkNniaMCMuvegakGyxh/Ii30Ys9vsxHtNBS6JHTWamZYl1togt3SlR8lpmj8vdt1tgDXZPKvZaWGEcqgVnG95fEZHIuRcuTc73PPGKfaa5qsqUk/dLne1200tR4th+jz4xvh7TatxS1Z8virCxsd/FvtwbcEed8C6it77M8uQQTRiJZ5byra9oxHYeIk273r5jAEe1jF6nL4B1maZhbV4YIzYkekskJ6cX6Yj28hvRNcEWliO7dRUwkbXsQbbeW2BeaZlIM3kaOmnqBT0yR/EmMaHmk7x7mV1FykcdrX9bagcL3wndppWjgg9jnpw86SOZO6s0aSxXPxcjWbvGi58+vQD3btf4PmZPBgnI+iGiH6QcFaCXwK/mpbf72Gdb/AFL/AHYHfCBZcvq3PDR1Sf1idvotER9WF4Z1WGSGnpniQeyPKveRd5rkZ6k9z74sGWInr7l7YAx2fhMdZmS32SWFQR5LSw2v62AJ3G4J2trRrX9/zenpbjpa22lEPKc5ZqutkipKidZjTShoRHZQ9LAQDrkU32vt5Dg2ZWzKM1jn1qoZJIzaSGQaZE2FrqOhA2YXUgC1wNKBbk/frz9f33rfV8rVaWUJ/f6z/f5nm9zfVJCQX/fz+u/vet9XytVpZxD9/r/xvyfevc31SBk5/f8Acjy8xxyNOqPyH9/o+gfe+ltPydNosm5/f/28r8j3b3GnVH5Ctv38reg+99Lafk6bRAK7cH+Lq3/s8v8A9s/N5/n9bOx9nfuSm/Ex/qLhb7cf6urf+zy+n+zPzef5/WzsnZ37kpvxMf6i4Ben/wBfxf8Ad8n/AJiPDlhNn/1/F/3fJ/5iPDlgMxrmhDCx+j0xsxmAUu2OXt3DsoLGMpMlrXLwuJFW56ki1776j1J1mZpFdUlQ6kdQykdQRcHjix/P06kZYwwswuDyD+jCVTiXLU9nkjlmo1JME0SGR4lNz3UqLd9K3IV0B2sCBbcGHMaAzwqFIDxtqQkEDULi23mpIuOCb22tilFHmDLZyqnzWVT8/iNNz/UH9535Bn1NNqEVRC+/CupN+oIvcHjYj/BTTyAckD5zbAD8hyr2dGBILMbm17DYAKNRJOwuSTdmLNte2PayUCQs2yot2PoqsSb28j59el7PCq7S0kZ0tVQhjwgkUubeSAlj9AwCzCOev1RxI8FO9hLPMpV3jI8UUURIdSwJUyOF0hjpUkk4BPzTtC9LSUEferBLWI1RJIwF1Mr94yprIQOXl95yFUISd9OGKh7T0VLRrTUM3tVQVYRRrJ30jyvdi0jr4VGsks5soF/QYe/Zksq6VsuyggEC3FsczHZispah29lWuSRmfwyrDqcsdCziRjeONNKpGgKDc6b2IAbQZX7PTTxLv7PmNMGI+V3Yy7W5+c3Y4v8AbObuoMzuPClfSyj1DLRE/nVvz4ofZJo6fOfaDFHOJpJe5EoLau6pmXTqAZh4fe09Djd8KdYgeqptSiSoFC8aMbF27+VXt8wRL4DruITR6gRcj1H7/v6YnjMBz7I8izCD4x6ekqKrf+ESVMlwDwsaCmtElrDQp+vBjJcinMtRU1vc9/KqxoIiWRIkDEKC6g3ZncttbgWtcFpxmAXaqrWBGklcRqvvM21iSbDruS3G5JYc6ryUskqDVV5nYd33MBjjjcgSsJXRjM8XvRKe7UKHsx8VwLDG7t92ekq4ou5YiSKZJNIfu9YW9116W0sAxKtbwtYix3wOp8ozFYjBTRUVBG19Tq8lRLdh79yiBn663Yn58AT7DAv7ZUH/AG9XLpPmkJECkfOIr/TjX8JXZdq+jMcWgTo6PC7kgKwYajcAnddQ45tg7keWLTU8UCksI1C6m3LEcsfUm5+nF7Acv+EKOv8AsVVrURUax6SzFJZWa5k1DSDEo5I5OMyuILVlgPtUNARboJJqlWP9mVifpwzfCkmrKa0f9Uel+CD0wudlq2nnqJ4opQWkoKeNSQw1SQ9+HK6gL6NUZIHn8+AsfBVSvFU5pEy2WKZI49rDu0Vu7HlcRmP82G7O8gjqCklzHPH9rmT3lvypvs6HqjXB9DY4F5BU2r5xwtXBDVKP56jupfqUU/14a8AoxVEqv3NSgWQ+46i8c2xvpuCVbdvi2ubE21+IOQQf39PnPr5+Z55N9Uhavoo5kMcqB0PIPobgg8gg2II3BAIws1ay0jfGXlpjxNy8XO0oA8S3J+MHFzq+UzAQkH6f/f0+98x7vItqjjGn728reg+9Hl7vTTaL0sDYixB3BB2tyCD9F736XuLao8Qen77eg8vT3RxptEFPPIwaacEXHcyAiw6odrafXi3Xjezmuzn3JTfiY/1FwGzwfwafYfaZP1D/ADfXy68b2Yz2c+5Kb8TH+ouAXp/9fxf93yf+Yjw5Y5h25rooc4gaasejU0bjvUCEkmZfB40cb2J4+Tzj3/SSj6dopr+opz+b2bAdOxmOYjtJTH/+yP8Ak6Yf/gx6O0NJ17Ry/QKYf+nwHTcZjmX+kVJ/8RyW/o036fZ8e/Z+g69oKg/14f7qfAP1fk9PP9ugil/GRq/6wOKMfY3L1NxQUoPn3Ef7OFA57QW27QTj/wASH++DEfs/RdO0U/0mnP8A6bAdGpaKOIWjjRB5IoX9Axvxy5u0tMOO0kn0x05/9PiP+k1N/wDEkn5Kn/R3GA6njMcr/wBI6E+/2hqT/RES/q018S+y+WHnOMwP/iTD9WIYB87T5WJ6WoQIrO8ThSVBOoqdPPrbFXLKcyVbVBhZB3EceqQKCSryNsLlhbWeQOfTCX9nMq4Gc1t/x8xP1FMY/aDLRsc8rV9CxH5zBfAdUxmOWDPMut4c5zC3mDIw+swHHgzvLP5ZzAn+nL+gQ2+rAdUxmOUyZ7lg97OcwUeryj85hxFc+ytvdznMG9FeY/qxXwHWMZjln2QoOldnB+b2v/Kx4a3LutZnP9quH6FwHVMZjlorst/3nNz668w/wxD2vL739rzr5tVdb9XAdVwH7T5CtXEFDmKaM64Jl96KQcMPMHgrwQSMIft2Wj3qrOP6z1/9wx57flp92qzj+q9f/hgCXZ32x6umE1IyPSmeKomDIIWSUB17satZuVhIFvCCQdwcdDxyo1VCfdq87+g1p/WQ4wzUp/6Rnx+YVW//ACYDquPGF9jxjlwmo+pz0/Oa7+7Hne0fV89+k122AaKrIXpQzUKBo76jTFtIHUmBjshP3hst7WKEA4nl1fHKDoJuh0ujLpdCLeFlKgrwCOAQARtbQpCeh6yZ43zmu/uwFzf2GSPvst+yDVp7oQyH2trp3qFhqbw6dIc7m2xwHRs8H8Gn5+0ydP5h/m+vl143sxjs59yU34mP9RcB8/H8GqNv9jJ+of5v7/mJjs59yU34mP8AUXALXavs/VvXx1VMlJIFpzCyVJe1zIG1AKh8gPpONIo83/3XKPrl/wAvD5jMAhew5t/umUfXL/l4mtNnAFhTZSB6NN/l4esZgEfuc5/3fKv7U37GPVTOgbiDKgfPXN+xh3xmARnhzkm5p8qJ8y01/wBTHrR5yeafKj/Wm/Yw8YzAJCR50OKfKh8zzfsY9Azr8Blf9ub9jDtjMAmCTPPwWWflJ/2Me97nv4LLPyk/7GHLGYBN73PfwWWflJ/2MZ3ue/gss/KT/sYcsZgE3vc9/BZZ+Un/AGMZ3ue/gss/KT/sYcsZgE3vc9/BZZ+Un/Yxne57+Cyz8pP+xhyxmATe9z38Fln5Sf8AYxne57+Cyz8pP+xhyxmATe9z38Fln5Sf9jGd7nv4LLPyk/7GHLGYBN73PfwWWflJ/wBjGd7nv4LLPyk/7GHLGYBN73PfwWWflJ/2MZ3ue/gss/KT/sYcsZgE3vc9/BZZ+Un/AGMZ3ue/gss/KT/sYcsZgExpM9II7rLPyk/7GKmU5ZmsFPDCIaJu6jRNRqJfFoVRcjuOtvP9Aw/YzAIFfl2cSRvH3WXgOjIT3sptqUi/2r1/e+HTKaYxwQxtbUkaKbcXVQDb6sW8ZgP/2Q=="/>
          <p:cNvSpPr>
            <a:spLocks noChangeAspect="1" noChangeArrowheads="1"/>
          </p:cNvSpPr>
          <p:nvPr/>
        </p:nvSpPr>
        <p:spPr bwMode="auto">
          <a:xfrm>
            <a:off x="155575" y="-2460625"/>
            <a:ext cx="6429375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QUExMWFhUWGR0aFxgYGB0aHBsbGhkXHxsXHRwbHSohHyAmHxwYIjEhJSkrLi4uHB8zODMsNygtLisBCgoKBQUFDgUFDisZExkrKysrKysrKysrKysrKysrKysrKysrKysrKysrKysrKysrKysrKysrKysrKysrKysrK//AABEIAMkA+wMBIgACEQEDEQH/xAAbAAACAgMBAAAAAAAAAAAAAAAFBgIEAAMHAf/EAFgQAAIBAgUBBQIGDAoGCAYDAAECAwQRAAUSITFBBhMiUWEUMgcjQnGBkRUzNFJTc5OhsbLS8CQlVWJygpLB0dMWNUNUlKJEY3R1g7TE4VZkhLPD8UVGpP/EABQBAQAAAAAAAAAAAAAAAAAAAAD/xAAUEQEAAAAAAAAAAAAAAAAAAAAA/9oADAMBAAIRAxEAPwB17SQSVGbRUwq6mni9kaU9xIEJdZlUX1KRwx6dBjYvY1jcjNM0K2BW1RF4r34vH83NvnOIZvSRSZ7EsqK6igkNnUEA9+m+4t1O+C0mWUqttFET0CpTnz6FQfqwA5uxD72zfMeeO/TyBt9q56/NiKdjGOr+Nsz4BF51GzDa94djcNt82C8FFHx7JEAflezqANvIE3xR7QLBTwtJ3ELvdViiWBUMsrnTHHdw2xY8jgXPTABc4ydKbuxJm2amSQeCGOZHlc2J8CiK7AWsTaw2JIGKSdlc0l3jqa2BP/mK5TIR0ukNOyr/AGz9GHXsl2YSkUu+l6mQAzShQu/4NAB4Y14Cjyudzg1Xh+7fuiBJpOgnjVY6b+l7YDmv+g+bfynL/wAU/wDkYz/QfNv5Tl/4p/8AIwytmGYyBGSnEYDBnV2AJjszaBz8YQ0SHgBll3tpY3Giq0Y/GSSAygbLCLRhAfCDpG73BLFiBwPlAE09h82/lOX/AIl/8jGHsPm38py/8S/+Rh+yX2nxe0hBsNIVtXVtV/CLbadt+u5wJkqcwJlVYwNGvu3OnxlRPpv0Aa9MRYciS/G4LH+g+bfynL/xT/5GM/0Hzb+U5f8Ain/yMNJOYa4h4dAkl75hbUUklZYe7BB+1qQx1WuFHJJGL0AqVpJvE7zgTd2WVAbqXEWyqFsQFO/ngEc9h82/lOX/AIl/8jHp7D5t/Kcv/FP/AJGOoLxj3Acqk7G5uov7dPL5hK4ofo1UpB+kjEsvy8PIYZcyzamqLXEU8yAsq7uyOsZSQAb+BjbqBjqeB+d5PFVRGOZbi4KsDZkYe7IjDdWB4IwC2exDX/1rmdrEk+0JceW3c9d/qx4vYlrXbNsz5t9vTc3tt8UeT0xe7N5nKGlpahlNRT2LPbT3sLX7upAHWwKso2DqeARg6L7gEnwg7LbUfMNxvx6eYwCmnYiSwvmeai5P+3i25te0Z9OL/R08HYl9v42zIggcTJyeCLRHwn9zhtK2PA23UHYazqvY9et9jzjAosPCLCwIC9VItbjYHr6dMApR9inKqRmuZk3s1qhBwbMReHcA/mxJexLb3zbM7Dr38Y6n/qulueMNYkPTSWU6b7C5PyeSV+SfXyx6jXYWa9ywNlJFluNOroQfPnxbeQKS9iX3P2TzW21vj4xcG1zvHxv1sdjzjVV9kDGhds3zLSpN7TKTa9tIAiJLXIFgNyQLb4cCg2DA2IOq+9wpFtTefp1ucD89y5549K6VcNqNiRcEEWD6DZgbOPCd0S464BQo8iZg4bMs0V1uQvtEb3s2nRdIm8YJQMovYsLXxaTs5GdB+zeYWkQyJepiF0ADFxePdbMpuBYdecF6TJpBGytKEfuwqW3EEZ06rbr4msRqUIq6Vsux1Tl7PBiS0pDgxhQqAiMIVKqAF93YkXFhqbkE4ART9lRIxEeb5m9lubVEZ5O1vi+tjva3risOzUjOypmOalVIVnNRCFVuo3W7W4JAtcEAsQQG+gyoQliuq50Iu17RrsF5uABsSSCSt7eYvOezAqJDZliieMi0eu8p06VMoBCFVBWwIJawGoLdWAJk/Z/2gB0zTNe6ZWKOZ4wG0uVLD4r3WGllPUH5wNx7NKJRC2c5gJtOoxe1Ra9N7a7GMHT9GLLdi7bCplBfu0sdh8WWDsihgFujOqgCy7NYm5Nar7FKRVWEN5ASli5aQKIwqs1mZEQgWRA17Rk8aMBW7T9m5IKWplizXMmkgid7GeMgFY2dQwCA2NhsN9x8+HvIpC1NAzElmiQkncklBcnC12iy8xZTX67M7wVMjsBYanErAAHxHSGC3PRF44DF2d+5Kb8TH+ouATu0qw/ZqMzglBQNYKWBLNUxKqjSQSSWCgeZGDVHlFM7mNoJonC6grzOdS8EgpKw2OxF7jboQSMzmiE2dxoSV/gDMGW11ZaqFlYXBFwwB3BB4IIw1UmXMJe+kk7x9GhbKFVVJBawuTqYhbkn5K2A3uFY9laX7x/y0v7eAU2RwrmtEiKwCRTzkNJIw1L3USGzsRt3r9L8YdsLdR/riD/sU/8A9+kwDDPMqKWdgqjksQAL7cn1wuVGX1MvtEaTohd7NJrd2CFriNURk7o92balbUTc82OCmfZOtUixyMRHq1Oo+WADZSeguQbjfwixGA+X9zSLLDJUtIDtoMZJBLIGY6QXd3aePUb7kiwG+A25ZTv3iO1YkgaS9tVwzRwd0wjGqy+IMzILgEdDcmWc0EkrOyVIjR1WMAObWJujC2wYy2Trdbjm1hUXZqKXwGokIeIItkKgBTKVSNmJZQpGopfVdI7tpAXBDL+zEN0nSVtNo28ICqypJJMoK20hdbhgAARptfxNcITZJVkvqqwpmlDgDUNAGoGJfHc3iIXUuixj1gaiTjfk1I4qZZjIrREkBhKGF7ICgBBItIGFgy9Lgm+K+bNR1LQzyVBCKCYL3VDaxkkFwA6shCauNLMAfEcW0SFaVojP4IfGzEHwJFMSVA50gxso3JsOu2AqZp2fkaaZkqBG1QygWO4iVIdfBDE3jZVAYBe9duTiOXyTyMWjqqeVYWGoLObam3mSSwa2lgGQHoxXw2udfaPswK+ogqNaxxQjxd5CRINEiSAoZLGO+mxa17EjrhZyzsJF7OIoswikDLBMTJAJNQVHiQFNYDQ3LFI2Hhddy24wDW+WVehwZlBckMTM9ijmQPIlx8WVDoVUbeC1xe+L+e5dPLPCYmKIqPdu9dQrFoip7tTaQ2VwA/hGo3vwVCl7DrKtQ0FUshMYji7yJtYUCEKJXJ1PHaLwhQqm7N4jvhoyzOZVu1TNTtFpTS8Ska3ezWVNbkKFeIAE6mLXsARcLXZyhqIk+PYO7td/jXcL4SWZdQ2u1gIxpVVtbcG5zA987pwoYzJpYqAb8lwpUD1IZbDrcY3UeYxSlhHIrlSQ2k3sQSCptwQQQRyMACz1e7zHL5QN5RNTMfNWj75fqaH/AJjg8CTp3PmL3udt9XAvY7A+pttsv9sU1VOVj/5snoeKaoN9/K18MK7k2sC1wSG38O1/n4+bARVh6W1HYEG5ve+/BG5I/wAMY9rgFiSLA7NvuPvdr3tfyHkDiSyHY2Jv7oFjawJvfzPne3H0xUE+C1vDdiLDdr+TXBvc3tb1wEpAVB6i4IuCxuW8hwBtY9OTjxzzubE8m973W1rfJ5//AEceWuNlIJQgC1gONidxzxz1ttjRXVaQRvNJYLChLHqEADOdIHQLcAXvbbAUu1ua+y0lTOAhaKMMQ24bkWK32vwDff6MCHqc3J03y9W16VuZ2sdGvSQtgfDc3vbjywH+EvPjJlVVpp6tUZANckQQbuhDHUwYDkW0334thtnYl7r/ALw1jbnTSMpsfRgR9BGAF9j81qZKiogneGRYoIHVoo3UESrKbaWYk7BfU/oaxIbX390E7EADe9ha9/TnjCZ2RA+ydeADZYaELYH8FNb5ha/OHFVtbUBsWcbgWN/Tkbm59d+cB6RbSLi+lgGJNwNt7E+Lpc3/AE49YjSdyFOwA+f3hp3sbj6PLfEje9gSOGO4P9UD1sd/3EGksNQU8AKLAHxEebC3S6m3GAnGuwIJvc3uCATfc2O/nbpviKsenPisLFV/rXHn1HPIxkiW1XB3ALEAm+1rLY3B2B28/nx5JH74YDS9lNzbYix3G/mLfnwALt7b7F1xuCO4mtqJBBMbg8+t7DbywW7O/clN+Jj/AFFwM7eP/FtafOlnFgRa3dv4vW+3zXwT7O/clN+Jj/UXAKed1Xd55C1wP4A43ZVH29OrbdMHfs4Pv4/y0X+OE7t7WSxZvA8NtXsb31EqujvlLM8gIEaqAWLtcWW1iSMQ/wBM5QN6apLWU2SoB3c/FoA4V9bizLGVDlSCVAwDg+dX+XH+WhwEqcyCZhRTM6aX7ymYiSNrd8FaMkIL7vEq79XGBFT2rqiWESKoFwryVbFTot3zkqgURw7h5NRXV4VLNtipmGbzzwy08yF9QAVhJIhDMQYfiWV2WZrCSOPUWsAzd2N8B2HC72jo6ZFeSWInvdesqBc6IhISQ2x2p0Av1t0JxR7J9qmKwwV1oql0UxuftdQCoOpG417jVHyDuLgg4bJoFceJVYb8gHkEHnzBI+nACaGOCdUC6ysLAi7tfUU3R977BrFG24FumBuW53Txd6saTER7HZ3IGuddCKAQQBCSFTc3G1+WpIwL2AFzc2FrnzPrjUKOPfwKLgDYW2BYj6izH6TgFtjSpRtVPEzBAXdbqXDAjwkIwQOLKLCwBGB3auspovaU9mqJdMSiXuZAF01DTINQeQAkFG6NYvxzZunyeB4Gp2iXuXBDINgQxueN7k3JPN98V6bs1SxxtFHTokbKqMqiwIRmZdh11MxvySb4BUrM3hgiqKWainWKKFZp7GKzqxICKEYag5RkIsoNmvYHe0Ho1rlpI4nMg0SlxIAADLJIF9/Uy6y7MLFdxfe2GutyqGXWJIlfvE7t7j3kuToPpck+lzilTdlaON0kjp0QoAFCXVdiSCUUhSQSTci+5wC6O1VHQ1j0mmQFItUkrNqCpHE0iooJJIC3sqi92uAbsRRpqrK9okjnIchZfetE3fHSshLX1F4All1EJEo2RQcOdT2ZpJJXlkp42kkUq7ML3BTQedrlPDfm23GIRdlaNXjkWmiDRp3aELYKh1bAcfKbe1/E3mcAH7EVtLW05kp0mSLvIm+MI3aNYrIu5YqhRVJPJU2JG+DeV5AkEjyK7EuztZhHt3jl2AYIGtqJ2LHEoezlIltNLCpBQgiNQbx7xm4FyVO4vxin2g7TCFhBTp7RVt7sKtbSPwkrf7NB5nngXwFbMn77NKeJdxSRSTvzYPKO6hUngEr35tzsDhjiGy7C42N+Qbb2Nt9+vXHOOzk2ZwLITRRTTTsZJmNQ4LORYAgwlY1VQqhCRYLzycF5c4zInQtDSs1wSvtbPo3Bu3xNlA5sSL2Nr2wDajggcAHULDqb9DtY2B29fTHmgE+JL3sRcLZTt4R15367nnClL2hzFCVFFDM6kkpFVkne5CtensvItqK3sN+cewZxmLeEZaikAW11wPuWuARCwJ3Fz687bA1WNkN2Hui25IN99Vjv5dbHfAL4QL/YyuUC7NE4A5vquq22G/p0OKcWd5nvoyuIhWYG1cALkgsbGEX3vv53wJzfNcwqI5YPY6aMsBe1Z3hBD6vcjjJ3Nx0wHnwhu7ZVVKWO0Ss9wLl09lNiCNgQwNhbf6i6poEkEQIuiM5W9293TqPXfU255JxzjtxNmElDWvJSwpGUbWe9l1AEQjwq8C3+1L9Zw+l/iZmBIYurSaDZhGGRHIt4hdI343uDbe2AXeyKn27MLE/c9CTa5O0M1hsQebG3Xjrh8A8RvvcbdRxvcW2/vxzaGrqIs1zM0scDIq0gbvZJIwoWFitmSNhpsxvqIGw9cMnZ/P6iWplgmghRo40k1RVBkDCR2W32tRcCNufTzNgMZ1m8VLE0s8iRIiXLnex2AAW1234A3PlhZn7WVcoDUmUVEisb3neOAMLWB0uS1uCNhwPUY9z9FqMzpKV7d1TrJWyi1lJBCwgkm1wzO5+b58MCdoozf3T800Jv6fbBgAA7SVkP3RlM6IbeKlkSoAF9zoXS19zcgE+V8HsjzqGoAMUhbQSrqwZJEYnwq8bjUDb5RtfncHBeCTUoaxF+htf8xI+o451n6VM+b66EQCWhiVZRKzIZ0nDN3d0B8C2BF9tRPrgGTt8bZZWiy708/wCeKQ3G3Pn9OCfZ37kpvxMf6i4TKvtH7blealo+5mhiqIZowdVnjjYN4wLFTfbYcNzhz7O/clN+Jj/UXAJHazJhVZ3AheRNFG0g7vuySVqEsGWVGRlBIaxHKqRuBjV2g7HiCnkdKupaTRIIw/dXLMpeVy6RhgWAOuS+sqCAdwCYrjbPYzttl0vJsPt8fXp8+CU8euN5mB+OKRRg3usUjxpffcF9mPGwQEXBuAV+wdjtVvq8LBe6i03RSIUA06dEViyR20q3iIJ3xAdgGA0LWm9reKK7eIkyksJAxaax1vfWQCAwGHoo1xvte/rax29d7eX5t4wTMTZkt6jjawO5HUk29BfrgFrJcsilpIYZ445Iz3YKlBoNqVLWU3ta23lgTknZZ/YITS1dXTyGIaAJO8i1FLqSjhwqX6DT5bXwydnx8VT+gQ/R7Ou/1m3142dmmvSUpAG8KFRuLeEXJO44Ow/cBtyHOhUUiTldLaT3idUkS4kjP9Fgw+jCx2aympqKOnqHzKtDyxJIyJ7OBd0DaV1Q7bnqePrxbbTR1p3PsleQGO5VKkjSDqPSZQF52ZF+/wAbvg/cjL4Y7gPErQFdhZqeRonfg7nSDv6eeAA58z0tVTwvmlWqTLLd5JqWMao+50qCae1z3jDSbHYdObWkX3zSvt98slHIP7McRc/QuGyuELbTCNkcKBrAILNe2kFbG45sTsOAN8D37G5dYXoKXbY/wZASdrEELx59PqOAWFmAcoc6mZgL276mhkt+Llp/z6rH0xsdja/2WnQf9bV0S/T4IHH58Xc8yXK6ZFvl9NJLKwRIY4kLPJYHQl1sOhJOkBbscU+y2QQvPUd/SZdaMxiNIqWMBXZCxTvCpLWBXxWFzuABsQF9mDUVJrXGaVLRwTooaKWF1MZVS7BzBY6QWOygeHjri12thqKeBJFzKtv7THExZoAulpih/wBitjpAa7HT4hyME+yFEO+zJLfFyVLxOFGwvTQEcAAAeNb2G7DFD4SszVqKmZ1V1WopnqV067kOA0Onqxs1wb7LYjxDAbKqKE7TZvIwYGymrUkgWv4KZIyeRfxHF6hqssgUJD3aebxzxQs56s575XbffxXwN7AdlKVYqjvqWnllWURn4pWAKRQq9hoIA74Tb223HTDl9hKVQQKeBVS2pu6Q7Dcg3Xytc+uABSZ9RA2apo/mnru9t692xI/5hiEnbKiHxf2SpwBwtOY4xby7yRyn9kqR0thiOVQi9oIdWpbKEXYX2uRGSAbG9x57+Vj7HQm9ok3vpvELKQCCeBt+npzgFuLtlRIoVK6hhQcASCU/mZQD5+9c+eKcvbXLwzFMxVpLW1AwAA7ffBSw42ueLXuMN8VLCu4jRRckWFixs2rw2uRbgb8bcDEvZ0a3gXXYsCw1ab8WuAbX6bYBGqe3GXsdTT07v/OSFhb6Zr/82N8/wk0ESi+YQAcaYoHYjb+azAfow63HIItputrXbbc2C3uPS/PGOX/CVn/fOtDCygHwTeTutndC1h8XEoMkhHNwnVtIVe2Hbqiqsvqljq3dmRgiyMIiSDYWSNQW87OLbj6Oh5XTq7FWuRswtwdzJz5EThfXQw4vjmtPlQhyurbSVMtNM2lrahGkadyrAWswVtTC3vs/9Xp+UVIESy3BVIFEn3wMahlFj5h2PzFTwb4Dn2V5tHFW5g0k8cUpNIp7ycxX00o16V1osjB9rMwFiTfgFp7OVKz100qMJVFJTxs142vIJaklj3bFOLHY9fmxDsdEUzDNgWABqIje/OqFSqWI/ndCNxhuXxCzXtdjaxN13Gk3Ueew9OuA5XW9tWpswrKiWE6lXuAgDkiOnOsyB0RkBYTRtpawBZQWHOGXOO10lHIIpVM8sgLx/FuiBDIwSO8UcjGTTYEBehN9wML/AGeo1qJdDk62qaieuLGyFaao0wxAHa10i9AqODyMPWcUENbJEFqSr057wCPu2azqyhvGrWBBcBhtz1GwT7IZn7RE7GlamYSFWUoyhjZT3i640Yg3tdkBuDhIzXNkXNqioWWKOFI0gaaVlQd/Gzlo4iTdyFezW2B2IOH3tVmvslHPMN2jjPdg76pCLRr5ks5UfThJ+xwp6ankaZFhpIiauRGZZy0iSSuFa149cpiNlsz6hcgKAwUTOjU/aB4WDRSQLKWjsymaSlk71QRfb7Wx32LHe2OldnfuSm/Ex/qLhFp8teHs9UiZdMksFTM6BSLPIsjgH+iLDfyHph67O/clN+Jj/UXAKub0ne59ChNkNC+sW95ROng+Ym1+bi464as3beBbX1Sj/kjkkH50GF6pP8fxf93yf+YjwwVUl6mEC1gkjc9QYl/Q7YCyGBYkF9iLje1yCLW+kEj5jjA41gWbYmxI245v9Nh8/obY4ZrFX08XBA81J+mwI+n0xt1b8/MB12G52264ALkFhT07N8mGI39O5P8Ai2J9k7exUZF7+zx25t9rXm230nFbI7NRQMtyGpY9NxYn4p+R0O4xPsef4DSNa9oIje2o6TEnugb2vb57HnbAX83oEnhkhlAKSKNanawvcsGAuGB3B81BFucLvYKiqKc1kM7CX4wyxSWAEqSqtmuNg2pH1D75ieCLtKHT4QyLYXKgcC/z7bXH57dMSTm9zvcr7xFjb3vK29hcYBY7W0Mc01AtRGk0JnljYMAygtDLoJFrA6l0jqCRvfFdJpKF9EHe1lGhsyI5eWlZQTp1sw7xLcxsxdfDyCBjVminNKk0iPopKZ1NTIh0vLOhVhChG6BDoZ3B1XIAtzh0osvihjWKKNEjUWCKoCgfMMAh5ZRy1861UitGtQG7sEgNFRoVsoF7rJUEqWcXtGNIINsHOyzJ39cUdBerCaBbbuqWBQth7p+LJ32sOOuGnAHtBkrMwqaYhKqMDqVWZAb9xLblT0blSb8FgwL3ZqRzLmSKADJWzAfjFp6dk/Qxxp+EzOIxFROSFiFVTSyEjdR3twWHzLJseqnyxo7D1wmjq6gKyN9lAwWQaWXvVp4nRgeGCyOvzjG/t6kU8dKscCmGStp2lZoygkLSKtrMBrupa7WItbm+AZeyMDJSIzgo0jPOb+8DUStKYyLbEawp+bnBRjYN4wGB3F9Q8Wy7HffbYW3vjGa12JVCAFLEWuQdgL8rzbnnoRvKW+/iNxe+kG4DXtYC9yNvPzwEmchz8xIG1zYL4rc9bf8A7GPYl90+Lr5gb7m4Y3G/A6cbDGEi+56bbbi/r54gp2sAwJs2y6dieCTtfz62wE1GwAuAA3iYm4INvlc9d/TqDiAN294gkArvyo33UiwNyb2HFvIWwAC2ygLc3tYBTq4PF+L/AE+mBmfZyKeJDfvZZCqwRrdTLJzYEcKeSx8KgEm45AT217SNDGI4G+OdAzOig6Ec6QwU/LdiEiQ+8538Ksccso8qZg8g0ky6QbEsqUYnRWVT8ozTMy6z9sWOd/lkFnnhMoLvKD3hkPf3sCVUiqzBSTdYoIiYYPIsDvqDYI1OThctmkZHiaqanUIAQYYUmjSGEdF0xnm27lzc3AwFztd3bUde+vxCmqLLvbSyoFa/Hi0IQPJh6WN5dGDFS3N0qaZYntuC3dFkbytp70E9fB5YG9tJNNHmKLYAw1DNb+bBCqr6CzqfoHnizlGo5fHxaKOJ15vrAilUf0dwvzYCt2PmY1GZubBjJAWNx4T7HCTududr+uCfb7M3p6GpmSTumjQWYg7BmUNpudLORcLcbNa+xwtZX2ipaGrzRZ51W9QmlLF3ZfZ49lRbsQOL2sLYXu0naZswqIu8jemoKaojeRjvKbIXuQp+LC2S6bkawxtawAvkfYaqLCqeOATNd19olnmcd4o1B1Tu4gx+VZWXYWG1sb2dKBlGg0JXgNGktN1sY5AqO3vP4C6v4jZDe+HyHMVIADpuVVLAtcsmoAWO5t4jYkad72uRvSpjkXexQkrvYqfQX2b6LjYjpgOU5ln01UkVZVd21MsxWkpILytVzozJ3jbXMakMwUc236E2Oy+RCuzKpnq0DCJ1LICSntGiKysQdLd1GkYsRYu8ltrYp552sX7Iy+zw989GDBR08dtPesp7+ocC2lE2jB63NupG/wCDTttTR0wjqAY3LmV57a4ZJJT3zanUWSRVNrNbTYbnAPXbtR9jK339qee25P8AspObHceV/Trgn2d+5Kb8TH+ouE7tvn5ky+rkjiUU7QyKs1Q/dB9UTgdwmksxa9gW06rgjULYcezv3JTfiY/1FwCZ2mjhbO4RPAJ19heyGNZAG79LNZtvPf1wRSmoh/8AxkQ/+niGA3bRYjnMHfxCRBROSpp3qNxOtm0RoxFvviLD6bHYyUS7LQHfkDKKjjfm6LgC6RUo4oVH/gwf+2JS9x0o4j86Qr+1gKwpP5PkJ6/xVIRve+2hT1b+0fS20LRXv7C4PmMtqgT9UAt+e2AZaTMo41VVjZEVdIRe5CKANgLMLADbyxR7O18cNJRRS6Vfu4YXAdWIYBUVSUY38Vh5eLnnAyKOjFrUDjoCaapbcW4Uw8+Edenz4JdlckRYzPLTqskzCTT3a3RbWihsbldK6S2/vlze2AZlJIB3J3Ybab+St5GxH1YWu1WcuuimpgGq6k3jUjUqIAA1RKGHhRDxt4mCgcnHvb7tMuXUpcsDLIdMQNwGdhYEteyhdmY7XCni+Pfg8ylY4DOS0k9QdctRIAGlPRgPkxjfQo202PXADarsEYlR6eqqY+6g7oiIIZJC0muSUu++p2sW0kHwix6Yc8rJ7pLo6G3uyMGceQZgzAn6T85xvkkCi7EAeZNhiIqFPBB+Y3/fkfXgNhOIQTq4upBF7XBuDbmxHrt84OFLPs6NQzUdK51HaeZLWgTfUA17d8Rsq7lb6jYDFbPe1IhV4opUj7sATzvcpTKdgLb65j8mLnq1hYYCGRWefMI9iGzFb/1YIW/Sn14n2nkLUOWt8r2mhJ9D3kd7/TgH8GhHfTBYZIV9sQhJTeSxoXIkk/nvYSN5Fjgv2ygZqGNA7Rn7IRqGW2pL1pCkXFrgFSPmHTAOyG24va2o2u1y3VW6232txbjFLMc4gpyO/mijC73klCkjSRfxEAm+1r9b4XK34OTOR3+Z5g4HyVlSNT6aUjAxsoPgpyqI39lEjdTK7vf6C2n82A8l+EXK41Gqui4JOhdZLH5V0Ui/O9t741j4RaaQAw01dU6xZhHTSEWt5NZd/Tb1w1ZdkdNALQ08MX9CNV/QMEMAlDtLXObw5RPvz300UQsNVhYsxGx6DnC5n9Pmskkk89GBHp0L3VSjPBCxHtJQNpDSug0hrrpA23JJ6xhU7a1SurUzNphCGWte/uU63Pd+eqUqVt96snW1wT6bNKeSSASslNFVaO6SRlj00FOR3MYHF55SDp6xgjfSLuPbyUCjJJa/ew6dxuDVQC9gbEC6i53xsyHIUkjeWrgRpakhnjkRWEaAWipwCCLIvNtizOeuFftp2dmpktQl3py0cktJcuVWGaOQtShm8JFgDH7tiLAG2AvduKi9FmTKNmhkt0NmgpN/qP5sF8vj0U0dOouxMSi290jSASOTwNIDDfrYckDC1nuYxVGV1UkMgdGpX0kfiuCOQwEBuDxvhqpqgIY5DwsNU30CWE4Dn00KnMcyk0jWJtIbSCwAgiuA3Qc7fPjR2fHhnXnTUSj3drGTUBby8Ww6HfE6R9VVmJa1/aXDdBdY4wdr3tcbeWBHtE0VfJBAI3WU984YsDFcKpbWPCSbXsBvc8X2Ad2hp6xaqCky4vF326rE7RAMpkDmysEHg0lmA4X6/K4y5XWimzaSpqYHRSrJUzKApUqSF1DUOUK3BsNubF5pKxKaqpqh2VERmjkYkACOba9z7oEgiO/AvfA3tJmC5tVIJVRaeG7QRMFE0wuAZm1DUkZsLLtq67iwC7JmCSxd1l0fs1M48cqLokkFt1j8uSDKxvzp6Nhez2rig7qljiDoCrSQqCAYlJfSdKu2kka2Fi2kOeWUkxX5jGl0UxtKRZYtYubkWuo3CDk2FwATiHZWlYV3JZlfQ7i19TI9RO3UAERwRA32Bsb7NgNGe55DPTVEjyQTTNTyBJJ3WMIrRN4KOlBaRbjbXJpY9SQLY7B2d+5Kb8TH+ouOSdvadYonaItF38cyyiNiqSBYJWBZFNidrXPI2NxbHW+zv3JTfiY/1FwC3Xf69j3A/i+Tci4+6IudxhtkUeO++qwOkeIA7C5G9ud9rb4Vahv4/i9cvkt/xEeGYObEkm7LtawuRquE1bk7X3249cBJ4dwAqjxFr6QRcdTwdR5v6c+eFTvceIlRcEqGIF77XKjgevB2xJo73BjWxa99uiizcc32+jEI72YkDcLqHBvazE7kAadO1+mAnGwJFgBtqO2/i8wdxx1HTGR28JupsptYc8X077DjbfpjGspW7Cw8zvbcXJPO+n6ceNJ4rk7K1ugAuosSW5PTw/fW3wC72w7F0+YLF3qt8WwZGXnc7q4blOLi9+bWxsIr40EMUVFGiLZZVaQgKo200oQWPFl72w8zxg6ENt01XFiWtci/B24sScexqQ3A2BFuCVFtIG/G5BJ6jywHIu0VHJJUvDOKiVlFhJLTS1GtyBdoIo0WBEANtRN9m1Btr35Oz9SmW1AHeU0ccb93BE4NRK+klTK6eFL3B7mIWAIW5HhPTitlG43JNtXU7kKT/W2/QMZLJcixuPC21uNW5JO1rWPnsbYDkmUZ688UcNLGVQKB7PQDxXIue9qWtFTgnkJqkHOoHhy7OdjAvdvVLF8UdUFNED3EB+/8W8s3nK3UmwHJsdj3KT10NroKmSRG6ASx08tuNwWlkN79DhpvgEfJR/GNYfOtQD5xl4/uv9eKXazU6wgsyhK6B/CbXL17opPQhVTYG4Ja53Axf7JxF67Mr2tFVh+NyWpY0A8gApPne44tvS7QtdIGHDT5e39uskb+/ANWR5w0kktPMmiohsWA92SNywSZD5NpYEcqwI8iTWAE6fxpCR/ukwP5al03/wCb6zg/gMx4Tj3A3tFVRx0s7y20LG5a/UBTcc9eLeuA9zPNRDCZGQsSQsca+9IzGyIAwFmO177LuSbAnCzl2WmeYxswdIpO9rHA8M1V4THAvnHCAn9mJTch8QqamapmjK3SeVT7OrDelpzs9ZIp/wBs48KKeLhbfbcOGV5fHTxJDELIgsOpPUsTyWJJJJ3JJJ5wFrAXM83WGspInYKJ0mC3JF3UwlVG+m5Bfnfy63NY5D8MVI1XWUcKnSlO0TTMDZv4VOkS6LX8Q0E+lxzgLvwlZZ7HFW1FPHeKpgZamIDiRldFqkHQgtZ7cqbncbtQhIEQNrdxLq/oySwH8y3vhNzDtA8+V19POf4TTwSAsQB30JDd1UCxI8Q5tcBr8agrP6lQ0TPbQtM+u+4IJi59AA314DlGSkmozPk/w+p/MRx5bfmxDOT3VTTzkAIQ0MrEWCqxVoybkDTqU28ifmGIZZlVEZMw9pqGp52q20QJK4AV1Rx8VFZmtqZb8XUDpi+3Z2FWV1eW8Z1q7y1MYDEWLBaimkjJt5nywEJr1kUiU0U1QCGHeQqpVWuSGEjsqMykA+FiTt54XKevZa+eQxnvhTxoYtJVu91JeNhb77rawFjwMO3+kdSFlAmE8ZjaModCMuxtIs9OWhDbnaQQ324sMBq7PqWeskqG9rE7UsK93DDdjMDKXVrqRYARWIIBVuSMBcyuiMakudUrlmkYKBdza4Xbaw2ueR63OJ0pnged4hE3esHBZXBW6RxlRpNtJCDnfcg7bmt7XUWF6Erfa0lRTx82NtLzXtf5PPX0xbiWqcjTSK17HwVcDMDfc/bBc+v5uuAEZ9WTVNNK8iBFjhmt4XVmZ4fFcPwFOpb/ACtN/LHZuzv3JTfiY/1FxyDtZP3VNOk0UkLNDIBrRwtyrWUSC8Z3tsGJvbHX+zv3JTfiY/1FwC3Xf6+iPQUDk+EsdqiPgDrx54bXBB5O3i8VrEm4C36WNunlzvjnPbXOGps7pWRImeSleNe+kMSAmTVcuFaxIQqLi125wXbtr3ABrqOWlXT4ZAe/pzuNPjhB0jggsoNvmwDboW5uAQbaltqOom4vudh9QxiC5AO+x1XFidyADYWIO+x/PfZZrPhBy5bIauKXUtyEUzlh1XTEpsd+v1c21y9uFdo4qenklma2gzIaWK9hvqmAY8nworNsfnwDSqGxWwBZQTqDOOTqUk2uN9hfz2xNvFxq8VhuNgBf5J4uLjceWFTsrX1Tz1MM7wypB3SnuIiirMx1Mi3cllRe7JO3vEW2w1GwtewsbuRdRcgi/kbnoT5emA8uL6ja5BuN3JQfegefhJsD5b7HEdPCgW8VgLabLpBIUqNh8/W48sbBqAsLAm/qFFtrAAEi4G23J3xFQoVl0jSOAAApBv4Rc2J/xwHoWxG1rkjqwGxsR0Xbnjnnz9TYdbqbEKukEm12sTuBe/J68nEUNmYDk+OwABIIIta977DcjyGPFj8NgACQLWutlFrAkX4v9PpgEbOq5qbMS4bwL7P3xDWDLUCoh1lRYXWWGA+g1cb4c6SqN7H9+f8AA/UeLEIsdoKWOStaKRQYquidSQbhhDIDfoAf4QxvfoDccgfkfaaOBlpK2ZYqmMadT3RJVB0pKrNZbsAt1vdWBG2kd0BLL3vPnEfAeeFfL7dT06X/AD4j269+Ow2FRl4//wBb7fVb68a8n8VXmZBBHtNFuN+I6YnEu2K/FK3nmVNfr7skSjax+9G1jv0N8AeSUHMWFx4KZT+Ulf8Ayv04LSVAHX99/wDA/UfI25+vamlirKsy1CrJaGEIAXdtCyPdUQFjvORsW3U79STasq5rez0zIpI+MqSYxYkeIRLeXbY2YR8cjw92DBWZosas7sERRdmYgAAckk8dfqPrZNzrN3kKM0RfU16OkPhaZl4qJg3uRKbEKeunkkDHufdk5BA1R7Q9RWU95Itax9yXC2CpC3gTe1mv3gKjxWAGL/Z+miaNalHaV6hUZppPE7Aqtl2ACgXtoVQATbSb2kDd8HTOUn9pA9tEv8JcHUH1ANEyH8GI2CqBsLN1uS34TIZe5zGB7+CrjMD/AIyPVLCeTe6mcXvfdN2uGZzwGuonVEZ2NlUFmJ6AC5P1Y5rJSO1BDUS7S1VfTTygqbjXUQiKME9EiCLwRcH1wy/CdVd3llVYE61WIgWuRM6RkC+3DnFf4QLez04uRqqqYKwt4R7TB4RyL7X6+6fmwHO/hKyyVY5KiI3eKnWOTfZoJmqVkNiSdm7s+lze/LdSzBb2j58FOhHmsk1pB6jQh28gcLXwmRqKLMdIISKngiB5AbvHLLvyQkkZv/O55w2GBg9M721vILgCwULBOVT1sSd+pN7DjAc/qY5DV5ki0EFXH7SGbvZVUgtTxXAV0IO297jYN5Bl209Oi3/iJ4j1MDwqfmujob88evzLso6iWPO68EjuJZI1HmJlpY5B5WBRXN7/ACB7tgyvI+f83zf4eXS1ttKhzetSkZlMlNmyODdWIqJCpOndG1yaTYj3d7N1t4hWZ5Vl1QB39bWqEA+3xNYdfEzRbk8XLE8i5sCesOfX81/L5/P1vqHvarSzjbbn97fP635PN7m+qQOTZXlNHHtS5rSC52DFkJ+hapf0D6tWkquU1TqU7+hqUPAOn1/CpNfg8+vk1nfMcrgl+2xRPz7yKejefpfqNgdxa8Yeu7C0E9u8pxcHYqXQj6VZfLjbhthYiMAuYxVlNllbE9LDoankBZagAKNBuREsCJtfYKoJ2BO4x0rs79yU34mP9Rcc47V9i6WGhqniaeMpBIQBUS6TZDsys9iN7EHzA8g3R+zv3JTfiY/1FwCZ2syhavNe4a415c+lgbFHWpiKSKfvlO4+a3XBn4O6otSvDKhSankaKaM7qrbN8XcfamDBlHADaRsBjTUIDnyX/k9xb/6iPBHs3LqqMx2sRUR3HXejpebdeRgNmV1lKZJaeEJDL42KKqo5VX7szaQONYKgnmwPBGA2edroU0U9QYQSzJVCVkVVVR7xQyawJB4kID9AbXuHJ4wb3HIt5G3lfnFObJKd4mhaCIxNuyFF0k3vci1ib2N+cAkfBZ2kopE9kp5C0yPM7ajJeQd64ExcrZ2cFGIJ21cbYf1X3b7ALvdr2O3PnxzfCBlvZmkpsyhjo4VieOSSWQjUzGJqfTpJJJC9462Hu+E23Bw+jZlHABKgb77XHBtawbkdMBGXYG5OqwAbYbsdgDYgE7dLE2x71t7oVTsQNO2mzbbC3QbdfLGJILDc8WGkeHm1wLHrbm4t6b4xDckG5ABVr2ttbcgDkg8cWwGAggW1Ekgb6l903JNh4fO219h1xMoT0Pvb+Lp/hx4duvPWOmwB35JBsRz0Ki1+evlfnHs2x8hdSTvuSQLCxv0Hpv13wCx22gKvR1Q8XcVAUkfJinAhcE3HDsjc7aelriv2myOOrgkikUX0vob5SNpYBlI3HBBA5AIIsCsTFnNAlRBNTuSFlDxkoONaE3NwRcXvfztgb2bdqmlhlf7YV0yixFpEOiUWO4s6EWPkPJSgLvwcqjzVfcxqkTtSzkIoRV1UsTgKo6lrHjfxG97X2dqqg+ywhlshrYpCxB2BqhIdypBG5G1/d4PAp/BXKYY624u8Qp4gD4dTpTpGqb8Xaw+nFj4QMsaSkjpjKwUVVLTngA6u7LSHbVqJc8G3GAaOylLamjcghph3si7Fg0zmUqxO9hrtY32At6lGfZzvvcBls2mw22tc738NjvfEg4HB20g+EG9h/cfr5+jJHO9i25NhsN05Vdt72PPTcYCdxqIufOwFrW3IuOSfLytt5qXZ6Exy11Mu8cciyxC3uip1O0ViOjajaxsJLeLdWbWS5vYXsbi3JIHDfRb6vTC52VQOK2o5E1S6r1ukCrTjm97mJz1vfg8EAfbJHqGpaOF+7llkMwkA1mMU6mQSc2v3hiG5N9TWvfW7f2Uzk1VOsjLolUmOeO/2uVDZ0+vceYKnrhd7HKZqyrrCRp1eyU9wb6YtTSspvYhpb3Iv9r3JO+LUl6bMYZEuYq4CKYEEWmSNnilserRo6N/Rj8sBZ+ENL0qA+6aqlDf0TVQ/+2KvwipemQ2Nlq6Xkn/eIwdiLDnkc4v9v11UTJ1kkgRfRnqIlU/QSD9GKnwgqfY28hUUp3BPNZF8om3rboPnGAF/CRIoy/M973eM282WOBin9lL/AEnDVU1CmZS8ipHE4C6iAXmeNrLc7WCPwNyT007pnwmAmjzFb7KGcDyIjohf6pJP7WGalRWkPeBWjZWJUi4JaKlQAgixv4xb1wCLFO82ZTFIX0+2QzM/yVjWgIS52IchwbbW38QtqHRFB8v32Hl6W46cbaUVsllDV2ZsOGlgI+Y0sJHzcX5HF9ra0aF/fb5h5eluOlrbaUDXJf8Ac+dvn++9fe+VqtLKIm3/AL+hPn6+Z55N9UmuQj99+frv73rfV8rVaWcJFv39T/ffk+9e51apA9nP9/X5/UeXmOORbVH5Ffy/cfV976e78nTaLJz+/wC5Hlfke7e406o4w2/f0+q3u+ltPydNogFduD/F1b/2eXr/ANWfUef5/WzsnZ37kpvxMf6i4W+3B/i6t/7PL6f7M+o8/wA/rZ2Ts79yU34mP9RcAuVf+v4vSgc82/6RHz5j0/wxrymokiqsxZIw6GrRXVTYqopIPGoOxIuLi42uRxY6M+zCOHPImlaymgccX1EzptwegJ+jGzKs3hElYSZfHUalbuZiGXuYFDKVS3KkbEbjod8Ay0naGB7gSoGX3lY6WX+krWZfpA+ixArdq80WFFaSrjpYt9cjW7w24SIMCLnqbMdrBbm6jDmkRA+3AXG/s83Qji8Q22AuLcLbT4e6EVfsRmpCqBW9pDySNDIGKpHMwu7xgkd5o2uORsB4QFXs9XRUrVcxin72q0vGkkjBxTRjQk88srfFamEj3dr2IAvawKr2jlmvZwqvb7mhbdjpCstVUmOKT5AGlDyu+4GB/axFqaikMMsTPI2lkkLtHrRGeNvCFtsXXXYjxrdTscb+5roif4MXa/iZKuJiTZbn46lU9B19flXIFfsZWtc99WG/SSamj+j4mA/pxOHs9UHd2lv6ZjP+hYlGA1RndbCw10dUpfSEKvStu7IgXcgX1Fb7bCxOyjSSSpzMgn2acej1FKv6kLfpwEpOzs6m5knAuLEZjOT81jFY/Mb3xWYVsIvHUswA/wCkJHONNr21p3MluN7udxzqUmjR1FbVSyRd3GO7Yq+uslkA8NibQxIpFy0diRcrILHScX5+zFRqXXUU6Em4MdKGYb7nXUySck86Rz5kAgVyHO5XdIZ4u7k0GSMo+uOeNSiswdxrUqXW6sAdxYtvgjkKKrVSr7q1DHpsXSOR+P57sfpwr9k5o4p655ppZWWfu0kk1M2iKNQygIgQL3nfHSoA23G2GXsxKHWeQCwaeT/k0x8dPcwCV2HpdNdmaD3WzDU30RySj6n0YL9rN6SmmPL1lJM3oGmiAX6F0i/W1+uFrsdnfir6lVB15l3ag3Fg7QwKx67d6rEdbEbYuZzmErZe7VAVTS1lPDpiDFSIqiAtIq+8SeAN/d25IwHRlBIsCRqJYEHVtccFrgX2NvU288esb2BNtWxXVYjwk2XTvfbz6HANu1MNhqjrLso1fwOrHQ8BYjY39f0Yz/SyC5vDV263o6kC1ve3h+je2w+a4Xs2zEwU8s7EgRxvIQVPuoCdJ3I1evXe2AtLKaDJEZheSKmU2v70zqPDvyWla3qW64Hdss8SeJKKNZ1NXKkNniaMCMuvegakGyxh/Ii30Ys9vsxHtNBS6JHTWamZYl1togt3SlR8lpmj8vdt1tgDXZPKvZaWGEcqgVnG95fEZHIuRcuTc73PPGKfaa5qsqUk/dLne1200tR4th+jz4xvh7TatxS1Z8virCxsd/FvtwbcEed8C6it77M8uQQTRiJZ5byra9oxHYeIk273r5jAEe1jF6nL4B1maZhbV4YIzYkekskJ6cX6Yj28hvRNcEWliO7dRUwkbXsQbbeW2BeaZlIM3kaOmnqBT0yR/EmMaHmk7x7mV1FykcdrX9bagcL3wndppWjgg9jnpw86SOZO6s0aSxXPxcjWbvGi58+vQD3btf4PmZPBgnI+iGiH6QcFaCXwK/mpbf72Gdb/AFL/AHYHfCBZcvq3PDR1Sf1idvotER9WF4Z1WGSGnpniQeyPKveRd5rkZ6k9z74sGWInr7l7YAx2fhMdZmS32SWFQR5LSw2v62AJ3G4J2trRrX9/zenpbjpa22lEPKc5ZqutkipKidZjTShoRHZQ9LAQDrkU32vt5Dg2ZWzKM1jn1qoZJIzaSGQaZE2FrqOhA2YXUgC1wNKBbk/frz9f33rfV8rVaWUJ/f6z/f5nm9zfVJCQX/fz+u/vet9XytVpZxD9/r/xvyfevc31SBk5/f8Acjy8xxyNOqPyH9/o+gfe+ltPydNosm5/f/28r8j3b3GnVH5Ctv38reg+99Lafk6bRAK7cH+Lq3/s8v8A9s/N5/n9bOx9nfuSm/Ex/qLhb7cf6urf+zy+n+zPzef5/WzsnZ37kpvxMf6i4Ben/wBfxf8Ad8n/AJiPDlhNn/1/F/3fJ/5iPDlgMxrmhDCx+j0xsxmAUu2OXt3DsoLGMpMlrXLwuJFW56ki1776j1J1mZpFdUlQ6kdQykdQRcHjix/P06kZYwwswuDyD+jCVTiXLU9nkjlmo1JME0SGR4lNz3UqLd9K3IV0B2sCBbcGHMaAzwqFIDxtqQkEDULi23mpIuOCb22tilFHmDLZyqnzWVT8/iNNz/UH9535Bn1NNqEVRC+/CupN+oIvcHjYj/BTTyAckD5zbAD8hyr2dGBILMbm17DYAKNRJOwuSTdmLNte2PayUCQs2yot2PoqsSb28j59el7PCq7S0kZ0tVQhjwgkUubeSAlj9AwCzCOev1RxI8FO9hLPMpV3jI8UUURIdSwJUyOF0hjpUkk4BPzTtC9LSUEferBLWI1RJIwF1Mr94yprIQOXl95yFUISd9OGKh7T0VLRrTUM3tVQVYRRrJ30jyvdi0jr4VGsks5soF/QYe/Zksq6VsuyggEC3FsczHZispah29lWuSRmfwyrDqcsdCziRjeONNKpGgKDc6b2IAbQZX7PTTxLv7PmNMGI+V3Yy7W5+c3Y4v8AbObuoMzuPClfSyj1DLRE/nVvz4ofZJo6fOfaDFHOJpJe5EoLau6pmXTqAZh4fe09Djd8KdYgeqptSiSoFC8aMbF27+VXt8wRL4DruITR6gRcj1H7/v6YnjMBz7I8izCD4x6ekqKrf+ESVMlwDwsaCmtElrDQp+vBjJcinMtRU1vc9/KqxoIiWRIkDEKC6g3ZncttbgWtcFpxmAXaqrWBGklcRqvvM21iSbDruS3G5JYc6ryUskqDVV5nYd33MBjjjcgSsJXRjM8XvRKe7UKHsx8VwLDG7t92ekq4ou5YiSKZJNIfu9YW9116W0sAxKtbwtYix3wOp8ozFYjBTRUVBG19Tq8lRLdh79yiBn663Yn58AT7DAv7ZUH/AG9XLpPmkJECkfOIr/TjX8JXZdq+jMcWgTo6PC7kgKwYajcAnddQ45tg7keWLTU8UCksI1C6m3LEcsfUm5+nF7Acv+EKOv8AsVVrURUax6SzFJZWa5k1DSDEo5I5OMyuILVlgPtUNARboJJqlWP9mVifpwzfCkmrKa0f9Uel+CD0wudlq2nnqJ4opQWkoKeNSQw1SQ9+HK6gL6NUZIHn8+AsfBVSvFU5pEy2WKZI49rDu0Vu7HlcRmP82G7O8gjqCklzHPH9rmT3lvypvs6HqjXB9DY4F5BU2r5xwtXBDVKP56jupfqUU/14a8AoxVEqv3NSgWQ+46i8c2xvpuCVbdvi2ubE21+IOQQf39PnPr5+Z55N9Uhavoo5kMcqB0PIPobgg8gg2II3BAIws1ay0jfGXlpjxNy8XO0oA8S3J+MHFzq+UzAQkH6f/f0+98x7vItqjjGn728reg+9Hl7vTTaL0sDYixB3BB2tyCD9F736XuLao8Qen77eg8vT3RxptEFPPIwaacEXHcyAiw6odrafXi3Xjezmuzn3JTfiY/1FwGzwfwafYfaZP1D/ADfXy68b2Yz2c+5Kb8TH+ouAXp/9fxf93yf+Yjw5Y5h25rooc4gaasejU0bjvUCEkmZfB40cb2J4+Tzj3/SSj6dopr+opz+b2bAdOxmOYjtJTH/+yP8Ak6Yf/gx6O0NJ17Ry/QKYf+nwHTcZjmX+kVJ/8RyW/o036fZ8e/Z+g69oKg/14f7qfAP1fk9PP9ugil/GRq/6wOKMfY3L1NxQUoPn3Ef7OFA57QW27QTj/wASH++DEfs/RdO0U/0mnP8A6bAdGpaKOIWjjRB5IoX9Axvxy5u0tMOO0kn0x05/9PiP+k1N/wDEkn5Kn/R3GA6njMcr/wBI6E+/2hqT/RES/q018S+y+WHnOMwP/iTD9WIYB87T5WJ6WoQIrO8ThSVBOoqdPPrbFXLKcyVbVBhZB3EceqQKCSryNsLlhbWeQOfTCX9nMq4Gc1t/x8xP1FMY/aDLRsc8rV9CxH5zBfAdUxmOWDPMut4c5zC3mDIw+swHHgzvLP5ZzAn+nL+gQ2+rAdUxmOUyZ7lg97OcwUeryj85hxFc+ytvdznMG9FeY/qxXwHWMZjln2QoOldnB+b2v/Kx4a3LutZnP9quH6FwHVMZjlorst/3nNz668w/wxD2vL739rzr5tVdb9XAdVwH7T5CtXEFDmKaM64Jl96KQcMPMHgrwQSMIft2Wj3qrOP6z1/9wx57flp92qzj+q9f/hgCXZ32x6umE1IyPSmeKomDIIWSUB17satZuVhIFvCCQdwcdDxyo1VCfdq87+g1p/WQ4wzUp/6Rnx+YVW//ACYDquPGF9jxjlwmo+pz0/Oa7+7Hne0fV89+k122AaKrIXpQzUKBo76jTFtIHUmBjshP3hst7WKEA4nl1fHKDoJuh0ujLpdCLeFlKgrwCOAQARtbQpCeh6yZ43zmu/uwFzf2GSPvst+yDVp7oQyH2trp3qFhqbw6dIc7m2xwHRs8H8Gn5+0ydP5h/m+vl143sxjs59yU34mP9RcB8/H8GqNv9jJ+of5v7/mJjs59yU34mP8AUXALXavs/VvXx1VMlJIFpzCyVJe1zIG1AKh8gPpONIo83/3XKPrl/wAvD5jMAhew5t/umUfXL/l4mtNnAFhTZSB6NN/l4esZgEfuc5/3fKv7U37GPVTOgbiDKgfPXN+xh3xmARnhzkm5p8qJ8y01/wBTHrR5yeafKj/Wm/Yw8YzAJCR50OKfKh8zzfsY9Azr8Blf9ub9jDtjMAmCTPPwWWflJ/2Me97nv4LLPyk/7GHLGYBN73PfwWWflJ/2MZ3ue/gss/KT/sYcsZgE3vc9/BZZ+Un/AGMZ3ue/gss/KT/sYcsZgE3vc9/BZZ+Un/Yxne57+Cyz8pP+xhyxmATe9z38Fln5Sf8AYxne57+Cyz8pP+xhyxmATe9z38Fln5Sf9jGd7nv4LLPyk/7GHLGYBN73PfwWWflJ/wBjGd7nv4LLPyk/7GHLGYBN73PfwWWflJ/2MZ3ue/gss/KT/sYcsZgE3vc9/BZZ+Un/AGMZ3ue/gss/KT/sYcsZgExpM9II7rLPyk/7GKmU5ZmsFPDCIaJu6jRNRqJfFoVRcjuOtvP9Aw/YzAIFfl2cSRvH3WXgOjIT3sptqUi/2r1/e+HTKaYxwQxtbUkaKbcXVQDb6sW8ZgP/2Q=="/>
          <p:cNvSpPr>
            <a:spLocks noChangeAspect="1" noChangeArrowheads="1"/>
          </p:cNvSpPr>
          <p:nvPr/>
        </p:nvSpPr>
        <p:spPr bwMode="auto">
          <a:xfrm>
            <a:off x="307975" y="-2308225"/>
            <a:ext cx="6429375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www.age-of-the-sage.org/psychology/pavlov_conditioning_dog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086600" cy="565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19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the Termites?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8229600" cy="4525963"/>
          </a:xfrm>
        </p:spPr>
        <p:txBody>
          <a:bodyPr/>
          <a:lstStyle/>
          <a:p>
            <a:r>
              <a:rPr lang="en-US" dirty="0"/>
              <a:t>What type of behavior is the trail-following behavior we studied in </a:t>
            </a:r>
            <a:r>
              <a:rPr lang="en-US" i="1" dirty="0" err="1"/>
              <a:t>Reticulitermes</a:t>
            </a:r>
            <a:r>
              <a:rPr lang="en-US" i="1" dirty="0"/>
              <a:t> </a:t>
            </a:r>
            <a:r>
              <a:rPr lang="en-US" i="1" dirty="0" err="1"/>
              <a:t>flavipes</a:t>
            </a:r>
            <a:r>
              <a:rPr lang="en-US" dirty="0"/>
              <a:t>?</a:t>
            </a:r>
          </a:p>
          <a:p>
            <a:pPr marL="971550" lvl="1" indent="-514350">
              <a:buAutoNum type="alphaUcPeriod"/>
            </a:pPr>
            <a:r>
              <a:rPr lang="en-US" dirty="0"/>
              <a:t>Simple reflex</a:t>
            </a:r>
          </a:p>
          <a:p>
            <a:pPr marL="971550" lvl="1" indent="-514350">
              <a:buAutoNum type="alphaUcPeriod"/>
            </a:pPr>
            <a:r>
              <a:rPr lang="en-US" dirty="0"/>
              <a:t>Fixed-action pattern</a:t>
            </a:r>
          </a:p>
          <a:p>
            <a:pPr marL="971550" lvl="1" indent="-514350">
              <a:buAutoNum type="alphaUcPeriod"/>
            </a:pPr>
            <a:r>
              <a:rPr lang="en-US" dirty="0"/>
              <a:t>Imprinting</a:t>
            </a:r>
          </a:p>
          <a:p>
            <a:pPr marL="971550" lvl="1" indent="-514350">
              <a:buAutoNum type="alphaUcPeriod"/>
            </a:pPr>
            <a:r>
              <a:rPr lang="en-US" dirty="0"/>
              <a:t>Habituation</a:t>
            </a:r>
          </a:p>
          <a:p>
            <a:pPr marL="971550" lvl="1" indent="-514350">
              <a:buAutoNum type="alphaUcPeriod"/>
            </a:pPr>
            <a:r>
              <a:rPr lang="en-US" dirty="0"/>
              <a:t>conditioning</a:t>
            </a:r>
          </a:p>
        </p:txBody>
      </p:sp>
    </p:spTree>
    <p:extLst>
      <p:ext uri="{BB962C8B-B14F-4D97-AF65-F5344CB8AC3E}">
        <p14:creationId xmlns:p14="http://schemas.microsoft.com/office/powerpoint/2010/main" val="388488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229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Do Now 9.15</vt:lpstr>
      <vt:lpstr>Animal Behavior</vt:lpstr>
      <vt:lpstr>Animal Behavior</vt:lpstr>
      <vt:lpstr>Who conditioned who?  </vt:lpstr>
      <vt:lpstr>What about the Termites?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9.19</dc:title>
  <dc:creator>Nick</dc:creator>
  <cp:lastModifiedBy>Nicholas Tomasino</cp:lastModifiedBy>
  <cp:revision>21</cp:revision>
  <dcterms:created xsi:type="dcterms:W3CDTF">2011-09-16T23:35:53Z</dcterms:created>
  <dcterms:modified xsi:type="dcterms:W3CDTF">2016-09-15T11:36:08Z</dcterms:modified>
</cp:coreProperties>
</file>