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0" r:id="rId8"/>
    <p:sldId id="264" r:id="rId9"/>
    <p:sldId id="268" r:id="rId10"/>
    <p:sldId id="269" r:id="rId11"/>
    <p:sldId id="288" r:id="rId12"/>
    <p:sldId id="280" r:id="rId13"/>
    <p:sldId id="283" r:id="rId14"/>
    <p:sldId id="284" r:id="rId15"/>
    <p:sldId id="285" r:id="rId16"/>
    <p:sldId id="290" r:id="rId17"/>
    <p:sldId id="270" r:id="rId18"/>
    <p:sldId id="271" r:id="rId19"/>
    <p:sldId id="272" r:id="rId20"/>
    <p:sldId id="273" r:id="rId21"/>
    <p:sldId id="274" r:id="rId22"/>
    <p:sldId id="275" r:id="rId23"/>
    <p:sldId id="287" r:id="rId24"/>
    <p:sldId id="289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34D8D-B862-4476-9037-D76314995504}" type="datetimeFigureOut">
              <a:rPr lang="en-US" smtClean="0"/>
              <a:pPr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F81A1-93E2-4C69-A807-57170AC43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2000"/>
          </a:xfrm>
        </p:spPr>
        <p:txBody>
          <a:bodyPr/>
          <a:lstStyle/>
          <a:p>
            <a:r>
              <a:rPr lang="en-US"/>
              <a:t>SI 9.1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45720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OBJECTIVES:  1.Define &amp; distinguish quantitative and qualitative observations.</a:t>
            </a:r>
          </a:p>
          <a:p>
            <a:pPr marL="514350" indent="-514350">
              <a:buAutoNum type="arabicPeriod" startAt="2"/>
            </a:pPr>
            <a:r>
              <a:rPr lang="en-US" dirty="0">
                <a:solidFill>
                  <a:schemeClr val="tx1"/>
                </a:solidFill>
              </a:rPr>
              <a:t>Identify 2 advantages of SI over imperial (US) measurements.</a:t>
            </a:r>
          </a:p>
          <a:p>
            <a:pPr marL="514350" indent="-514350">
              <a:buAutoNum type="arabicPeriod" startAt="2"/>
            </a:pPr>
            <a:r>
              <a:rPr lang="en-US" dirty="0">
                <a:solidFill>
                  <a:schemeClr val="tx1"/>
                </a:solidFill>
              </a:rPr>
              <a:t>Define and distinguish base units and derived units.</a:t>
            </a:r>
          </a:p>
          <a:p>
            <a:pPr marL="514350" indent="-514350" fontAlgn="t">
              <a:spcBef>
                <a:spcPts val="0"/>
              </a:spcBef>
              <a:buAutoNum type="arabicPeriod" startAt="4"/>
            </a:pPr>
            <a:r>
              <a:rPr lang="en-US" dirty="0">
                <a:solidFill>
                  <a:schemeClr val="tx1"/>
                </a:solidFill>
              </a:rPr>
              <a:t>Identify the values of the following metric prefixes:  micro, (µ); </a:t>
            </a:r>
            <a:r>
              <a:rPr lang="en-US" dirty="0" err="1">
                <a:solidFill>
                  <a:srgbClr val="000000"/>
                </a:solidFill>
              </a:rPr>
              <a:t>milli</a:t>
            </a:r>
            <a:r>
              <a:rPr lang="en-US" dirty="0">
                <a:solidFill>
                  <a:srgbClr val="000000"/>
                </a:solidFill>
              </a:rPr>
              <a:t>, (m); </a:t>
            </a:r>
            <a:r>
              <a:rPr lang="en-US" dirty="0" err="1">
                <a:solidFill>
                  <a:srgbClr val="000000"/>
                </a:solidFill>
              </a:rPr>
              <a:t>centi</a:t>
            </a:r>
            <a:r>
              <a:rPr lang="en-US" dirty="0">
                <a:solidFill>
                  <a:srgbClr val="000000"/>
                </a:solidFill>
              </a:rPr>
              <a:t> (c); </a:t>
            </a:r>
            <a:r>
              <a:rPr lang="en-US" dirty="0" err="1">
                <a:solidFill>
                  <a:srgbClr val="000000"/>
                </a:solidFill>
              </a:rPr>
              <a:t>deci</a:t>
            </a:r>
            <a:r>
              <a:rPr lang="en-US" dirty="0">
                <a:solidFill>
                  <a:srgbClr val="000000"/>
                </a:solidFill>
              </a:rPr>
              <a:t>, (d); Kilo (k); Mega (M); Giga (G)</a:t>
            </a:r>
          </a:p>
          <a:p>
            <a:r>
              <a:rPr lang="en-US" dirty="0">
                <a:solidFill>
                  <a:schemeClr val="tx1"/>
                </a:solidFill>
              </a:rPr>
              <a:t>TASK:  Copy &amp; Complete the table below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80161"/>
              </p:ext>
            </p:extLst>
          </p:nvPr>
        </p:nvGraphicFramePr>
        <p:xfrm>
          <a:off x="1600200" y="52578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US Standard 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 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Prefixes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495800"/>
            <a:ext cx="8763000" cy="2209800"/>
          </a:xfrm>
        </p:spPr>
        <p:txBody>
          <a:bodyPr/>
          <a:lstStyle/>
          <a:p>
            <a:r>
              <a:rPr lang="en-US" dirty="0"/>
              <a:t>How to read this chart:</a:t>
            </a:r>
          </a:p>
          <a:p>
            <a:pPr lvl="1"/>
            <a:r>
              <a:rPr lang="en-US" dirty="0"/>
              <a:t>EXAMPLE:  1 milligram (mg) = 10</a:t>
            </a:r>
            <a:r>
              <a:rPr lang="en-US" baseline="30000" dirty="0"/>
              <a:t>-3</a:t>
            </a:r>
            <a:r>
              <a:rPr lang="en-US" dirty="0"/>
              <a:t> g = .001 g = 1 thousandth of a gram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26077"/>
              </p:ext>
            </p:extLst>
          </p:nvPr>
        </p:nvGraphicFramePr>
        <p:xfrm>
          <a:off x="1600200" y="12954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Factor of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written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micro, (µ)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.000,001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Millionth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milli</a:t>
                      </a:r>
                      <a:r>
                        <a:rPr lang="en-US" dirty="0"/>
                        <a:t>,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Thousandth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centi</a:t>
                      </a:r>
                      <a:r>
                        <a:rPr lang="en-US" dirty="0"/>
                        <a:t>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Hundredth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deci</a:t>
                      </a:r>
                      <a:r>
                        <a:rPr lang="en-US" dirty="0"/>
                        <a:t>,</a:t>
                      </a:r>
                      <a:r>
                        <a:rPr lang="en-US" baseline="0" dirty="0"/>
                        <a:t> (d)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Kilo (k)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Thousand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Mega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Giga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30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7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/>
              <a:t>SI &amp; Measurement II 9/4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/>
              <a:t>OBJECTIVES: </a:t>
            </a:r>
          </a:p>
          <a:p>
            <a:pPr marL="514350" indent="-514350" fontAlgn="t">
              <a:spcBef>
                <a:spcPts val="0"/>
              </a:spcBef>
              <a:buNone/>
            </a:pPr>
            <a:r>
              <a:rPr lang="en-US" sz="2800" dirty="0">
                <a:solidFill>
                  <a:srgbClr val="000000"/>
                </a:solidFill>
              </a:rPr>
              <a:t>1.  Manipulate and convert metric units using factors of 10 and scientific notation.</a:t>
            </a:r>
            <a:endParaRPr lang="en-US" sz="2800" dirty="0"/>
          </a:p>
          <a:p>
            <a:pPr marL="514350" indent="-514350">
              <a:buNone/>
            </a:pPr>
            <a:r>
              <a:rPr lang="en-US" sz="2800" dirty="0"/>
              <a:t>2.  Define and distinguish accuracy and precision.</a:t>
            </a:r>
          </a:p>
          <a:p>
            <a:pPr marL="514350" indent="-514350">
              <a:buNone/>
            </a:pPr>
            <a:r>
              <a:rPr lang="en-US" sz="2800" dirty="0"/>
              <a:t>3.  Define parallax and describe how it affects measurement.</a:t>
            </a:r>
          </a:p>
          <a:p>
            <a:r>
              <a:rPr lang="en-US" dirty="0"/>
              <a:t>TASKS:</a:t>
            </a:r>
          </a:p>
          <a:p>
            <a:pPr marL="514350" indent="-514350">
              <a:buAutoNum type="arabicPeriod"/>
            </a:pPr>
            <a:r>
              <a:rPr lang="en-US" sz="2800" dirty="0"/>
              <a:t>Complete scientific notation practice on notes from yesterday if you have not done so.</a:t>
            </a:r>
          </a:p>
          <a:p>
            <a:pPr marL="514350" indent="-514350">
              <a:buAutoNum type="arabicPeriod"/>
            </a:pPr>
            <a:r>
              <a:rPr lang="en-US" sz="2800" dirty="0"/>
              <a:t>Note:  I will collect week 1 Do </a:t>
            </a:r>
            <a:r>
              <a:rPr lang="en-US" sz="2800" dirty="0" err="1"/>
              <a:t>Nows</a:t>
            </a:r>
            <a:r>
              <a:rPr lang="en-US" sz="2800" dirty="0"/>
              <a:t> Tuesday.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Review:  Scientific Notation: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Used to represent very large and very small numbers.</a:t>
            </a:r>
          </a:p>
          <a:p>
            <a:endParaRPr lang="en-US" dirty="0"/>
          </a:p>
          <a:p>
            <a:r>
              <a:rPr lang="en-US" dirty="0"/>
              <a:t>Includes two parts – a number between 1 and 10 and the appropriate factor of 10.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1,653,000 = 1.653 x 10</a:t>
            </a:r>
            <a:r>
              <a:rPr lang="en-US" baseline="30000" dirty="0"/>
              <a:t>6</a:t>
            </a:r>
          </a:p>
          <a:p>
            <a:pPr lvl="1"/>
            <a:r>
              <a:rPr lang="en-US" dirty="0"/>
              <a:t>0.000,343 = 3.43 x 10</a:t>
            </a:r>
            <a:r>
              <a:rPr lang="en-US" baseline="30000" dirty="0"/>
              <a:t>-4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83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/>
          </a:bodyPr>
          <a:lstStyle/>
          <a:p>
            <a:r>
              <a:rPr lang="en-US" dirty="0"/>
              <a:t>Multiplying and Dividing in Scientific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multiply or divide numbers written in scientific notation,</a:t>
            </a:r>
          </a:p>
          <a:p>
            <a:pPr lvl="1"/>
            <a:r>
              <a:rPr lang="en-US" dirty="0"/>
              <a:t>Multiply or divide the value, then</a:t>
            </a:r>
          </a:p>
          <a:p>
            <a:pPr lvl="1"/>
            <a:r>
              <a:rPr lang="en-US" dirty="0"/>
              <a:t>Multiply or divide the exponent</a:t>
            </a:r>
          </a:p>
          <a:p>
            <a:pPr lvl="2"/>
            <a:r>
              <a:rPr lang="en-US" dirty="0"/>
              <a:t>REMEMBER:  when multiplying exponents, add; when dividing, subtract.</a:t>
            </a:r>
          </a:p>
          <a:p>
            <a:pPr lvl="1"/>
            <a:r>
              <a:rPr lang="en-US" dirty="0"/>
              <a:t>Ex:  (4 x 10</a:t>
            </a:r>
            <a:r>
              <a:rPr lang="en-US" baseline="30000" dirty="0"/>
              <a:t>6</a:t>
            </a:r>
            <a:r>
              <a:rPr lang="en-US" dirty="0"/>
              <a:t>)(2 x 10</a:t>
            </a:r>
            <a:r>
              <a:rPr lang="en-US" baseline="30000" dirty="0"/>
              <a:t>2</a:t>
            </a:r>
            <a:r>
              <a:rPr lang="en-US" dirty="0"/>
              <a:t>) = 8 x 10</a:t>
            </a:r>
            <a:r>
              <a:rPr lang="en-US" baseline="30000" dirty="0"/>
              <a:t>8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Ex:  (6 x 10</a:t>
            </a:r>
            <a:r>
              <a:rPr lang="en-US" baseline="30000" dirty="0"/>
              <a:t>4</a:t>
            </a:r>
            <a:r>
              <a:rPr lang="en-US" dirty="0"/>
              <a:t>) / (3 x 10</a:t>
            </a:r>
            <a:r>
              <a:rPr lang="en-US" baseline="30000" dirty="0"/>
              <a:t>6</a:t>
            </a:r>
            <a:r>
              <a:rPr lang="en-US" dirty="0"/>
              <a:t>) = 2 x 10</a:t>
            </a:r>
            <a:r>
              <a:rPr lang="en-US" baseline="30000" dirty="0"/>
              <a:t>-2</a:t>
            </a:r>
          </a:p>
        </p:txBody>
      </p:sp>
      <p:sp>
        <p:nvSpPr>
          <p:cNvPr id="4" name="Circular Arrow 3"/>
          <p:cNvSpPr/>
          <p:nvPr/>
        </p:nvSpPr>
        <p:spPr>
          <a:xfrm flipV="1">
            <a:off x="1981200" y="4495800"/>
            <a:ext cx="1219200" cy="9906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ircular Arrow 4"/>
          <p:cNvSpPr/>
          <p:nvPr/>
        </p:nvSpPr>
        <p:spPr>
          <a:xfrm flipV="1">
            <a:off x="2057400" y="5486400"/>
            <a:ext cx="1447800" cy="9906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ircular Arrow 5"/>
          <p:cNvSpPr/>
          <p:nvPr/>
        </p:nvSpPr>
        <p:spPr>
          <a:xfrm flipV="1">
            <a:off x="2819400" y="4343400"/>
            <a:ext cx="1371600" cy="990600"/>
          </a:xfrm>
          <a:prstGeom prst="circular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ircular Arrow 6"/>
          <p:cNvSpPr/>
          <p:nvPr/>
        </p:nvSpPr>
        <p:spPr>
          <a:xfrm flipV="1">
            <a:off x="2819400" y="5334000"/>
            <a:ext cx="1676400" cy="990600"/>
          </a:xfrm>
          <a:prstGeom prst="circular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/>
              <a:t>To convert from one unit to another, use a conversion factor.</a:t>
            </a:r>
          </a:p>
          <a:p>
            <a:r>
              <a:rPr lang="en-US" dirty="0"/>
              <a:t>A conversion factor is a fraction whose value is one.</a:t>
            </a:r>
          </a:p>
          <a:p>
            <a:r>
              <a:rPr lang="en-US" dirty="0"/>
              <a:t>To make the right conversion factor, put the unit you are converting FROM in the denominator and the unit you are converting TO in the numerator.</a:t>
            </a:r>
          </a:p>
          <a:p>
            <a:r>
              <a:rPr lang="en-US" dirty="0"/>
              <a:t>Multiply.  Note that units can cancel like variables.</a:t>
            </a:r>
          </a:p>
          <a:p>
            <a:pPr lvl="1"/>
            <a:r>
              <a:rPr lang="en-US" dirty="0"/>
              <a:t>Ex:  Convert 2 feet to inches</a:t>
            </a:r>
          </a:p>
          <a:p>
            <a:pPr lvl="1">
              <a:buNone/>
            </a:pPr>
            <a:r>
              <a:rPr lang="en-US" dirty="0"/>
              <a:t>2 feet 	(12 inches)    =  24 inches</a:t>
            </a:r>
          </a:p>
          <a:p>
            <a:pPr lvl="1">
              <a:buNone/>
            </a:pPr>
            <a:r>
              <a:rPr lang="en-US" dirty="0"/>
              <a:t>		     	 (1 foot)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981200" y="5943600"/>
            <a:ext cx="137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47800" y="5791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362200" y="6096000"/>
            <a:ext cx="533400" cy="30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62000" y="5562600"/>
            <a:ext cx="533400" cy="3048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SI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/>
              <a:t>This works the same way.</a:t>
            </a:r>
          </a:p>
          <a:p>
            <a:endParaRPr lang="en-US" dirty="0"/>
          </a:p>
          <a:p>
            <a:r>
              <a:rPr lang="en-US" dirty="0"/>
              <a:t>Ex:  Convert 15 seconds to milliseconds</a:t>
            </a:r>
          </a:p>
          <a:p>
            <a:endParaRPr lang="en-US" dirty="0"/>
          </a:p>
          <a:p>
            <a:r>
              <a:rPr lang="en-US" dirty="0"/>
              <a:t>15 s        1 ms         =   15,000 ms</a:t>
            </a:r>
          </a:p>
          <a:p>
            <a:pPr>
              <a:buNone/>
            </a:pPr>
            <a:r>
              <a:rPr lang="en-US" dirty="0"/>
              <a:t>                  10</a:t>
            </a:r>
            <a:r>
              <a:rPr lang="en-US" baseline="30000" dirty="0"/>
              <a:t>-3</a:t>
            </a:r>
            <a:r>
              <a:rPr lang="en-US" dirty="0"/>
              <a:t> 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Note:  Dividing by a negative exponent is the same as multiplying by the positive one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495800"/>
            <a:ext cx="1219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43000" y="43434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362200" y="4724400"/>
            <a:ext cx="304800" cy="30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200" y="4114800"/>
            <a:ext cx="304800" cy="30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Now 9.4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OBJECTIVES:</a:t>
            </a:r>
          </a:p>
          <a:p>
            <a:pPr lvl="1"/>
            <a:r>
              <a:rPr lang="en-US" dirty="0"/>
              <a:t>Complete objectives 2-4 from yesterday</a:t>
            </a:r>
          </a:p>
          <a:p>
            <a:r>
              <a:rPr lang="en-US" dirty="0"/>
              <a:t>Task:</a:t>
            </a:r>
          </a:p>
          <a:p>
            <a:pPr lvl="1"/>
            <a:r>
              <a:rPr lang="en-US" dirty="0"/>
              <a:t>Convert using conversion factors:</a:t>
            </a:r>
          </a:p>
          <a:p>
            <a:pPr lvl="2"/>
            <a:r>
              <a:rPr lang="en-US" dirty="0"/>
              <a:t>2.5 cm to m</a:t>
            </a:r>
          </a:p>
          <a:p>
            <a:pPr lvl="2"/>
            <a:r>
              <a:rPr lang="en-US" dirty="0"/>
              <a:t>35 µm to m</a:t>
            </a:r>
          </a:p>
          <a:p>
            <a:pPr lvl="2"/>
            <a:r>
              <a:rPr lang="en-US" dirty="0"/>
              <a:t>** 1.4 km to mm</a:t>
            </a:r>
          </a:p>
        </p:txBody>
      </p:sp>
    </p:spTree>
    <p:extLst>
      <p:ext uri="{BB962C8B-B14F-4D97-AF65-F5344CB8AC3E}">
        <p14:creationId xmlns:p14="http://schemas.microsoft.com/office/powerpoint/2010/main" val="2955813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Scientific measurement is designed so that all observers will achieve the same result. (i.e. it is </a:t>
            </a:r>
            <a:r>
              <a:rPr lang="en-US" i="1" dirty="0"/>
              <a:t>objective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It is based on two concepts:</a:t>
            </a:r>
          </a:p>
          <a:p>
            <a:pPr lvl="1"/>
            <a:r>
              <a:rPr lang="en-US" b="1" u="sng" dirty="0"/>
              <a:t>Accuracy</a:t>
            </a:r>
            <a:r>
              <a:rPr lang="en-US" dirty="0"/>
              <a:t>:  the “correctness” of a measurement.</a:t>
            </a:r>
          </a:p>
          <a:p>
            <a:pPr lvl="1"/>
            <a:r>
              <a:rPr lang="en-US" b="1" u="sng" dirty="0"/>
              <a:t>Precision</a:t>
            </a:r>
            <a:r>
              <a:rPr lang="en-US" dirty="0"/>
              <a:t>:  the degree of detail of a measurement.</a:t>
            </a:r>
          </a:p>
        </p:txBody>
      </p:sp>
    </p:spTree>
    <p:extLst>
      <p:ext uri="{BB962C8B-B14F-4D97-AF65-F5344CB8AC3E}">
        <p14:creationId xmlns:p14="http://schemas.microsoft.com/office/powerpoint/2010/main" val="4216572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=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6934200" cy="5486400"/>
          </a:xfrm>
        </p:spPr>
        <p:txBody>
          <a:bodyPr>
            <a:normAutofit/>
          </a:bodyPr>
          <a:lstStyle/>
          <a:p>
            <a:r>
              <a:rPr lang="en-US" dirty="0"/>
              <a:t>Assume that the rectangle shown has a true length of 11.256 cm</a:t>
            </a:r>
          </a:p>
          <a:p>
            <a:endParaRPr lang="en-US" dirty="0"/>
          </a:p>
          <a:p>
            <a:r>
              <a:rPr lang="en-US" dirty="0"/>
              <a:t>The following are all </a:t>
            </a:r>
            <a:r>
              <a:rPr lang="en-US" b="1" u="sng" dirty="0"/>
              <a:t>accurate</a:t>
            </a:r>
            <a:r>
              <a:rPr lang="en-US" dirty="0"/>
              <a:t> measurements:</a:t>
            </a:r>
          </a:p>
          <a:p>
            <a:pPr lvl="1">
              <a:buNone/>
            </a:pPr>
            <a:r>
              <a:rPr lang="en-US" dirty="0"/>
              <a:t>11 cm</a:t>
            </a:r>
          </a:p>
          <a:p>
            <a:pPr lvl="1">
              <a:buNone/>
            </a:pPr>
            <a:r>
              <a:rPr lang="en-US" dirty="0"/>
              <a:t>11.3 cm</a:t>
            </a:r>
          </a:p>
          <a:p>
            <a:pPr lvl="1">
              <a:buNone/>
            </a:pPr>
            <a:r>
              <a:rPr lang="en-US" dirty="0"/>
              <a:t>11.26 cm</a:t>
            </a:r>
          </a:p>
          <a:p>
            <a:pPr lvl="1">
              <a:buNone/>
            </a:pPr>
            <a:r>
              <a:rPr lang="en-US" dirty="0"/>
              <a:t>11.256 cm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47800"/>
            <a:ext cx="1600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62400" y="4343400"/>
            <a:ext cx="2667000" cy="1631216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/>
              <a:t>An accurate measurement is one where every number place has the correct value.</a:t>
            </a:r>
          </a:p>
        </p:txBody>
      </p:sp>
    </p:spTree>
    <p:extLst>
      <p:ext uri="{BB962C8B-B14F-4D97-AF65-F5344CB8AC3E}">
        <p14:creationId xmlns:p14="http://schemas.microsoft.com/office/powerpoint/2010/main" val="2576269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 =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6934200" cy="5486400"/>
          </a:xfrm>
        </p:spPr>
        <p:txBody>
          <a:bodyPr>
            <a:normAutofit/>
          </a:bodyPr>
          <a:lstStyle/>
          <a:p>
            <a:r>
              <a:rPr lang="en-US" dirty="0"/>
              <a:t>Assume that the rectangle shown has a true length of 11.256 cm</a:t>
            </a:r>
          </a:p>
          <a:p>
            <a:endParaRPr lang="en-US" dirty="0"/>
          </a:p>
          <a:p>
            <a:r>
              <a:rPr lang="en-US" dirty="0"/>
              <a:t>The following are all </a:t>
            </a:r>
            <a:r>
              <a:rPr lang="en-US" b="1" u="sng" dirty="0"/>
              <a:t>accurate</a:t>
            </a:r>
            <a:r>
              <a:rPr lang="en-US" dirty="0"/>
              <a:t> measurements, but some are more </a:t>
            </a:r>
            <a:r>
              <a:rPr lang="en-US" b="1" u="sng" dirty="0"/>
              <a:t>precise</a:t>
            </a:r>
            <a:r>
              <a:rPr lang="en-US" dirty="0"/>
              <a:t> than others</a:t>
            </a:r>
          </a:p>
          <a:p>
            <a:pPr lvl="1">
              <a:buNone/>
            </a:pPr>
            <a:r>
              <a:rPr lang="en-US" dirty="0"/>
              <a:t>11 cm</a:t>
            </a:r>
          </a:p>
          <a:p>
            <a:pPr lvl="1">
              <a:buNone/>
            </a:pPr>
            <a:r>
              <a:rPr lang="en-US" dirty="0"/>
              <a:t>11.3 cm</a:t>
            </a:r>
          </a:p>
          <a:p>
            <a:pPr lvl="1">
              <a:buNone/>
            </a:pPr>
            <a:r>
              <a:rPr lang="en-US" dirty="0"/>
              <a:t>11.26 cm</a:t>
            </a:r>
          </a:p>
          <a:p>
            <a:pPr lvl="1">
              <a:buNone/>
            </a:pPr>
            <a:r>
              <a:rPr lang="en-US" dirty="0"/>
              <a:t>11.256 cm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47800"/>
            <a:ext cx="16002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0" y="4572000"/>
            <a:ext cx="2667000" cy="1938992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/>
              <a:t>Precision is a relative term.  The more decimal places measured, the more precise the measurement is.</a:t>
            </a:r>
          </a:p>
        </p:txBody>
      </p:sp>
    </p:spTree>
    <p:extLst>
      <p:ext uri="{BB962C8B-B14F-4D97-AF65-F5344CB8AC3E}">
        <p14:creationId xmlns:p14="http://schemas.microsoft.com/office/powerpoint/2010/main" val="34103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Yesterday  </a:t>
            </a:r>
            <a:r>
              <a:rPr lang="en-US"/>
              <a:t>(Collect HW)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dirty="0"/>
              <a:t>Simpson’s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r>
              <a:rPr lang="en-US" dirty="0"/>
              <a:t>Uncertainty is an important part of science.  It too, can be measured.</a:t>
            </a:r>
          </a:p>
          <a:p>
            <a:endParaRPr lang="en-US" dirty="0"/>
          </a:p>
          <a:p>
            <a:r>
              <a:rPr lang="en-US" dirty="0"/>
              <a:t>For example:  An index card is 12.7 cm wide.</a:t>
            </a:r>
          </a:p>
          <a:p>
            <a:endParaRPr lang="en-US" dirty="0"/>
          </a:p>
          <a:p>
            <a:r>
              <a:rPr lang="en-US" dirty="0"/>
              <a:t>ANY length between 12.65 cm and 12.74 cm would be accurately measured as 12.7 cm, if the precision of the measurement is 0.1 cm.</a:t>
            </a:r>
          </a:p>
        </p:txBody>
      </p:sp>
    </p:spTree>
    <p:extLst>
      <p:ext uri="{BB962C8B-B14F-4D97-AF65-F5344CB8AC3E}">
        <p14:creationId xmlns:p14="http://schemas.microsoft.com/office/powerpoint/2010/main" val="2677797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all means.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From my old house, my ride to Poly was 3 miles long.</a:t>
            </a:r>
          </a:p>
          <a:p>
            <a:endParaRPr lang="en-US" dirty="0"/>
          </a:p>
          <a:p>
            <a:r>
              <a:rPr lang="en-US" dirty="0"/>
              <a:t>Although I am unsure of the EXACT distance, I am 100% certain that the true value is between 2.5 mi and 3.4 mi.</a:t>
            </a:r>
          </a:p>
          <a:p>
            <a:endParaRPr lang="en-US" dirty="0"/>
          </a:p>
          <a:p>
            <a:r>
              <a:rPr lang="en-US" dirty="0"/>
              <a:t>Therefore, to the greatest possible </a:t>
            </a:r>
            <a:r>
              <a:rPr lang="en-US" i="1" dirty="0"/>
              <a:t>precision</a:t>
            </a:r>
            <a:r>
              <a:rPr lang="en-US" dirty="0"/>
              <a:t> available to me, it is a 3 mile ride.</a:t>
            </a:r>
          </a:p>
        </p:txBody>
      </p:sp>
    </p:spTree>
    <p:extLst>
      <p:ext uri="{BB962C8B-B14F-4D97-AF65-F5344CB8AC3E}">
        <p14:creationId xmlns:p14="http://schemas.microsoft.com/office/powerpoint/2010/main" val="299519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mi ≠ 3.0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/>
              <a:t>When dealing with measurements (not pure numbers), the number of decimal places represented matters.</a:t>
            </a:r>
          </a:p>
          <a:p>
            <a:endParaRPr lang="en-US" dirty="0"/>
          </a:p>
          <a:p>
            <a:r>
              <a:rPr lang="en-US" dirty="0"/>
              <a:t>A measurement of 3 mi means  2.5 &lt; X &lt;3.4</a:t>
            </a:r>
          </a:p>
          <a:p>
            <a:endParaRPr lang="en-US" dirty="0"/>
          </a:p>
          <a:p>
            <a:r>
              <a:rPr lang="en-US" dirty="0"/>
              <a:t>A measurement of 3.0 mi means 2.95 &lt; X &lt; 3.04</a:t>
            </a:r>
          </a:p>
          <a:p>
            <a:endParaRPr lang="en-US" dirty="0"/>
          </a:p>
          <a:p>
            <a:r>
              <a:rPr lang="en-US" dirty="0"/>
              <a:t>Which is more precise?</a:t>
            </a:r>
          </a:p>
        </p:txBody>
      </p:sp>
    </p:spTree>
    <p:extLst>
      <p:ext uri="{BB962C8B-B14F-4D97-AF65-F5344CB8AC3E}">
        <p14:creationId xmlns:p14="http://schemas.microsoft.com/office/powerpoint/2010/main" val="21806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&amp; 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actual length of an object is 8.4592 cm</a:t>
            </a:r>
          </a:p>
          <a:p>
            <a:r>
              <a:rPr lang="en-US" dirty="0"/>
              <a:t>Different instruments are used to measure the length, and the following results are obtained:</a:t>
            </a:r>
          </a:p>
          <a:p>
            <a:pPr lvl="1"/>
            <a:r>
              <a:rPr lang="en-US" dirty="0"/>
              <a:t>8 cm</a:t>
            </a:r>
          </a:p>
          <a:p>
            <a:pPr lvl="1"/>
            <a:r>
              <a:rPr lang="en-US" dirty="0"/>
              <a:t>8.4 cm</a:t>
            </a:r>
          </a:p>
          <a:p>
            <a:pPr lvl="1"/>
            <a:r>
              <a:rPr lang="en-US" dirty="0"/>
              <a:t>8.6 cm</a:t>
            </a:r>
          </a:p>
          <a:p>
            <a:pPr lvl="1"/>
            <a:r>
              <a:rPr lang="en-US" dirty="0"/>
              <a:t>8.40 cm</a:t>
            </a:r>
          </a:p>
          <a:p>
            <a:pPr lvl="1"/>
            <a:r>
              <a:rPr lang="en-US" dirty="0"/>
              <a:t>8.46 cm</a:t>
            </a:r>
          </a:p>
          <a:p>
            <a:pPr lvl="1"/>
            <a:r>
              <a:rPr lang="en-US" dirty="0"/>
              <a:t>9.021 cm</a:t>
            </a:r>
          </a:p>
          <a:p>
            <a:r>
              <a:rPr lang="en-US" dirty="0"/>
              <a:t>Which measurements are accurate?  Which accurate measurement is accurate AND most precise?</a:t>
            </a:r>
          </a:p>
        </p:txBody>
      </p:sp>
    </p:spTree>
    <p:extLst>
      <p:ext uri="{BB962C8B-B14F-4D97-AF65-F5344CB8AC3E}">
        <p14:creationId xmlns:p14="http://schemas.microsoft.com/office/powerpoint/2010/main" val="3707140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5" y="0"/>
            <a:ext cx="2195945" cy="762000"/>
          </a:xfrm>
        </p:spPr>
        <p:txBody>
          <a:bodyPr/>
          <a:lstStyle/>
          <a:p>
            <a:r>
              <a:rPr lang="en-US" dirty="0"/>
              <a:t>Parallax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927" y="867998"/>
            <a:ext cx="3588327" cy="3475402"/>
          </a:xfrm>
        </p:spPr>
        <p:txBody>
          <a:bodyPr>
            <a:normAutofit fontScale="92500"/>
          </a:bodyPr>
          <a:lstStyle/>
          <a:p>
            <a:r>
              <a:rPr lang="en-US" dirty="0"/>
              <a:t>Parallax is the apparent difference in measurements taken by observation at different locations.</a:t>
            </a:r>
          </a:p>
        </p:txBody>
      </p:sp>
      <p:pic>
        <p:nvPicPr>
          <p:cNvPr id="1026" name="Picture 2" descr="https://encrypted-tbn2.gstatic.com/images?q=tbn:ANd9GcRtJIzNvgpij4VpRzW85cpRbvMvb26u4dQ-brPMen4631lSGhxS6D9n5c6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-6927"/>
            <a:ext cx="5562600" cy="365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-6927" y="3647924"/>
            <a:ext cx="5112327" cy="3189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 avoid parallax in common laboratory measurements, make sure the object being measured is being looked at from a perpendicular angle.</a:t>
            </a:r>
          </a:p>
        </p:txBody>
      </p:sp>
      <p:pic>
        <p:nvPicPr>
          <p:cNvPr id="1028" name="Picture 4" descr="http://pharmlabs.unc.edu/labs/measurements/images/parallax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93951"/>
            <a:ext cx="2971800" cy="2897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426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 how do we measure?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First, measure </a:t>
            </a:r>
            <a:r>
              <a:rPr lang="en-US" i="1" dirty="0"/>
              <a:t>accurately</a:t>
            </a:r>
            <a:endParaRPr lang="en-US" dirty="0"/>
          </a:p>
          <a:p>
            <a:pPr lvl="1"/>
            <a:r>
              <a:rPr lang="en-US" dirty="0"/>
              <a:t>Always begin at zero!  (balances, rulers, etc.)</a:t>
            </a:r>
          </a:p>
          <a:p>
            <a:pPr lvl="1"/>
            <a:r>
              <a:rPr lang="en-US" dirty="0"/>
              <a:t>Be careful and use good technique (read the meniscus, look straight on, etc.)</a:t>
            </a:r>
          </a:p>
          <a:p>
            <a:pPr lvl="1"/>
            <a:r>
              <a:rPr lang="en-US" dirty="0"/>
              <a:t>Repeat and average if necessary!</a:t>
            </a:r>
          </a:p>
          <a:p>
            <a:pPr lvl="1"/>
            <a:endParaRPr lang="en-US" dirty="0"/>
          </a:p>
          <a:p>
            <a:r>
              <a:rPr lang="en-US" dirty="0"/>
              <a:t>Second, use the correct precision.</a:t>
            </a:r>
          </a:p>
          <a:p>
            <a:pPr lvl="1"/>
            <a:r>
              <a:rPr lang="en-US" dirty="0"/>
              <a:t>Record a measurement to the most precise decimal place you are 100% certain is accurate.</a:t>
            </a:r>
          </a:p>
          <a:p>
            <a:pPr lvl="1"/>
            <a:r>
              <a:rPr lang="en-US" dirty="0"/>
              <a:t>Use the smallest place </a:t>
            </a:r>
            <a:r>
              <a:rPr lang="en-US" i="1" dirty="0"/>
              <a:t>marked</a:t>
            </a:r>
            <a:r>
              <a:rPr lang="en-US" dirty="0"/>
              <a:t> on the measuring tool you use.</a:t>
            </a:r>
          </a:p>
        </p:txBody>
      </p:sp>
    </p:spTree>
    <p:extLst>
      <p:ext uri="{BB962C8B-B14F-4D97-AF65-F5344CB8AC3E}">
        <p14:creationId xmlns:p14="http://schemas.microsoft.com/office/powerpoint/2010/main" val="97785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What we’re not doing:  math with measurements (significant digits)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are rules for adding, subtracting, multiplying, and dividing measurements that take precision into account.</a:t>
            </a:r>
          </a:p>
          <a:p>
            <a:endParaRPr lang="en-US" dirty="0"/>
          </a:p>
          <a:p>
            <a:r>
              <a:rPr lang="en-US" dirty="0"/>
              <a:t>The idea is:  you cannot increase the precision of a measurement by doing math.</a:t>
            </a:r>
          </a:p>
          <a:p>
            <a:endParaRPr lang="en-US" dirty="0"/>
          </a:p>
          <a:p>
            <a:r>
              <a:rPr lang="en-US" dirty="0"/>
              <a:t>You will do this in chemistry next year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endParaRPr lang="en-US" dirty="0"/>
          </a:p>
          <a:p>
            <a:r>
              <a:rPr lang="en-US" dirty="0"/>
              <a:t>3 m x 4 m = 10 m</a:t>
            </a:r>
            <a:r>
              <a:rPr lang="en-US" baseline="30000" dirty="0"/>
              <a:t>2</a:t>
            </a:r>
          </a:p>
          <a:p>
            <a:r>
              <a:rPr lang="en-US" dirty="0"/>
              <a:t>3.0 m x 4.0 m = 12 m</a:t>
            </a:r>
            <a:r>
              <a:rPr lang="en-US" baseline="30000" dirty="0"/>
              <a:t>2</a:t>
            </a:r>
          </a:p>
          <a:p>
            <a:r>
              <a:rPr lang="en-US" dirty="0"/>
              <a:t>3.00 m x 4.00 m = 12.0 m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0430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Accuracy</a:t>
            </a:r>
            <a:r>
              <a:rPr lang="en-US" dirty="0"/>
              <a:t> is a description of how correct a measurement is.</a:t>
            </a:r>
          </a:p>
          <a:p>
            <a:endParaRPr lang="en-US" dirty="0"/>
          </a:p>
          <a:p>
            <a:r>
              <a:rPr lang="en-US" b="1" u="sng" dirty="0"/>
              <a:t>Precision</a:t>
            </a:r>
            <a:r>
              <a:rPr lang="en-US" dirty="0"/>
              <a:t> is the degree of detail of a measurement</a:t>
            </a:r>
          </a:p>
          <a:p>
            <a:endParaRPr lang="en-US" dirty="0"/>
          </a:p>
          <a:p>
            <a:r>
              <a:rPr lang="en-US" dirty="0"/>
              <a:t>Memorize and be able to use the seven </a:t>
            </a:r>
            <a:r>
              <a:rPr lang="en-US" b="1" u="sng" dirty="0"/>
              <a:t>metric prefixes</a:t>
            </a:r>
            <a:r>
              <a:rPr lang="en-US" dirty="0"/>
              <a:t> on this </a:t>
            </a:r>
            <a:r>
              <a:rPr lang="en-US" dirty="0" err="1"/>
              <a:t>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22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and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/>
              <a:t>2 Parts</a:t>
            </a:r>
          </a:p>
          <a:p>
            <a:pPr lvl="1"/>
            <a:r>
              <a:rPr lang="en-US" dirty="0"/>
              <a:t>Observations (qualitative vs. quantitative) </a:t>
            </a:r>
          </a:p>
          <a:p>
            <a:pPr lvl="1"/>
            <a:r>
              <a:rPr lang="en-US" dirty="0"/>
              <a:t>Measurement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8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Qualitative vs. Quantitative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Qualitative</a:t>
            </a:r>
            <a:r>
              <a:rPr lang="en-US" dirty="0"/>
              <a:t> observations describe the apparent qualities of something.  SUBJECTIVE!!!</a:t>
            </a:r>
          </a:p>
          <a:p>
            <a:pPr lvl="1"/>
            <a:r>
              <a:rPr lang="en-US" dirty="0"/>
              <a:t>Green, fast, heavy, etc.</a:t>
            </a:r>
          </a:p>
          <a:p>
            <a:pPr lvl="1"/>
            <a:endParaRPr lang="en-US" dirty="0"/>
          </a:p>
          <a:p>
            <a:r>
              <a:rPr lang="en-US" b="1" u="sng" dirty="0"/>
              <a:t>Quantitative</a:t>
            </a:r>
            <a:r>
              <a:rPr lang="en-US" dirty="0"/>
              <a:t> observations measure the quantity of some characteristic.  OBJECTIVE!!!</a:t>
            </a:r>
          </a:p>
          <a:p>
            <a:pPr lvl="1"/>
            <a:r>
              <a:rPr lang="en-US" dirty="0"/>
              <a:t>32.5 g , 88 m/s, 300 nm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SI:  </a:t>
            </a:r>
            <a:r>
              <a:rPr lang="en-US" dirty="0" err="1"/>
              <a:t>Système</a:t>
            </a:r>
            <a:r>
              <a:rPr lang="en-US" dirty="0"/>
              <a:t> International </a:t>
            </a:r>
            <a:r>
              <a:rPr lang="en-US" dirty="0" err="1"/>
              <a:t>d’Unités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International System of Units</a:t>
            </a:r>
          </a:p>
          <a:p>
            <a:r>
              <a:rPr lang="en-US" dirty="0"/>
              <a:t>Universal system of units and measures </a:t>
            </a:r>
            <a:r>
              <a:rPr lang="en-US" b="1" u="sng" dirty="0"/>
              <a:t>used by scientists and engineers everywhere.</a:t>
            </a:r>
            <a:r>
              <a:rPr lang="en-US" dirty="0"/>
              <a:t> </a:t>
            </a:r>
          </a:p>
          <a:p>
            <a:r>
              <a:rPr lang="en-US" dirty="0"/>
              <a:t>Official measurement system of the world: 99% of the countries of Earth (193/196)</a:t>
            </a:r>
            <a:endParaRPr lang="en-US" b="1" u="sng" dirty="0"/>
          </a:p>
          <a:p>
            <a:endParaRPr lang="en-US" b="1" u="sng" dirty="0"/>
          </a:p>
          <a:p>
            <a:r>
              <a:rPr lang="en-US" b="1" u="sng" dirty="0"/>
              <a:t>All conversions are base 10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How big is a foot anyway?</a:t>
            </a:r>
          </a:p>
          <a:p>
            <a:endParaRPr lang="en-US" dirty="0"/>
          </a:p>
          <a:p>
            <a:r>
              <a:rPr lang="en-US" dirty="0"/>
              <a:t>Why is an exact, precise system of measurement so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9419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 Base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Length:  the meter is defined as the distance travelled by light in vacuum in 1⁄299,792,458 of a second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Mass (NOT weight*):  defined by an actual platinum / iridium object.  It is the only SI base unit not defined by a fundamental natural constant.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800600" cy="1143000"/>
          </a:xfrm>
        </p:spPr>
        <p:txBody>
          <a:bodyPr/>
          <a:lstStyle/>
          <a:p>
            <a:r>
              <a:rPr lang="en-US" dirty="0"/>
              <a:t>Time 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724400" cy="5715000"/>
          </a:xfrm>
        </p:spPr>
        <p:txBody>
          <a:bodyPr/>
          <a:lstStyle/>
          <a:p>
            <a:r>
              <a:rPr lang="en-US" dirty="0"/>
              <a:t>One of the 7 fundamental physical quantities that all units are based on.</a:t>
            </a:r>
          </a:p>
          <a:p>
            <a:pPr lvl="1"/>
            <a:r>
              <a:rPr lang="en-US" dirty="0"/>
              <a:t>Length, time, mass, electric current, temperature (K), amount of substance (mol), and luminous intensity</a:t>
            </a:r>
          </a:p>
          <a:p>
            <a:endParaRPr lang="en-US" dirty="0"/>
          </a:p>
          <a:p>
            <a:r>
              <a:rPr lang="en-US" dirty="0"/>
              <a:t>What is time???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9484" y="0"/>
            <a:ext cx="44245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innumerable combinations of base units (those 7 fundamental quantities) that measure quantities.</a:t>
            </a:r>
          </a:p>
          <a:p>
            <a:endParaRPr lang="en-US" dirty="0"/>
          </a:p>
          <a:p>
            <a:pPr lvl="1"/>
            <a:r>
              <a:rPr lang="en-US" dirty="0"/>
              <a:t>Example:  density = mass/volume  kg/L</a:t>
            </a:r>
          </a:p>
          <a:p>
            <a:pPr lvl="1"/>
            <a:r>
              <a:rPr lang="en-US" dirty="0"/>
              <a:t>Example:  Force</a:t>
            </a:r>
          </a:p>
          <a:p>
            <a:pPr lvl="2"/>
            <a:r>
              <a:rPr lang="en-US" dirty="0"/>
              <a:t>Unit:  Newton (N)</a:t>
            </a:r>
          </a:p>
          <a:p>
            <a:pPr lvl="2"/>
            <a:r>
              <a:rPr lang="en-US" dirty="0"/>
              <a:t>Derivation:  1 kg*m/s</a:t>
            </a:r>
            <a:r>
              <a:rPr lang="en-US" baseline="30000" dirty="0"/>
              <a:t>2</a:t>
            </a:r>
          </a:p>
          <a:p>
            <a:pPr marL="914400" lvl="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Qualitative vs. Quantitative observations</a:t>
            </a:r>
          </a:p>
          <a:p>
            <a:r>
              <a:rPr lang="en-US" dirty="0"/>
              <a:t>SI – what is it?</a:t>
            </a:r>
          </a:p>
          <a:p>
            <a:r>
              <a:rPr lang="en-US" dirty="0"/>
              <a:t>Fundamental quantities (base units)</a:t>
            </a:r>
          </a:p>
          <a:p>
            <a:pPr lvl="1"/>
            <a:r>
              <a:rPr lang="en-US" dirty="0"/>
              <a:t>Length, mass, time, etc.</a:t>
            </a:r>
          </a:p>
          <a:p>
            <a:r>
              <a:rPr lang="en-US" dirty="0"/>
              <a:t>Derived units</a:t>
            </a:r>
          </a:p>
          <a:p>
            <a:pPr lvl="1"/>
            <a:r>
              <a:rPr lang="en-US" dirty="0"/>
              <a:t>Density,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/>
              <a:t>Part II:  Metric prefixes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1447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Please copy and complete the following table: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80049"/>
              </p:ext>
            </p:extLst>
          </p:nvPr>
        </p:nvGraphicFramePr>
        <p:xfrm>
          <a:off x="457200" y="2133600"/>
          <a:ext cx="8153400" cy="4574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118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Prefix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Factor of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written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Micro, 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.000,001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Millionth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18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Milli</a:t>
                      </a:r>
                      <a:r>
                        <a:rPr lang="en-US" sz="2400" dirty="0"/>
                        <a:t>,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Thousandth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35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Hundreth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deci</a:t>
                      </a:r>
                      <a:r>
                        <a:rPr lang="en-US" sz="2400" dirty="0"/>
                        <a:t>,</a:t>
                      </a:r>
                      <a:r>
                        <a:rPr lang="en-US" sz="2400" baseline="0" dirty="0"/>
                        <a:t> 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Tenth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63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Kilo,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Thousand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635">
                <a:tc>
                  <a:txBody>
                    <a:bodyPr/>
                    <a:lstStyle/>
                    <a:p>
                      <a:pPr algn="ctr"/>
                      <a:r>
                        <a:rPr lang="en-US" sz="2400"/>
                        <a:t>Mega,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743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1,000,000,000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058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1468</Words>
  <Application>Microsoft Office PowerPoint</Application>
  <PresentationFormat>On-screen Show (4:3)</PresentationFormat>
  <Paragraphs>255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SI 9.1</vt:lpstr>
      <vt:lpstr>Recap of Yesterday  (Collect HW)</vt:lpstr>
      <vt:lpstr>Qualitative vs. Quantitative Observations</vt:lpstr>
      <vt:lpstr>SI:  Système International d’Unités</vt:lpstr>
      <vt:lpstr>SI Base Units</vt:lpstr>
      <vt:lpstr>Time (s)</vt:lpstr>
      <vt:lpstr>Derived units</vt:lpstr>
      <vt:lpstr>WRAP</vt:lpstr>
      <vt:lpstr>Part II:  Metric prefixes</vt:lpstr>
      <vt:lpstr>Working with Prefixes</vt:lpstr>
      <vt:lpstr>SI &amp; Measurement II 9/4</vt:lpstr>
      <vt:lpstr>Quick Review:  Scientific Notation:</vt:lpstr>
      <vt:lpstr>Multiplying and Dividing in Scientific Notation</vt:lpstr>
      <vt:lpstr>Converting Units</vt:lpstr>
      <vt:lpstr>Converting SI Units</vt:lpstr>
      <vt:lpstr>Do Now 9.4</vt:lpstr>
      <vt:lpstr>Measurement</vt:lpstr>
      <vt:lpstr>Accuracy = Correctness</vt:lpstr>
      <vt:lpstr>Precision = Detail</vt:lpstr>
      <vt:lpstr>Uncertainty</vt:lpstr>
      <vt:lpstr>What it all means.</vt:lpstr>
      <vt:lpstr>3 mi ≠ 3.0 mi</vt:lpstr>
      <vt:lpstr>Accuracy &amp; Precision</vt:lpstr>
      <vt:lpstr>Parallax</vt:lpstr>
      <vt:lpstr>So… how do we measure?</vt:lpstr>
      <vt:lpstr>What we’re not doing:  math with measurements (significant digits)</vt:lpstr>
      <vt:lpstr>Wrap</vt:lpstr>
      <vt:lpstr>Observation and Measurement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Back!!!</dc:title>
  <dc:creator>Nijato</dc:creator>
  <cp:lastModifiedBy>Nicholas Tomasino</cp:lastModifiedBy>
  <cp:revision>50</cp:revision>
  <dcterms:created xsi:type="dcterms:W3CDTF">2010-09-06T13:08:02Z</dcterms:created>
  <dcterms:modified xsi:type="dcterms:W3CDTF">2016-08-31T15:41:40Z</dcterms:modified>
</cp:coreProperties>
</file>