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64" r:id="rId6"/>
    <p:sldId id="265" r:id="rId7"/>
    <p:sldId id="259" r:id="rId8"/>
    <p:sldId id="262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5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1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3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8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2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1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9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9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6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3E40-E53F-4280-921C-A897C5A7F0CC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38819-0D66-4330-8521-653E63A61A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2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/>
              <a:t> Skeletal &amp; Muscular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763000" cy="4740276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chemeClr val="tx1"/>
                </a:solidFill>
              </a:rPr>
              <a:t>Notes are Yours Today:</a:t>
            </a:r>
          </a:p>
          <a:p>
            <a:r>
              <a:rPr lang="en-US" dirty="0">
                <a:solidFill>
                  <a:schemeClr val="tx1"/>
                </a:solidFill>
              </a:rPr>
              <a:t>Jot down this list of important terms, and make sure they make it into your notes during the lesson: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	Tendon		Ligament			Osteon			Bone Marrow	Skeletal Muscle		Smooth Muscle		Cardiac Muscle		Myofibril		Sarcomere		Actin / Myosin</a:t>
            </a:r>
          </a:p>
        </p:txBody>
      </p:sp>
    </p:spTree>
    <p:extLst>
      <p:ext uri="{BB962C8B-B14F-4D97-AF65-F5344CB8AC3E}">
        <p14:creationId xmlns:p14="http://schemas.microsoft.com/office/powerpoint/2010/main" val="105182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Skeletal &amp; Muscular System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88720"/>
            <a:ext cx="7086600" cy="566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74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Connective Tissues of the Skeletal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/>
              <a:t>Bones</a:t>
            </a:r>
          </a:p>
          <a:p>
            <a:pPr lvl="1"/>
            <a:r>
              <a:rPr lang="en-US" dirty="0"/>
              <a:t>Rigid matrix of calcium and phosphate with cells embedded.</a:t>
            </a:r>
          </a:p>
          <a:p>
            <a:pPr lvl="1"/>
            <a:r>
              <a:rPr lang="en-US" dirty="0"/>
              <a:t>Provide support and structure and allow locomotion</a:t>
            </a:r>
          </a:p>
          <a:p>
            <a:pPr lvl="1"/>
            <a:r>
              <a:rPr lang="en-US" dirty="0"/>
              <a:t>Homeostasis of calcium levels</a:t>
            </a:r>
          </a:p>
          <a:p>
            <a:pPr lvl="1"/>
            <a:r>
              <a:rPr lang="en-US" dirty="0"/>
              <a:t>Marrow inside contains blood stem cells</a:t>
            </a:r>
          </a:p>
          <a:p>
            <a:r>
              <a:rPr lang="en-US" dirty="0"/>
              <a:t>Cartilage</a:t>
            </a:r>
          </a:p>
          <a:p>
            <a:pPr lvl="1"/>
            <a:r>
              <a:rPr lang="en-US" dirty="0"/>
              <a:t>Flexible, cushions joints.  </a:t>
            </a:r>
          </a:p>
          <a:p>
            <a:pPr lvl="1"/>
            <a:r>
              <a:rPr lang="en-US" dirty="0"/>
              <a:t>Sharks and rays (</a:t>
            </a:r>
            <a:r>
              <a:rPr lang="en-US" dirty="0" err="1"/>
              <a:t>cartilagenous</a:t>
            </a:r>
            <a:r>
              <a:rPr lang="en-US" dirty="0"/>
              <a:t> fish) have cartilage skeletons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5FB2-DD3B-441C-BDAC-668979AED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Osteon:  Tissue Units of Hard Bone</a:t>
            </a:r>
          </a:p>
        </p:txBody>
      </p:sp>
      <p:pic>
        <p:nvPicPr>
          <p:cNvPr id="2050" name="Picture 2" descr="Illu_compact_spongy_bone.jpg (520×300)">
            <a:extLst>
              <a:ext uri="{FF2B5EF4-FFF2-40B4-BE49-F238E27FC236}">
                <a16:creationId xmlns:a16="http://schemas.microsoft.com/office/drawing/2014/main" id="{4218F39D-BD8E-4098-8F6D-EEB92EA01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3004"/>
            <a:ext cx="8992180" cy="518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8B9755-CA1C-4F96-B391-A04C97F48C77}"/>
              </a:ext>
            </a:extLst>
          </p:cNvPr>
          <p:cNvSpPr/>
          <p:nvPr/>
        </p:nvSpPr>
        <p:spPr>
          <a:xfrm>
            <a:off x="838200" y="3657600"/>
            <a:ext cx="1219200" cy="685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0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9BE8-6515-4A2F-9640-E6432ACF3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040" y="0"/>
            <a:ext cx="9171039" cy="1143000"/>
          </a:xfrm>
        </p:spPr>
        <p:txBody>
          <a:bodyPr/>
          <a:lstStyle/>
          <a:p>
            <a:r>
              <a:rPr lang="en-US" dirty="0"/>
              <a:t>Cells of the Osteon</a:t>
            </a:r>
          </a:p>
        </p:txBody>
      </p:sp>
      <p:pic>
        <p:nvPicPr>
          <p:cNvPr id="3074" name="Picture 2" descr="bones-osteon-450x320-min.png (450×320)">
            <a:extLst>
              <a:ext uri="{FF2B5EF4-FFF2-40B4-BE49-F238E27FC236}">
                <a16:creationId xmlns:a16="http://schemas.microsoft.com/office/drawing/2014/main" id="{3CCE6103-1663-4C3F-B43D-FFDFC5EF6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8190271" cy="582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67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8E5BF-FD41-4DF3-8865-08EBC2414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5874" y="274638"/>
            <a:ext cx="2360926" cy="6202362"/>
          </a:xfrm>
        </p:spPr>
        <p:txBody>
          <a:bodyPr/>
          <a:lstStyle/>
          <a:p>
            <a:r>
              <a:rPr lang="en-US" dirty="0"/>
              <a:t>Bone Marrow: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blood cells of all types come from</a:t>
            </a:r>
          </a:p>
        </p:txBody>
      </p:sp>
      <p:pic>
        <p:nvPicPr>
          <p:cNvPr id="4098" name="Picture 2" descr="bone_marrow.gif (501×538)">
            <a:extLst>
              <a:ext uri="{FF2B5EF4-FFF2-40B4-BE49-F238E27FC236}">
                <a16:creationId xmlns:a16="http://schemas.microsoft.com/office/drawing/2014/main" id="{FEF5A205-4946-45AB-BC5E-F9A35545D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173474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32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261360"/>
            <a:ext cx="4495800" cy="359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Types of Muscle 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Skeletal muscle (aka “striated”):  voluntary.  Attaches to bone</a:t>
            </a:r>
          </a:p>
          <a:p>
            <a:r>
              <a:rPr lang="en-US" dirty="0"/>
              <a:t>Smooth muscle: involuntary (i.e. peristalsis)</a:t>
            </a:r>
          </a:p>
          <a:p>
            <a:r>
              <a:rPr lang="en-US" dirty="0"/>
              <a:t>Cardiac muscle:  heart.</a:t>
            </a:r>
          </a:p>
        </p:txBody>
      </p:sp>
    </p:spTree>
    <p:extLst>
      <p:ext uri="{BB962C8B-B14F-4D97-AF65-F5344CB8AC3E}">
        <p14:creationId xmlns:p14="http://schemas.microsoft.com/office/powerpoint/2010/main" val="39044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02A83-978C-4F83-B171-CF078CCE8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200" y="0"/>
            <a:ext cx="3733800" cy="2717800"/>
          </a:xfrm>
        </p:spPr>
        <p:txBody>
          <a:bodyPr/>
          <a:lstStyle/>
          <a:p>
            <a:r>
              <a:rPr lang="en-US" dirty="0"/>
              <a:t>From Muscle Cell to Muscle</a:t>
            </a:r>
          </a:p>
        </p:txBody>
      </p:sp>
      <p:pic>
        <p:nvPicPr>
          <p:cNvPr id="1026" name="Picture 2" descr="Sarcomere_organization_1.jpg (800×379)">
            <a:extLst>
              <a:ext uri="{FF2B5EF4-FFF2-40B4-BE49-F238E27FC236}">
                <a16:creationId xmlns:a16="http://schemas.microsoft.com/office/drawing/2014/main" id="{4290FE1B-AB3C-487C-B859-7A1D5236B4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 b="50000"/>
          <a:stretch/>
        </p:blipFill>
        <p:spPr bwMode="auto">
          <a:xfrm>
            <a:off x="94896" y="4615279"/>
            <a:ext cx="9049104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193B21-280A-4B09-B699-42B18998DA50}"/>
              </a:ext>
            </a:extLst>
          </p:cNvPr>
          <p:cNvSpPr txBox="1"/>
          <p:nvPr/>
        </p:nvSpPr>
        <p:spPr>
          <a:xfrm>
            <a:off x="276048" y="3436374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whole structure is a muscle cell, or “myofibril”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7EE745D-37E6-4AB1-9A53-7A576C23E078}"/>
              </a:ext>
            </a:extLst>
          </p:cNvPr>
          <p:cNvCxnSpPr>
            <a:stCxn id="3" idx="2"/>
          </p:cNvCxnSpPr>
          <p:nvPr/>
        </p:nvCxnSpPr>
        <p:spPr>
          <a:xfrm>
            <a:off x="1761948" y="4082705"/>
            <a:ext cx="38100" cy="5325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422B7E0-BACD-46C9-8A23-74A411262315}"/>
              </a:ext>
            </a:extLst>
          </p:cNvPr>
          <p:cNvSpPr txBox="1"/>
          <p:nvPr/>
        </p:nvSpPr>
        <p:spPr>
          <a:xfrm>
            <a:off x="4505150" y="3456039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Myofibrils are polynucleated</a:t>
            </a:r>
          </a:p>
        </p:txBody>
      </p:sp>
      <p:pic>
        <p:nvPicPr>
          <p:cNvPr id="1028" name="Picture 4" descr="300px-Blausen_0801_SkeletalMuscle.png (300×273)">
            <a:extLst>
              <a:ext uri="{FF2B5EF4-FFF2-40B4-BE49-F238E27FC236}">
                <a16:creationId xmlns:a16="http://schemas.microsoft.com/office/drawing/2014/main" id="{E44CABBE-D9CF-4764-BDEF-A247C6A12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312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47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Muscle Contraction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953000"/>
            <a:ext cx="9144000" cy="193357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Ca</a:t>
            </a:r>
            <a:r>
              <a:rPr lang="en-US" dirty="0"/>
              <a:t>++ ions produced by motor neuron cause myosin filament to pull on actin filaments, drawing them inward.</a:t>
            </a:r>
          </a:p>
          <a:p>
            <a:r>
              <a:rPr lang="en-US" dirty="0"/>
              <a:t>Extensor v. flexor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6222"/>
            <a:ext cx="6548437" cy="3454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430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178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Skeletal &amp; Muscular systems</vt:lpstr>
      <vt:lpstr>Skeletal &amp; Muscular System</vt:lpstr>
      <vt:lpstr>Connective Tissues of the Skeletal System</vt:lpstr>
      <vt:lpstr>Osteon:  Tissue Units of Hard Bone</vt:lpstr>
      <vt:lpstr>Cells of the Osteon</vt:lpstr>
      <vt:lpstr>Bone Marrow:  Where blood cells of all types come from</vt:lpstr>
      <vt:lpstr>Three Types of Muscle Tissue</vt:lpstr>
      <vt:lpstr>From Muscle Cell to Muscle</vt:lpstr>
      <vt:lpstr>Muscle Contraction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Packet 3:  Respiratory, Skelatal, Muscular, and other systems</dc:title>
  <dc:creator>Nick</dc:creator>
  <cp:lastModifiedBy>Nicholas Tomasino</cp:lastModifiedBy>
  <cp:revision>13</cp:revision>
  <dcterms:created xsi:type="dcterms:W3CDTF">2011-05-24T12:16:19Z</dcterms:created>
  <dcterms:modified xsi:type="dcterms:W3CDTF">2018-02-05T11:58:18Z</dcterms:modified>
</cp:coreProperties>
</file>