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D5D1-9F03-4782-A458-B73D0B2C326D}" type="datetimeFigureOut">
              <a:rPr lang="en-US" smtClean="0"/>
              <a:pPr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6725-63DA-459F-934B-9F2F797BA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D5D1-9F03-4782-A458-B73D0B2C326D}" type="datetimeFigureOut">
              <a:rPr lang="en-US" smtClean="0"/>
              <a:pPr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6725-63DA-459F-934B-9F2F797BA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D5D1-9F03-4782-A458-B73D0B2C326D}" type="datetimeFigureOut">
              <a:rPr lang="en-US" smtClean="0"/>
              <a:pPr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6725-63DA-459F-934B-9F2F797BA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D5D1-9F03-4782-A458-B73D0B2C326D}" type="datetimeFigureOut">
              <a:rPr lang="en-US" smtClean="0"/>
              <a:pPr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6725-63DA-459F-934B-9F2F797BA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D5D1-9F03-4782-A458-B73D0B2C326D}" type="datetimeFigureOut">
              <a:rPr lang="en-US" smtClean="0"/>
              <a:pPr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6725-63DA-459F-934B-9F2F797BA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D5D1-9F03-4782-A458-B73D0B2C326D}" type="datetimeFigureOut">
              <a:rPr lang="en-US" smtClean="0"/>
              <a:pPr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6725-63DA-459F-934B-9F2F797BA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D5D1-9F03-4782-A458-B73D0B2C326D}" type="datetimeFigureOut">
              <a:rPr lang="en-US" smtClean="0"/>
              <a:pPr/>
              <a:t>12/23/2015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6725-63DA-459F-934B-9F2F797BA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D5D1-9F03-4782-A458-B73D0B2C326D}" type="datetimeFigureOut">
              <a:rPr lang="en-US" smtClean="0"/>
              <a:pPr/>
              <a:t>12/23/2015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6725-63DA-459F-934B-9F2F797BA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D5D1-9F03-4782-A458-B73D0B2C326D}" type="datetimeFigureOut">
              <a:rPr lang="en-US" smtClean="0"/>
              <a:pPr/>
              <a:t>12/23/2015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6725-63DA-459F-934B-9F2F797BA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D5D1-9F03-4782-A458-B73D0B2C326D}" type="datetimeFigureOut">
              <a:rPr lang="en-US" smtClean="0"/>
              <a:pPr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6725-63DA-459F-934B-9F2F797BA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D5D1-9F03-4782-A458-B73D0B2C326D}" type="datetimeFigureOut">
              <a:rPr lang="en-US" smtClean="0"/>
              <a:pPr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6725-63DA-459F-934B-9F2F797BA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5D5D1-9F03-4782-A458-B73D0B2C326D}" type="datetimeFigureOut">
              <a:rPr lang="en-US" smtClean="0"/>
              <a:pPr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A6725-63DA-459F-934B-9F2F797BA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/>
          <a:p>
            <a:r>
              <a:rPr lang="en-US" dirty="0" smtClean="0"/>
              <a:t>Do </a:t>
            </a:r>
            <a:r>
              <a:rPr lang="en-US" smtClean="0"/>
              <a:t>Now </a:t>
            </a:r>
            <a:r>
              <a:rPr lang="en-US" smtClean="0"/>
              <a:t>12/23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OBJECTIVES: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Describe the structures &amp; functions of the respiratory system in vertebrates and other animals.</a:t>
            </a:r>
          </a:p>
          <a:p>
            <a:pPr marL="514350" indent="-514350"/>
            <a:r>
              <a:rPr lang="en-US" dirty="0" smtClean="0">
                <a:solidFill>
                  <a:schemeClr val="tx1"/>
                </a:solidFill>
              </a:rPr>
              <a:t>TASK: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The respiratory system is sometimes also considered to be a part of the excretory system.  Why?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How is the respiratory system connected to the functioning of other systems?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pH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r>
              <a:rPr lang="en-US" dirty="0" smtClean="0"/>
              <a:t>Since CO</a:t>
            </a:r>
            <a:r>
              <a:rPr lang="en-US" baseline="-25000" dirty="0" smtClean="0"/>
              <a:t>2</a:t>
            </a:r>
            <a:r>
              <a:rPr lang="en-US" dirty="0" smtClean="0"/>
              <a:t> forms carbonic acid,  excess CO</a:t>
            </a:r>
            <a:r>
              <a:rPr lang="en-US" baseline="-25000" dirty="0" smtClean="0"/>
              <a:t>2</a:t>
            </a:r>
            <a:r>
              <a:rPr lang="en-US" dirty="0" smtClean="0"/>
              <a:t> in the blood lowers blood pH</a:t>
            </a:r>
          </a:p>
          <a:p>
            <a:r>
              <a:rPr lang="en-US" dirty="0" smtClean="0"/>
              <a:t>By adjusting the breathing rate, more or less CO</a:t>
            </a:r>
            <a:r>
              <a:rPr lang="en-US" baseline="-25000" dirty="0" smtClean="0"/>
              <a:t>2</a:t>
            </a:r>
            <a:r>
              <a:rPr lang="en-US" dirty="0" smtClean="0"/>
              <a:t> can be expelled over time.</a:t>
            </a:r>
          </a:p>
          <a:p>
            <a:r>
              <a:rPr lang="en-US" dirty="0" smtClean="0"/>
              <a:t>When you feel out of breath, it’s not a lack of oxygen </a:t>
            </a:r>
            <a:r>
              <a:rPr lang="en-US" smtClean="0"/>
              <a:t>your hypothalamus </a:t>
            </a:r>
            <a:r>
              <a:rPr lang="en-US" dirty="0" smtClean="0"/>
              <a:t>is responding to, but rather too much CO</a:t>
            </a:r>
            <a:r>
              <a:rPr lang="en-US" baseline="-25000" dirty="0" smtClean="0"/>
              <a:t>2</a:t>
            </a:r>
            <a:r>
              <a:rPr lang="en-US" dirty="0" smtClean="0"/>
              <a:t>!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Respiratory Systems:  O</a:t>
            </a:r>
            <a:r>
              <a:rPr lang="en-US" baseline="-25000" dirty="0" smtClean="0"/>
              <a:t>2</a:t>
            </a:r>
            <a:r>
              <a:rPr lang="en-US" dirty="0" smtClean="0"/>
              <a:t> in, CO</a:t>
            </a:r>
            <a:r>
              <a:rPr lang="en-US" baseline="-25000" dirty="0" smtClean="0"/>
              <a:t>2</a:t>
            </a:r>
            <a:r>
              <a:rPr lang="en-US" dirty="0" smtClean="0"/>
              <a:t>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2819400" cy="5943600"/>
          </a:xfrm>
        </p:spPr>
        <p:txBody>
          <a:bodyPr/>
          <a:lstStyle/>
          <a:p>
            <a:r>
              <a:rPr lang="en-US" dirty="0" smtClean="0"/>
              <a:t>Acquisition of O</a:t>
            </a:r>
            <a:r>
              <a:rPr lang="en-US" baseline="-25000" dirty="0" smtClean="0"/>
              <a:t>2</a:t>
            </a:r>
            <a:r>
              <a:rPr lang="en-US" dirty="0" smtClean="0"/>
              <a:t> and elimination of CO</a:t>
            </a:r>
            <a:r>
              <a:rPr lang="en-US" baseline="-25000" dirty="0" smtClean="0"/>
              <a:t>2</a:t>
            </a:r>
            <a:r>
              <a:rPr lang="en-US" dirty="0" smtClean="0"/>
              <a:t> is called gas exchange, and it is the primary function of the respiratory system.</a:t>
            </a:r>
            <a:endParaRPr lang="en-US" dirty="0"/>
          </a:p>
        </p:txBody>
      </p:sp>
      <p:pic>
        <p:nvPicPr>
          <p:cNvPr id="10242" name="Picture 2" descr="http://facultylounge.whfreeman.com/files/images/figure_21_22.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1463" y="1066800"/>
            <a:ext cx="6242537" cy="5410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Animals Use Diffusion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38862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Cnidarians and planarians have no real respiratory system.</a:t>
            </a:r>
          </a:p>
          <a:p>
            <a:r>
              <a:rPr lang="en-US" dirty="0" smtClean="0"/>
              <a:t>Annelids also use diffusion for gas exchange, which is why their skin must remain wet.</a:t>
            </a:r>
            <a:endParaRPr lang="en-US" dirty="0"/>
          </a:p>
        </p:txBody>
      </p:sp>
      <p:pic>
        <p:nvPicPr>
          <p:cNvPr id="15362" name="Picture 2" descr="http://www.buzzle.com/img/articleImages/358093-1774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905000"/>
            <a:ext cx="5181600" cy="3481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Arthropods Use Tracheae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dirty="0" smtClean="0"/>
              <a:t>Gas exchange is passive in arthropods</a:t>
            </a:r>
          </a:p>
          <a:p>
            <a:pPr lvl="1"/>
            <a:r>
              <a:rPr lang="en-US" dirty="0" smtClean="0"/>
              <a:t>  air is not actively drawn into tracheae.</a:t>
            </a:r>
          </a:p>
          <a:p>
            <a:pPr lvl="1"/>
            <a:r>
              <a:rPr lang="en-US" dirty="0" smtClean="0"/>
              <a:t>This is a limiting factor to their size.</a:t>
            </a:r>
          </a:p>
          <a:p>
            <a:pPr lvl="1"/>
            <a:r>
              <a:rPr lang="en-US" dirty="0" smtClean="0"/>
              <a:t>Openings to environment are called spiracles.</a:t>
            </a:r>
            <a:endParaRPr lang="en-US" dirty="0"/>
          </a:p>
        </p:txBody>
      </p:sp>
      <p:pic>
        <p:nvPicPr>
          <p:cNvPr id="16386" name="Picture 2" descr="http://users.rcn.com/jkimball.ma.ultranet/BiologyPages/T/TrachealSystem15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657600"/>
            <a:ext cx="7903028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Vertebrate Systems Maximize Surface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Fish use gills.</a:t>
            </a:r>
          </a:p>
          <a:p>
            <a:r>
              <a:rPr lang="en-US" dirty="0" smtClean="0"/>
              <a:t>Countercurrent exchange:  fresh water pulled over deoxygenated blood (against current of water.)</a:t>
            </a:r>
            <a:endParaRPr lang="en-US" dirty="0"/>
          </a:p>
        </p:txBody>
      </p:sp>
      <p:pic>
        <p:nvPicPr>
          <p:cNvPr id="17410" name="Picture 2" descr="http://163.16.28.248/bio/activelearner/44/images/ch44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8324" y="2438400"/>
            <a:ext cx="5855676" cy="2819401"/>
          </a:xfrm>
          <a:prstGeom prst="rect">
            <a:avLst/>
          </a:prstGeom>
          <a:noFill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 l="7028" t="35416" r="70717" b="33334"/>
          <a:stretch>
            <a:fillRect/>
          </a:stretch>
        </p:blipFill>
        <p:spPr bwMode="auto">
          <a:xfrm>
            <a:off x="228600" y="3657600"/>
            <a:ext cx="289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Lungs:  Inside-out gills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Terrestrial vertebrates have internal lungs to respire.</a:t>
            </a:r>
          </a:p>
          <a:p>
            <a:pPr lvl="1"/>
            <a:r>
              <a:rPr lang="en-US" dirty="0" smtClean="0"/>
              <a:t>Must be internal to prevent </a:t>
            </a:r>
            <a:r>
              <a:rPr lang="en-US" dirty="0" err="1" smtClean="0"/>
              <a:t>dessication</a:t>
            </a:r>
            <a:endParaRPr lang="en-US" dirty="0" smtClean="0"/>
          </a:p>
          <a:p>
            <a:r>
              <a:rPr lang="en-US" dirty="0" smtClean="0"/>
              <a:t>Birds have an extremely efficient open-ended system of </a:t>
            </a:r>
            <a:r>
              <a:rPr lang="en-US" i="1" dirty="0" err="1" smtClean="0"/>
              <a:t>parabronchi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0"/>
            <a:ext cx="5562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Bird Lungs:  The best in the business!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371600"/>
            <a:ext cx="5181600" cy="5486400"/>
          </a:xfrm>
        </p:spPr>
        <p:txBody>
          <a:bodyPr/>
          <a:lstStyle/>
          <a:p>
            <a:r>
              <a:rPr lang="en-US" dirty="0" smtClean="0"/>
              <a:t>Birds use a system of small tubes (</a:t>
            </a:r>
            <a:r>
              <a:rPr lang="en-US" dirty="0" err="1" smtClean="0"/>
              <a:t>parabronchi</a:t>
            </a:r>
            <a:r>
              <a:rPr lang="en-US" dirty="0" smtClean="0"/>
              <a:t>) and air sacs so that lungs are covered in fresh, oxygen-rich air, EVEN WHILE EXHALING!!!</a:t>
            </a:r>
          </a:p>
          <a:p>
            <a:r>
              <a:rPr lang="en-US" dirty="0" smtClean="0"/>
              <a:t>Got to respire fast if you want to fly!</a:t>
            </a:r>
            <a:endParaRPr lang="en-US" dirty="0"/>
          </a:p>
        </p:txBody>
      </p:sp>
      <p:pic>
        <p:nvPicPr>
          <p:cNvPr id="18434" name="Picture 2" descr="http://www.harunyahya.com/image/Evrim_Acmazi/bi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35298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dirty="0" smtClean="0"/>
              <a:t>Mammals and other higher vertebrates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6019800" cy="5638800"/>
          </a:xfrm>
        </p:spPr>
        <p:txBody>
          <a:bodyPr/>
          <a:lstStyle/>
          <a:p>
            <a:r>
              <a:rPr lang="en-US" dirty="0" smtClean="0"/>
              <a:t>Nose/mouth </a:t>
            </a:r>
            <a:r>
              <a:rPr lang="en-US" dirty="0" smtClean="0">
                <a:sym typeface="Wingdings" pitchFamily="2" charset="2"/>
              </a:rPr>
              <a:t> pharynx  larynx (vocal cords)  trachea </a:t>
            </a:r>
          </a:p>
          <a:p>
            <a:r>
              <a:rPr lang="en-US" dirty="0" smtClean="0">
                <a:sym typeface="Wingdings" pitchFamily="2" charset="2"/>
              </a:rPr>
              <a:t>LUNGS:   bronchi  bronchioles  alveoli</a:t>
            </a:r>
          </a:p>
          <a:p>
            <a:r>
              <a:rPr lang="en-US" dirty="0" smtClean="0">
                <a:sym typeface="Wingdings" pitchFamily="2" charset="2"/>
              </a:rPr>
              <a:t>Most epithelial (surface) cells that line the system produce mucus to trap dust, bacteria, viruses, etc, and </a:t>
            </a:r>
            <a:r>
              <a:rPr lang="en-US" dirty="0" err="1" smtClean="0">
                <a:sym typeface="Wingdings" pitchFamily="2" charset="2"/>
              </a:rPr>
              <a:t>cilliated</a:t>
            </a:r>
            <a:r>
              <a:rPr lang="en-US" dirty="0" smtClean="0">
                <a:sym typeface="Wingdings" pitchFamily="2" charset="2"/>
              </a:rPr>
              <a:t> cells to expel them from the system. 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/>
          </a:p>
        </p:txBody>
      </p:sp>
      <p:pic>
        <p:nvPicPr>
          <p:cNvPr id="4" name="Picture 3" descr="http://img.sparknotes.com/content/testprep/bookimgs/sat2/biology/0004/respiratory.gif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52600"/>
            <a:ext cx="3124200" cy="3085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The Diaphragm is the Muscle of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1219199"/>
          </a:xfrm>
        </p:spPr>
        <p:txBody>
          <a:bodyPr>
            <a:normAutofit/>
          </a:bodyPr>
          <a:lstStyle/>
          <a:p>
            <a:r>
              <a:rPr lang="en-US" dirty="0" smtClean="0"/>
              <a:t>Breathing is based on air pressure:  any puncture to a lung can cause it to collapse.</a:t>
            </a:r>
            <a:endParaRPr lang="en-US" dirty="0"/>
          </a:p>
        </p:txBody>
      </p:sp>
      <p:pic>
        <p:nvPicPr>
          <p:cNvPr id="20482" name="Picture 2" descr="http://www.yogamedicine.com/wp-content/uploads/2014/09/diaphragm-fun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743199"/>
            <a:ext cx="4572000" cy="4114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13058</TotalTime>
  <Words>385</Words>
  <Application>Microsoft Office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Do Now 12/23</vt:lpstr>
      <vt:lpstr>Respiratory Systems:  O2 in, CO2 out</vt:lpstr>
      <vt:lpstr>Simple Animals Use Diffusion</vt:lpstr>
      <vt:lpstr>Arthropods Use Tracheae</vt:lpstr>
      <vt:lpstr>Vertebrate Systems Maximize Surface Area</vt:lpstr>
      <vt:lpstr>Lungs:  Inside-out gills</vt:lpstr>
      <vt:lpstr>Bird Lungs:  The best in the business!</vt:lpstr>
      <vt:lpstr>Mammals and other higher vertebrates</vt:lpstr>
      <vt:lpstr>The Diaphragm is the Muscle of Respiration</vt:lpstr>
      <vt:lpstr>Blood pH Regulation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 12/22</dc:title>
  <dc:creator>Nicholas Tomasino</dc:creator>
  <cp:lastModifiedBy>Nicholas Tomasino</cp:lastModifiedBy>
  <cp:revision>5</cp:revision>
  <dcterms:created xsi:type="dcterms:W3CDTF">2014-12-22T12:23:05Z</dcterms:created>
  <dcterms:modified xsi:type="dcterms:W3CDTF">2016-01-01T14:03:27Z</dcterms:modified>
</cp:coreProperties>
</file>