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72" r:id="rId3"/>
    <p:sldId id="258" r:id="rId4"/>
    <p:sldId id="271" r:id="rId5"/>
    <p:sldId id="261" r:id="rId6"/>
    <p:sldId id="263" r:id="rId7"/>
    <p:sldId id="264" r:id="rId8"/>
    <p:sldId id="265" r:id="rId9"/>
    <p:sldId id="257" r:id="rId10"/>
    <p:sldId id="259" r:id="rId11"/>
    <p:sldId id="266" r:id="rId12"/>
    <p:sldId id="267" r:id="rId13"/>
    <p:sldId id="268" r:id="rId14"/>
    <p:sldId id="260" r:id="rId15"/>
    <p:sldId id="269" r:id="rId16"/>
    <p:sldId id="270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77" autoAdjust="0"/>
  </p:normalViewPr>
  <p:slideViewPr>
    <p:cSldViewPr>
      <p:cViewPr varScale="1">
        <p:scale>
          <a:sx n="50" d="100"/>
          <a:sy n="50" d="100"/>
        </p:scale>
        <p:origin x="-102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39B95-B12D-4D75-90E7-FEE716832863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318E6F-EBDF-4168-8245-89BD811168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39B95-B12D-4D75-90E7-FEE716832863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318E6F-EBDF-4168-8245-89BD81116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39B95-B12D-4D75-90E7-FEE716832863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318E6F-EBDF-4168-8245-89BD81116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39B95-B12D-4D75-90E7-FEE716832863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318E6F-EBDF-4168-8245-89BD81116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39B95-B12D-4D75-90E7-FEE716832863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318E6F-EBDF-4168-8245-89BD811168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39B95-B12D-4D75-90E7-FEE716832863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318E6F-EBDF-4168-8245-89BD81116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39B95-B12D-4D75-90E7-FEE716832863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318E6F-EBDF-4168-8245-89BD811168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39B95-B12D-4D75-90E7-FEE716832863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318E6F-EBDF-4168-8245-89BD81116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39B95-B12D-4D75-90E7-FEE716832863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318E6F-EBDF-4168-8245-89BD81116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39B95-B12D-4D75-90E7-FEE716832863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318E6F-EBDF-4168-8245-89BD81116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BF39B95-B12D-4D75-90E7-FEE716832863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F318E6F-EBDF-4168-8245-89BD81116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BF39B95-B12D-4D75-90E7-FEE716832863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F318E6F-EBDF-4168-8245-89BD81116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763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Excretory </a:t>
            </a:r>
            <a:r>
              <a:rPr lang="en-US" smtClean="0"/>
              <a:t>System  </a:t>
            </a:r>
            <a:r>
              <a:rPr lang="en-US" sz="3600" smtClean="0"/>
              <a:t>12/10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458200" cy="213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Do Now:  </a:t>
            </a:r>
          </a:p>
          <a:p>
            <a:endParaRPr lang="en-US" dirty="0" smtClean="0"/>
          </a:p>
          <a:p>
            <a:r>
              <a:rPr lang="en-US" dirty="0" smtClean="0"/>
              <a:t>OBJECTIVES:</a:t>
            </a:r>
          </a:p>
          <a:p>
            <a:pPr marL="457200" indent="-457200">
              <a:buAutoNum type="arabicPeriod"/>
            </a:pPr>
            <a:r>
              <a:rPr lang="en-US" dirty="0" smtClean="0"/>
              <a:t>Describe the structures and function of the excretory system</a:t>
            </a:r>
          </a:p>
          <a:p>
            <a:pPr marL="457200" indent="-457200">
              <a:buAutoNum type="arabicPeriod"/>
            </a:pPr>
            <a:r>
              <a:rPr lang="en-US" dirty="0" smtClean="0"/>
              <a:t>Define </a:t>
            </a:r>
            <a:r>
              <a:rPr lang="en-US" dirty="0" err="1" smtClean="0"/>
              <a:t>nephron</a:t>
            </a:r>
            <a:r>
              <a:rPr lang="en-US" dirty="0" smtClean="0"/>
              <a:t>, and describe how the parts of a </a:t>
            </a:r>
            <a:r>
              <a:rPr lang="en-US" dirty="0" err="1" smtClean="0"/>
              <a:t>nephron</a:t>
            </a:r>
            <a:r>
              <a:rPr lang="en-US" dirty="0" smtClean="0"/>
              <a:t> work together to filter waste from the blood stream.</a:t>
            </a:r>
          </a:p>
          <a:p>
            <a:endParaRPr lang="en-US" dirty="0"/>
          </a:p>
          <a:p>
            <a:r>
              <a:rPr lang="en-US" dirty="0" smtClean="0"/>
              <a:t>TASK:  1.  Pass forward week 14 Do </a:t>
            </a:r>
            <a:r>
              <a:rPr lang="en-US" dirty="0" err="1" smtClean="0"/>
              <a:t>Nows</a:t>
            </a:r>
            <a:endParaRPr lang="en-US" dirty="0" smtClean="0"/>
          </a:p>
          <a:p>
            <a:r>
              <a:rPr lang="en-US" dirty="0" smtClean="0"/>
              <a:t>Consider the graph below, of survivorship curves.  Which type represents the human strategy for reproduction?  Which represents an octopus?  Octopi can lay up to 200,000 eggs at a time.</a:t>
            </a:r>
            <a:endParaRPr lang="en-US" dirty="0"/>
          </a:p>
        </p:txBody>
      </p:sp>
      <p:pic>
        <p:nvPicPr>
          <p:cNvPr id="15362" name="Picture 2" descr="http://www.uic.edu/classes/bios/bios101/x306_files/images/imag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52800"/>
            <a:ext cx="5101250" cy="3505200"/>
          </a:xfrm>
          <a:prstGeom prst="rect">
            <a:avLst/>
          </a:prstGeom>
          <a:noFill/>
        </p:spPr>
      </p:pic>
      <p:pic>
        <p:nvPicPr>
          <p:cNvPr id="15366" name="Picture 6" descr="http://upload.wikimedia.org/wikipedia/commons/thumb/0/0b/Enteroctopus_dolfeini.jpg/220px-Enteroctopus_dolfe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029200"/>
            <a:ext cx="2095500" cy="1571626"/>
          </a:xfrm>
          <a:prstGeom prst="rect">
            <a:avLst/>
          </a:prstGeom>
          <a:noFill/>
        </p:spPr>
      </p:pic>
      <p:pic>
        <p:nvPicPr>
          <p:cNvPr id="15364" name="Picture 4" descr="http://upload.wikimedia.org/wikipedia/commons/thumb/6/68/Akha_cropped_hires.JPG/220px-Akha_cropped_hi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352800"/>
            <a:ext cx="1184413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5767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How Nephrons Filter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066800"/>
            <a:ext cx="44958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High pressure blood in the </a:t>
            </a:r>
            <a:r>
              <a:rPr lang="en-US" b="1" u="sng" dirty="0" smtClean="0"/>
              <a:t>glomerulus</a:t>
            </a:r>
            <a:r>
              <a:rPr lang="en-US" dirty="0" smtClean="0"/>
              <a:t> is filtered.</a:t>
            </a:r>
          </a:p>
          <a:p>
            <a:r>
              <a:rPr lang="en-US" dirty="0" smtClean="0"/>
              <a:t>Blood plasma is collected in </a:t>
            </a:r>
            <a:r>
              <a:rPr lang="en-US" b="1" u="sng" dirty="0" smtClean="0"/>
              <a:t>Bowman’s capsule</a:t>
            </a:r>
            <a:r>
              <a:rPr lang="en-US" dirty="0" smtClean="0"/>
              <a:t>, and is now called </a:t>
            </a:r>
            <a:r>
              <a:rPr lang="en-US" b="1" u="sng" dirty="0" smtClean="0"/>
              <a:t>filtrate</a:t>
            </a:r>
            <a:r>
              <a:rPr lang="en-US" dirty="0" smtClean="0"/>
              <a:t>.</a:t>
            </a:r>
          </a:p>
          <a:p>
            <a:r>
              <a:rPr lang="en-US" dirty="0"/>
              <a:t>B</a:t>
            </a:r>
            <a:r>
              <a:rPr lang="en-US" dirty="0" smtClean="0"/>
              <a:t>lood cells are returned to bloodstream.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49" t="34007" r="62265" b="45404"/>
          <a:stretch/>
        </p:blipFill>
        <p:spPr bwMode="auto">
          <a:xfrm>
            <a:off x="735105" y="2133600"/>
            <a:ext cx="3941536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899187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2057400"/>
          </a:xfrm>
        </p:spPr>
        <p:txBody>
          <a:bodyPr/>
          <a:lstStyle/>
          <a:p>
            <a:r>
              <a:rPr lang="en-US" dirty="0" smtClean="0"/>
              <a:t>The Filtrate Contains Valuable Substances that Must be Reabsorbed.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763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filtrate collected from blood contains nitrogen waste (urea) that needs to be separated from useful filtrate components including: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Salts</a:t>
            </a:r>
          </a:p>
          <a:p>
            <a:pPr lvl="1"/>
            <a:r>
              <a:rPr lang="en-US" dirty="0" smtClean="0"/>
              <a:t>Glucose</a:t>
            </a:r>
          </a:p>
          <a:p>
            <a:pPr lvl="1"/>
            <a:r>
              <a:rPr lang="en-US" dirty="0" smtClean="0"/>
              <a:t>Amino acids</a:t>
            </a:r>
          </a:p>
          <a:p>
            <a:r>
              <a:rPr lang="en-US" dirty="0" smtClean="0"/>
              <a:t>The </a:t>
            </a:r>
            <a:r>
              <a:rPr lang="en-US" b="1" u="sng" dirty="0" smtClean="0"/>
              <a:t>proximal convoluted tubule </a:t>
            </a:r>
            <a:r>
              <a:rPr lang="en-US" dirty="0" smtClean="0"/>
              <a:t>reabsorbs a high percentage of these.  After the proximal tubule, filtrate is called urine.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49" t="34007" r="62265" b="45404"/>
          <a:stretch/>
        </p:blipFill>
        <p:spPr bwMode="auto">
          <a:xfrm>
            <a:off x="6324600" y="3119915"/>
            <a:ext cx="2028959" cy="215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35096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426464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u="sng" dirty="0" smtClean="0"/>
              <a:t>Loop Of </a:t>
            </a:r>
            <a:r>
              <a:rPr lang="en-US" b="1" u="sng" dirty="0" err="1" smtClean="0"/>
              <a:t>Henle</a:t>
            </a:r>
            <a:r>
              <a:rPr lang="en-US" dirty="0"/>
              <a:t> </a:t>
            </a:r>
            <a:r>
              <a:rPr lang="en-US" dirty="0" smtClean="0"/>
              <a:t>Reabsorbs More Water and Salt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3340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Descending LOH </a:t>
            </a:r>
            <a:r>
              <a:rPr lang="en-US" dirty="0" smtClean="0"/>
              <a:t>is permeable to H2O, but not salt.  A high concentration of salt in the </a:t>
            </a:r>
            <a:r>
              <a:rPr lang="en-US" dirty="0" err="1" smtClean="0"/>
              <a:t>medula</a:t>
            </a:r>
            <a:r>
              <a:rPr lang="en-US" dirty="0" smtClean="0"/>
              <a:t> of the kidney </a:t>
            </a:r>
            <a:r>
              <a:rPr lang="en-US" b="1" u="sng" dirty="0" smtClean="0"/>
              <a:t>draws water from the urine via osmosis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Ascending LOH</a:t>
            </a:r>
            <a:r>
              <a:rPr lang="en-US" dirty="0" smtClean="0"/>
              <a:t> is permeable to salt, not H2O.  Here, the salt diffuses out into the </a:t>
            </a:r>
            <a:r>
              <a:rPr lang="en-US" dirty="0" err="1" smtClean="0"/>
              <a:t>medula</a:t>
            </a:r>
            <a:r>
              <a:rPr lang="en-US" dirty="0" smtClean="0"/>
              <a:t>, maintaining the high concentration there.</a:t>
            </a:r>
            <a:endParaRPr lang="en-US" dirty="0"/>
          </a:p>
          <a:p>
            <a:r>
              <a:rPr lang="en-US" dirty="0" smtClean="0"/>
              <a:t>By the time urine exits the LOH, well over 90% of water and salts have been reclaimed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181" t="42892" r="58247" b="26471"/>
          <a:stretch/>
        </p:blipFill>
        <p:spPr bwMode="auto">
          <a:xfrm>
            <a:off x="5715000" y="1981200"/>
            <a:ext cx="3149314" cy="372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9482" y="4038600"/>
            <a:ext cx="1214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Salt in </a:t>
            </a:r>
            <a:r>
              <a:rPr lang="en-US" dirty="0" err="1" smtClean="0">
                <a:solidFill>
                  <a:srgbClr val="FF0000"/>
                </a:solidFill>
              </a:rPr>
              <a:t>medula</a:t>
            </a:r>
            <a:r>
              <a:rPr lang="en-US" dirty="0" smtClean="0">
                <a:solidFill>
                  <a:srgbClr val="FF0000"/>
                </a:solidFill>
              </a:rPr>
              <a:t> draws out water (osmosis)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3800" y="3590835"/>
            <a:ext cx="1072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Salt diffuses out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83055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05000"/>
          </a:xfrm>
        </p:spPr>
        <p:txBody>
          <a:bodyPr/>
          <a:lstStyle/>
          <a:p>
            <a:r>
              <a:rPr lang="en-US" dirty="0" smtClean="0"/>
              <a:t>Distal Convoluted Tubule:  Reclaims More </a:t>
            </a:r>
            <a:r>
              <a:rPr lang="en-US" dirty="0"/>
              <a:t>S</a:t>
            </a:r>
            <a:r>
              <a:rPr lang="en-US" dirty="0" smtClean="0"/>
              <a:t>alt and Water; Adds </a:t>
            </a:r>
            <a:r>
              <a:rPr lang="en-US" dirty="0"/>
              <a:t>M</a:t>
            </a:r>
            <a:r>
              <a:rPr lang="en-US" dirty="0" smtClean="0"/>
              <a:t>ore </a:t>
            </a:r>
            <a:r>
              <a:rPr lang="en-US" dirty="0"/>
              <a:t>W</a:t>
            </a:r>
            <a:r>
              <a:rPr lang="en-US" dirty="0" smtClean="0"/>
              <a:t>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4724400" cy="449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Functions like PCT:  salt pumped out of tube (active transport), and water follows out due to osmosis.</a:t>
            </a:r>
          </a:p>
          <a:p>
            <a:r>
              <a:rPr lang="en-US" dirty="0" smtClean="0"/>
              <a:t>Additional function of the DCT:  other waste substances (H+, K+, etc.) pumped into DCT from blood to be removed with urine.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884" t="37605" r="51187" b="37605"/>
          <a:stretch/>
        </p:blipFill>
        <p:spPr bwMode="auto">
          <a:xfrm>
            <a:off x="5334000" y="2514600"/>
            <a:ext cx="3442448" cy="301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0724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The Urinary Tract:  Storing and Eliminating Nitrogenous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267200" cy="5257800"/>
          </a:xfrm>
        </p:spPr>
        <p:txBody>
          <a:bodyPr/>
          <a:lstStyle/>
          <a:p>
            <a:r>
              <a:rPr lang="en-US" dirty="0" smtClean="0"/>
              <a:t>After the collecting ducts</a:t>
            </a:r>
            <a:r>
              <a:rPr lang="en-US" smtClean="0"/>
              <a:t>, the </a:t>
            </a:r>
            <a:r>
              <a:rPr lang="en-US" dirty="0" smtClean="0"/>
              <a:t>urinary tract simply stores and removes urine.</a:t>
            </a:r>
          </a:p>
          <a:p>
            <a:endParaRPr lang="en-US" dirty="0"/>
          </a:p>
          <a:p>
            <a:r>
              <a:rPr lang="en-US" dirty="0" smtClean="0"/>
              <a:t>Urea is the chemical form N takes when excreted.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21" y="1524000"/>
            <a:ext cx="4112379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58657"/>
            <a:ext cx="1945521" cy="125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46879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426464"/>
          </a:xfrm>
        </p:spPr>
        <p:txBody>
          <a:bodyPr/>
          <a:lstStyle/>
          <a:p>
            <a:r>
              <a:rPr lang="en-US" dirty="0" smtClean="0"/>
              <a:t>ADH:  How Kidneys Regulate Water Balance in the Collecting 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763000" cy="5486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collecting ducts transport urine through the </a:t>
            </a:r>
            <a:r>
              <a:rPr lang="en-US" dirty="0" err="1" smtClean="0"/>
              <a:t>medula</a:t>
            </a:r>
            <a:r>
              <a:rPr lang="en-US" dirty="0" smtClean="0"/>
              <a:t> to the ureter.  Since, the </a:t>
            </a:r>
            <a:r>
              <a:rPr lang="en-US" dirty="0" err="1" smtClean="0"/>
              <a:t>medula</a:t>
            </a:r>
            <a:r>
              <a:rPr lang="en-US" dirty="0" smtClean="0"/>
              <a:t> has a very high salt concentration more water </a:t>
            </a:r>
            <a:r>
              <a:rPr lang="en-US" i="1" u="sng" dirty="0" smtClean="0"/>
              <a:t>can</a:t>
            </a:r>
            <a:r>
              <a:rPr lang="en-US" dirty="0" smtClean="0"/>
              <a:t> be reabsorbed.</a:t>
            </a:r>
          </a:p>
          <a:p>
            <a:r>
              <a:rPr lang="en-US" dirty="0" smtClean="0"/>
              <a:t>The amount of additional water reabsorbed at this stage is regulated by a hormone called ADH, which is produced by the pituitary gland near the brain.</a:t>
            </a:r>
          </a:p>
          <a:p>
            <a:r>
              <a:rPr lang="en-US" b="1" u="sng" dirty="0" smtClean="0"/>
              <a:t>ADH makes the walls of the collecting ducts more permeable to water, allowing more water to be reabsorbed</a:t>
            </a:r>
            <a:r>
              <a:rPr lang="en-US" dirty="0" smtClean="0"/>
              <a:t> by the kidney.</a:t>
            </a:r>
          </a:p>
          <a:p>
            <a:pPr lvl="1"/>
            <a:r>
              <a:rPr lang="en-US" dirty="0" smtClean="0"/>
              <a:t>LOW ADH = less water reabsorbed</a:t>
            </a:r>
          </a:p>
          <a:p>
            <a:pPr lvl="1"/>
            <a:r>
              <a:rPr lang="en-US" dirty="0" smtClean="0"/>
              <a:t>HIGH ADH = more water reabsorbed (ADH produced in dehydrated state)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4687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838200"/>
          </a:xfrm>
        </p:spPr>
        <p:txBody>
          <a:bodyPr/>
          <a:lstStyle/>
          <a:p>
            <a:r>
              <a:rPr lang="en-US" dirty="0" smtClean="0"/>
              <a:t>Kidneys Regulate Blood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7630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The kidneys are associated with the endocrine system in several ways in addition to ADH:</a:t>
            </a:r>
          </a:p>
          <a:p>
            <a:pPr lvl="1"/>
            <a:r>
              <a:rPr lang="en-US" b="1" u="sng" dirty="0" smtClean="0"/>
              <a:t>Aldosterone</a:t>
            </a:r>
            <a:r>
              <a:rPr lang="en-US" dirty="0" smtClean="0"/>
              <a:t>, produced by the adrenal gland, increases sodium and water reabsorption in the distal tube.</a:t>
            </a:r>
          </a:p>
          <a:p>
            <a:pPr lvl="1"/>
            <a:r>
              <a:rPr lang="en-US" dirty="0" smtClean="0"/>
              <a:t>Kidneys control blood volume and blood pressure in several ways:</a:t>
            </a:r>
          </a:p>
          <a:p>
            <a:pPr lvl="2"/>
            <a:r>
              <a:rPr lang="en-US" dirty="0" smtClean="0"/>
              <a:t>Reabsorption rate of water</a:t>
            </a:r>
          </a:p>
          <a:p>
            <a:pPr lvl="2"/>
            <a:r>
              <a:rPr lang="en-US" dirty="0" smtClean="0"/>
              <a:t>Production of </a:t>
            </a:r>
            <a:r>
              <a:rPr lang="en-US" b="1" u="sng" dirty="0" smtClean="0"/>
              <a:t>renin</a:t>
            </a:r>
            <a:r>
              <a:rPr lang="en-US" dirty="0" smtClean="0"/>
              <a:t>, a hormone that induces aldosterone AND </a:t>
            </a:r>
            <a:r>
              <a:rPr lang="en-US" b="1" u="sng" dirty="0" smtClean="0"/>
              <a:t>angiotensin II </a:t>
            </a:r>
            <a:r>
              <a:rPr lang="en-US" dirty="0" smtClean="0"/>
              <a:t>(an enzyme) production, which constricts blood vessels, increasing blood pressure.</a:t>
            </a:r>
          </a:p>
          <a:p>
            <a:pPr lvl="1"/>
            <a:r>
              <a:rPr lang="en-US" dirty="0" smtClean="0"/>
              <a:t>The adrenal glands, which produce the hormone adrenalin, are located atop the kidneys.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2113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The kidneys contain millions of nephrons, the structures that filter nitrogen waste from the blood.</a:t>
            </a:r>
          </a:p>
          <a:p>
            <a:r>
              <a:rPr lang="en-US" dirty="0" smtClean="0"/>
              <a:t>In the first step, blood under high pressure is filtered to separate the plasma (filtrate) from blood cells.</a:t>
            </a:r>
            <a:r>
              <a:rPr lang="en-US" dirty="0"/>
              <a:t> </a:t>
            </a:r>
            <a:r>
              <a:rPr lang="en-US" dirty="0" smtClean="0"/>
              <a:t> This occurs in the glomerulus and Bowman’s capsule.</a:t>
            </a:r>
          </a:p>
          <a:p>
            <a:r>
              <a:rPr lang="en-US" dirty="0" smtClean="0"/>
              <a:t>The PCT, LOH, and DCT reabsorb important materials like water, salt, and glucose.  The system is over 97% efficient in total.</a:t>
            </a:r>
          </a:p>
          <a:p>
            <a:r>
              <a:rPr lang="en-US" dirty="0" smtClean="0"/>
              <a:t>ADH and aldosterone are hormones that affect kidney function.</a:t>
            </a:r>
          </a:p>
        </p:txBody>
      </p:sp>
    </p:spTree>
    <p:extLst>
      <p:ext uri="{BB962C8B-B14F-4D97-AF65-F5344CB8AC3E}">
        <p14:creationId xmlns="" xmlns:p14="http://schemas.microsoft.com/office/powerpoint/2010/main" val="2467029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that Respiration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5638800"/>
          </a:xfrm>
        </p:spPr>
        <p:txBody>
          <a:bodyPr/>
          <a:lstStyle/>
          <a:p>
            <a:r>
              <a:rPr lang="en-US" dirty="0" smtClean="0"/>
              <a:t>Graph(s)</a:t>
            </a:r>
          </a:p>
          <a:p>
            <a:r>
              <a:rPr lang="en-US" dirty="0" smtClean="0"/>
              <a:t>Conclusion, in 4 parts:</a:t>
            </a:r>
          </a:p>
          <a:p>
            <a:pPr lvl="1"/>
            <a:r>
              <a:rPr lang="en-US" dirty="0" smtClean="0"/>
              <a:t>Claim (your conclusion)</a:t>
            </a:r>
          </a:p>
          <a:p>
            <a:pPr lvl="1"/>
            <a:r>
              <a:rPr lang="en-US" dirty="0" smtClean="0"/>
              <a:t>Evidence (data that supports your claim)</a:t>
            </a:r>
          </a:p>
          <a:p>
            <a:pPr lvl="1"/>
            <a:r>
              <a:rPr lang="en-US" dirty="0" smtClean="0"/>
              <a:t>Reasoning (how evidence cited supports claim)</a:t>
            </a:r>
          </a:p>
          <a:p>
            <a:pPr lvl="1"/>
            <a:r>
              <a:rPr lang="en-US" dirty="0" smtClean="0"/>
              <a:t>Rebuttal (limitations of experiment, possible future investigations, and/or implications of findings)</a:t>
            </a:r>
          </a:p>
          <a:p>
            <a:r>
              <a:rPr lang="en-US" dirty="0" smtClean="0"/>
              <a:t>A healthy paragraph should suffice.</a:t>
            </a:r>
          </a:p>
          <a:p>
            <a:r>
              <a:rPr lang="en-US" dirty="0" smtClean="0"/>
              <a:t>Complete tonight (won’t check other notes – promise)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Excretory System Structures &amp;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7630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Major Organs:</a:t>
            </a:r>
          </a:p>
          <a:p>
            <a:pPr lvl="1"/>
            <a:r>
              <a:rPr lang="en-US" b="1" u="sng" dirty="0" smtClean="0"/>
              <a:t>Kidneys</a:t>
            </a:r>
            <a:r>
              <a:rPr lang="en-US" dirty="0" smtClean="0"/>
              <a:t>, each of which contains many </a:t>
            </a:r>
            <a:r>
              <a:rPr lang="en-US" b="1" u="sng" dirty="0" smtClean="0"/>
              <a:t>nephrons</a:t>
            </a:r>
            <a:r>
              <a:rPr lang="en-US" dirty="0" smtClean="0"/>
              <a:t>.</a:t>
            </a:r>
          </a:p>
          <a:p>
            <a:pPr lvl="1"/>
            <a:r>
              <a:rPr lang="en-US" b="1" u="sng" dirty="0" smtClean="0"/>
              <a:t>Urinary tract</a:t>
            </a:r>
            <a:r>
              <a:rPr lang="en-US" dirty="0" smtClean="0"/>
              <a:t>, including bladder, urethra, etc.</a:t>
            </a:r>
          </a:p>
          <a:p>
            <a:r>
              <a:rPr lang="en-US" dirty="0" smtClean="0"/>
              <a:t>Major Function:</a:t>
            </a:r>
          </a:p>
          <a:p>
            <a:pPr lvl="1"/>
            <a:r>
              <a:rPr lang="en-US" b="1" u="sng" dirty="0" smtClean="0"/>
              <a:t>Collection and removal of nitrogen waste </a:t>
            </a:r>
            <a:r>
              <a:rPr lang="en-US" dirty="0" smtClean="0"/>
              <a:t>(produced by the metabolism of proteins and nucleic acids) from the bloodstream and the body.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74"/>
          <a:stretch/>
        </p:blipFill>
        <p:spPr bwMode="auto">
          <a:xfrm>
            <a:off x="4030212" y="762000"/>
            <a:ext cx="478775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78460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rmaculturenews.org/images/recyling_human_animal_dung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2" y="1746248"/>
            <a:ext cx="8763000" cy="5111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914400"/>
          </a:xfrm>
        </p:spPr>
        <p:txBody>
          <a:bodyPr/>
          <a:lstStyle/>
          <a:p>
            <a:r>
              <a:rPr lang="en-US" dirty="0" smtClean="0"/>
              <a:t>Nitrogen Cycle or Nitrogen Path?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62" y="838200"/>
            <a:ext cx="8757138" cy="9080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Nitrogen is an important fertilizer for plant growth… which we flush away.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29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Excretion in Simpler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077200" cy="2057400"/>
          </a:xfrm>
        </p:spPr>
        <p:txBody>
          <a:bodyPr/>
          <a:lstStyle/>
          <a:p>
            <a:r>
              <a:rPr lang="en-US" b="1" u="sng" dirty="0" smtClean="0"/>
              <a:t>Cnidarians:  diffusion </a:t>
            </a:r>
            <a:r>
              <a:rPr lang="en-US" dirty="0" smtClean="0"/>
              <a:t>of wastes out of cells.</a:t>
            </a:r>
          </a:p>
          <a:p>
            <a:r>
              <a:rPr lang="en-US" b="1" u="sng" dirty="0" smtClean="0"/>
              <a:t>Annelids:  </a:t>
            </a:r>
            <a:r>
              <a:rPr lang="en-US" b="1" u="sng" dirty="0" err="1" smtClean="0"/>
              <a:t>Nephridia</a:t>
            </a:r>
            <a:r>
              <a:rPr lang="en-US" b="1" u="sng" dirty="0" smtClean="0"/>
              <a:t> </a:t>
            </a:r>
            <a:r>
              <a:rPr lang="en-US" dirty="0" smtClean="0"/>
              <a:t>in each segment filter blood in capillaries and  excrete it through pores in the skin.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97462"/>
            <a:ext cx="4648200" cy="413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90403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855"/>
            <a:ext cx="7772400" cy="914400"/>
          </a:xfrm>
        </p:spPr>
        <p:txBody>
          <a:bodyPr/>
          <a:lstStyle/>
          <a:p>
            <a:r>
              <a:rPr lang="en-US" dirty="0" smtClean="0"/>
              <a:t>Excretion in Arthropods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3276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Arthropods have a unique system.</a:t>
            </a:r>
          </a:p>
          <a:p>
            <a:pPr lvl="1"/>
            <a:r>
              <a:rPr lang="en-US" b="1" u="sng" dirty="0" err="1" smtClean="0"/>
              <a:t>Malpighian</a:t>
            </a:r>
            <a:r>
              <a:rPr lang="en-US" b="1" u="sng" dirty="0" smtClean="0"/>
              <a:t> tubules </a:t>
            </a:r>
            <a:r>
              <a:rPr lang="en-US" dirty="0" smtClean="0"/>
              <a:t>collect N waste from the open circulatory system.</a:t>
            </a:r>
          </a:p>
          <a:p>
            <a:pPr lvl="1"/>
            <a:r>
              <a:rPr lang="en-US" dirty="0" smtClean="0"/>
              <a:t>The waste is then added to the </a:t>
            </a:r>
            <a:r>
              <a:rPr lang="en-US" b="1" u="sng" dirty="0" smtClean="0"/>
              <a:t>digestive tract</a:t>
            </a:r>
            <a:r>
              <a:rPr lang="en-US" dirty="0" smtClean="0"/>
              <a:t>, where water is reabsorbed.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558" y="1504950"/>
            <a:ext cx="5251717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13613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371600"/>
          </a:xfrm>
        </p:spPr>
        <p:txBody>
          <a:bodyPr/>
          <a:lstStyle/>
          <a:p>
            <a:r>
              <a:rPr lang="en-US" dirty="0" smtClean="0"/>
              <a:t>Excretion in Vertebrates Uses Kidneys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429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Vertebrates use kidneys to filter N waste from the bloodstream.  It is eliminated in urine.</a:t>
            </a:r>
          </a:p>
          <a:p>
            <a:pPr lvl="1"/>
            <a:r>
              <a:rPr lang="en-US" dirty="0" smtClean="0"/>
              <a:t>Collected waste path:</a:t>
            </a:r>
          </a:p>
          <a:p>
            <a:pPr lvl="2"/>
            <a:r>
              <a:rPr lang="en-US" dirty="0" smtClean="0"/>
              <a:t> kidney</a:t>
            </a:r>
            <a:r>
              <a:rPr lang="en-US" dirty="0" smtClean="0">
                <a:sym typeface="Wingdings" pitchFamily="2" charset="2"/>
              </a:rPr>
              <a:t> ureter  urinary bladder  urethra.</a:t>
            </a:r>
            <a:endParaRPr lang="en-US" dirty="0"/>
          </a:p>
        </p:txBody>
      </p:sp>
      <p:pic>
        <p:nvPicPr>
          <p:cNvPr id="4" name="Picture 3" descr="http://img.sparknotes.com/content/testprep/bookimgs/sat2/biology/0004/urinary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620" y="1828800"/>
            <a:ext cx="5773016" cy="4440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67250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3581400" cy="1447800"/>
          </a:xfrm>
        </p:spPr>
        <p:txBody>
          <a:bodyPr/>
          <a:lstStyle/>
          <a:p>
            <a:r>
              <a:rPr lang="en-US" dirty="0" smtClean="0"/>
              <a:t>Kidney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3429000" cy="4755360"/>
          </a:xfrm>
        </p:spPr>
        <p:txBody>
          <a:bodyPr/>
          <a:lstStyle/>
          <a:p>
            <a:r>
              <a:rPr lang="en-US" dirty="0" smtClean="0"/>
              <a:t>Blood enters through </a:t>
            </a:r>
            <a:r>
              <a:rPr lang="en-US" b="1" u="sng" dirty="0" smtClean="0"/>
              <a:t>renal</a:t>
            </a:r>
            <a:r>
              <a:rPr lang="en-US" dirty="0" smtClean="0"/>
              <a:t> artery / exits via renal vein.</a:t>
            </a:r>
          </a:p>
          <a:p>
            <a:r>
              <a:rPr lang="en-US" dirty="0" smtClean="0"/>
              <a:t>Each of the two kidneys contains about 1,000,000 blood-filtering structures called </a:t>
            </a:r>
            <a:r>
              <a:rPr lang="en-US" b="1" u="sng" dirty="0" smtClean="0"/>
              <a:t>nephrons.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50482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63404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0"/>
            <a:ext cx="38100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Nephron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1545" y="1600200"/>
            <a:ext cx="4038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u="sng" dirty="0" smtClean="0"/>
              <a:t>nephron</a:t>
            </a:r>
            <a:r>
              <a:rPr lang="en-US" dirty="0" smtClean="0"/>
              <a:t> is the basic unit that filters nitrogen wastes from the blood and recaptures water and nutrients.</a:t>
            </a:r>
          </a:p>
          <a:p>
            <a:r>
              <a:rPr lang="en-US" dirty="0" smtClean="0"/>
              <a:t>Nephrons span the cortex and </a:t>
            </a:r>
            <a:r>
              <a:rPr lang="en-US" dirty="0" err="1" smtClean="0"/>
              <a:t>medula</a:t>
            </a:r>
            <a:r>
              <a:rPr lang="en-US" dirty="0" smtClean="0"/>
              <a:t> of the kidney.</a:t>
            </a:r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51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92384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6100</TotalTime>
  <Words>954</Words>
  <Application>Microsoft Office PowerPoint</Application>
  <PresentationFormat>On-screen Show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Metro</vt:lpstr>
      <vt:lpstr>Excretory System  12/10</vt:lpstr>
      <vt:lpstr>About that Respiration Lab</vt:lpstr>
      <vt:lpstr>Excretory System Structures &amp; Functions</vt:lpstr>
      <vt:lpstr>Nitrogen Cycle or Nitrogen Path?</vt:lpstr>
      <vt:lpstr>Excretion in Simpler Animals</vt:lpstr>
      <vt:lpstr>Excretion in Arthropods</vt:lpstr>
      <vt:lpstr>Excretion in Vertebrates Uses Kidneys</vt:lpstr>
      <vt:lpstr>Kidney Structure</vt:lpstr>
      <vt:lpstr>Nephron Structure</vt:lpstr>
      <vt:lpstr>How Nephrons Filter Blood</vt:lpstr>
      <vt:lpstr>The Filtrate Contains Valuable Substances that Must be Reabsorbed.</vt:lpstr>
      <vt:lpstr>The Loop Of Henle Reabsorbs More Water and Salt</vt:lpstr>
      <vt:lpstr>Distal Convoluted Tubule:  Reclaims More Salt and Water; Adds More Waste</vt:lpstr>
      <vt:lpstr>The Urinary Tract:  Storing and Eliminating Nitrogenous Waste</vt:lpstr>
      <vt:lpstr>ADH:  How Kidneys Regulate Water Balance in the Collecting Ducts</vt:lpstr>
      <vt:lpstr>Kidneys Regulate Blood Pressure</vt:lpstr>
      <vt:lpstr>Recap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Excretory System  11/28</dc:title>
  <dc:creator>Nick</dc:creator>
  <cp:lastModifiedBy>Nicholas Tomasino</cp:lastModifiedBy>
  <cp:revision>132</cp:revision>
  <dcterms:created xsi:type="dcterms:W3CDTF">2011-11-22T19:57:34Z</dcterms:created>
  <dcterms:modified xsi:type="dcterms:W3CDTF">2015-12-10T12:36:07Z</dcterms:modified>
</cp:coreProperties>
</file>