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5" r:id="rId7"/>
    <p:sldId id="266" r:id="rId8"/>
    <p:sldId id="257" r:id="rId9"/>
    <p:sldId id="263" r:id="rId10"/>
    <p:sldId id="262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DB3-E2A0-44F4-B77F-27D72B00829D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9679-5C19-489D-BBA2-F969C59A1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354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DB3-E2A0-44F4-B77F-27D72B00829D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9679-5C19-489D-BBA2-F969C59A1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720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DB3-E2A0-44F4-B77F-27D72B00829D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9679-5C19-489D-BBA2-F969C59A1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040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DB3-E2A0-44F4-B77F-27D72B00829D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9679-5C19-489D-BBA2-F969C59A1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493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DB3-E2A0-44F4-B77F-27D72B00829D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9679-5C19-489D-BBA2-F969C59A1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252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DB3-E2A0-44F4-B77F-27D72B00829D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9679-5C19-489D-BBA2-F969C59A1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717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DB3-E2A0-44F4-B77F-27D72B00829D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9679-5C19-489D-BBA2-F969C59A1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328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DB3-E2A0-44F4-B77F-27D72B00829D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9679-5C19-489D-BBA2-F969C59A1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425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DB3-E2A0-44F4-B77F-27D72B00829D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9679-5C19-489D-BBA2-F969C59A1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66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DB3-E2A0-44F4-B77F-27D72B00829D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9679-5C19-489D-BBA2-F969C59A1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25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DB3-E2A0-44F4-B77F-27D72B00829D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9679-5C19-489D-BBA2-F969C59A1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45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ADB3-E2A0-44F4-B77F-27D72B00829D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9679-5C19-489D-BBA2-F969C59A1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457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The Circulatory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Do </a:t>
            </a:r>
            <a:r>
              <a:rPr lang="en-US" smtClean="0">
                <a:solidFill>
                  <a:schemeClr val="tx1"/>
                </a:solidFill>
              </a:rPr>
              <a:t>Now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OBJECTIVES: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Describe the structures and functions of the circulatory system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Trace the path of blood through the systemic circuit (body), heart, and pulmonary circuit (lungs).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TASK: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What organs and tissues make up the circulatory system?  List all you can think of.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What are the functions of the circulatory system?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1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264" y="0"/>
            <a:ext cx="5365173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Blood Flow Through The Heart in 6 Easy </a:t>
            </a:r>
            <a:r>
              <a:rPr lang="en-US" dirty="0" smtClean="0"/>
              <a:t>Steps: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Rarv-Lalv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886200" cy="685107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Blood enters </a:t>
            </a:r>
            <a:r>
              <a:rPr lang="en-US" b="1" u="sng" dirty="0" smtClean="0"/>
              <a:t>R atrium </a:t>
            </a:r>
            <a:r>
              <a:rPr lang="en-US" dirty="0" smtClean="0"/>
              <a:t>from body through the vena </a:t>
            </a:r>
            <a:r>
              <a:rPr lang="en-US" dirty="0" err="1" smtClean="0"/>
              <a:t>cavas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Blood pumped from R atrium to </a:t>
            </a:r>
            <a:r>
              <a:rPr lang="en-US" b="1" u="sng" dirty="0" smtClean="0"/>
              <a:t>R ventricle</a:t>
            </a:r>
          </a:p>
          <a:p>
            <a:pPr marL="514350" indent="-514350">
              <a:buAutoNum type="arabicPeriod"/>
            </a:pPr>
            <a:r>
              <a:rPr lang="en-US" dirty="0" smtClean="0"/>
              <a:t>Blood pumped from R ventricle to lungs, through pulmonary arteries.</a:t>
            </a:r>
          </a:p>
          <a:p>
            <a:pPr marL="514350" indent="-514350">
              <a:buAutoNum type="arabicPeriod"/>
            </a:pPr>
            <a:r>
              <a:rPr lang="en-US" dirty="0" smtClean="0"/>
              <a:t>Blood from lungs enters </a:t>
            </a:r>
            <a:r>
              <a:rPr lang="en-US" b="1" u="sng" dirty="0" smtClean="0"/>
              <a:t>L atrium</a:t>
            </a:r>
            <a:r>
              <a:rPr lang="en-US" dirty="0" smtClean="0"/>
              <a:t>, through pulmonary veins.</a:t>
            </a:r>
          </a:p>
          <a:p>
            <a:pPr marL="514350" indent="-514350">
              <a:buAutoNum type="arabicPeriod"/>
            </a:pPr>
            <a:r>
              <a:rPr lang="en-US" dirty="0" smtClean="0"/>
              <a:t>Blood pumped from L atrium to </a:t>
            </a:r>
            <a:r>
              <a:rPr lang="en-US" b="1" u="sng" dirty="0" smtClean="0"/>
              <a:t>L ventricle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Blood pumped from L ventricle to body through aorta.</a:t>
            </a:r>
            <a:endParaRPr lang="en-US" dirty="0"/>
          </a:p>
        </p:txBody>
      </p:sp>
      <p:pic>
        <p:nvPicPr>
          <p:cNvPr id="5" name="Picture 4" descr="http://img.sparknotes.com/content/testprep/bookimgs/sat2/biology/0002/heart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64" y="2286000"/>
            <a:ext cx="5410200" cy="45650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5562600" y="528897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583382" y="269817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48400" y="54483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534400" y="3733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447809" y="4378036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315200" y="4378036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138555" y="5756563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449291" y="3120736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29846" y="19050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49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467916"/>
            <a:ext cx="9150927" cy="439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12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circulatory system pumps blood throughout the body, allowing for the transport of materials including oxygen, nutrients, wastes, and hormones to all cells.</a:t>
            </a:r>
          </a:p>
          <a:p>
            <a:r>
              <a:rPr lang="en-US" dirty="0" smtClean="0"/>
              <a:t>The system is made of 3 major components:</a:t>
            </a:r>
          </a:p>
          <a:p>
            <a:pPr lvl="1"/>
            <a:r>
              <a:rPr lang="en-US" dirty="0" smtClean="0"/>
              <a:t>Fluid blood</a:t>
            </a:r>
          </a:p>
          <a:p>
            <a:pPr lvl="1"/>
            <a:r>
              <a:rPr lang="en-US" dirty="0" smtClean="0"/>
              <a:t>Vascular “tubes”</a:t>
            </a:r>
          </a:p>
          <a:p>
            <a:pPr lvl="1"/>
            <a:r>
              <a:rPr lang="en-US" dirty="0" smtClean="0"/>
              <a:t>The heart pump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52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50896" cy="1752600"/>
          </a:xfrm>
        </p:spPr>
        <p:txBody>
          <a:bodyPr/>
          <a:lstStyle/>
          <a:p>
            <a:r>
              <a:rPr lang="en-US" dirty="0" smtClean="0"/>
              <a:t>Circulatory System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472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Major Structures:</a:t>
            </a:r>
          </a:p>
          <a:p>
            <a:pPr lvl="1"/>
            <a:r>
              <a:rPr lang="en-US" b="1" u="sng" dirty="0" smtClean="0"/>
              <a:t>Heart</a:t>
            </a:r>
            <a:r>
              <a:rPr lang="en-US" dirty="0" smtClean="0"/>
              <a:t>:  pumps blood</a:t>
            </a:r>
          </a:p>
          <a:p>
            <a:pPr lvl="1"/>
            <a:r>
              <a:rPr lang="en-US" b="1" u="sng" dirty="0" smtClean="0"/>
              <a:t>Blood</a:t>
            </a:r>
            <a:r>
              <a:rPr lang="en-US" dirty="0" smtClean="0"/>
              <a:t>:  Body fluid that carries blood cells and other materials through the body.</a:t>
            </a:r>
          </a:p>
          <a:p>
            <a:pPr lvl="1"/>
            <a:r>
              <a:rPr lang="en-US" b="1" u="sng" dirty="0" smtClean="0"/>
              <a:t>Vascular Tissue</a:t>
            </a:r>
            <a:r>
              <a:rPr lang="en-US" dirty="0" smtClean="0"/>
              <a:t>:  The “tubes” that carry blood around the body, including arteries, veins, and capillaries.</a:t>
            </a:r>
            <a:endParaRPr lang="en-US" b="1" u="sng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09" t="25149" r="51785" b="27232"/>
          <a:stretch/>
        </p:blipFill>
        <p:spPr bwMode="auto">
          <a:xfrm>
            <a:off x="4450896" y="0"/>
            <a:ext cx="47148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393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Circulatory System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Major Functions:</a:t>
            </a:r>
          </a:p>
          <a:p>
            <a:pPr lvl="1"/>
            <a:r>
              <a:rPr lang="en-US" b="1" u="sng" dirty="0" smtClean="0"/>
              <a:t>Gas Exchange:  </a:t>
            </a:r>
            <a:r>
              <a:rPr lang="en-US" dirty="0" smtClean="0"/>
              <a:t>the blood and blood cells carry O</a:t>
            </a:r>
            <a:r>
              <a:rPr lang="en-US" baseline="-25000" dirty="0" smtClean="0"/>
              <a:t>2</a:t>
            </a:r>
            <a:r>
              <a:rPr lang="en-US" dirty="0" smtClean="0"/>
              <a:t> to body cells and CO</a:t>
            </a:r>
            <a:r>
              <a:rPr lang="en-US" baseline="-25000" dirty="0" smtClean="0"/>
              <a:t>2</a:t>
            </a:r>
            <a:r>
              <a:rPr lang="en-US" dirty="0" smtClean="0"/>
              <a:t> waste to the lungs.</a:t>
            </a:r>
          </a:p>
          <a:p>
            <a:pPr lvl="1"/>
            <a:r>
              <a:rPr lang="en-US" b="1" u="sng" dirty="0" smtClean="0"/>
              <a:t>Nutrition</a:t>
            </a:r>
            <a:r>
              <a:rPr lang="en-US" dirty="0" smtClean="0"/>
              <a:t>:  the blood plasma provides required food (glucose) and other materials (vitamins, minerals, water, etc.) to body cells from the digestive system.  It also removes wastes from tissues.</a:t>
            </a:r>
          </a:p>
          <a:p>
            <a:pPr lvl="1"/>
            <a:r>
              <a:rPr lang="en-US" b="1" u="sng" dirty="0" smtClean="0"/>
              <a:t>Hormone communication</a:t>
            </a:r>
            <a:r>
              <a:rPr lang="en-US" dirty="0" smtClean="0"/>
              <a:t>:  The bloodstream carries hormones released by glands of the endocrine system throughout the body.</a:t>
            </a:r>
          </a:p>
          <a:p>
            <a:pPr lvl="1"/>
            <a:r>
              <a:rPr lang="en-US" b="1" u="sng" dirty="0" smtClean="0"/>
              <a:t>Homeostasis</a:t>
            </a:r>
            <a:r>
              <a:rPr lang="en-US" dirty="0" smtClean="0"/>
              <a:t>:  blood carries heat from the warmer core of the body to the cooler extremities (arms, legs).  It is also pH buffered (7.4)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36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00"/>
            <a:ext cx="5562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Blood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91440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Blood Plasma</a:t>
            </a:r>
            <a:r>
              <a:rPr lang="en-US" dirty="0" smtClean="0"/>
              <a:t>:  The solution blood cells are carried by.  It contains sugars, electrolytes (K+, Na+, </a:t>
            </a:r>
            <a:r>
              <a:rPr lang="en-US" dirty="0" err="1" smtClean="0"/>
              <a:t>Ca</a:t>
            </a:r>
            <a:r>
              <a:rPr lang="en-US" dirty="0" smtClean="0"/>
              <a:t>++, etc.), phosphate buffers, and other metabolic products (like N wastes)</a:t>
            </a:r>
          </a:p>
          <a:p>
            <a:r>
              <a:rPr lang="en-US" b="1" u="sng" dirty="0" smtClean="0"/>
              <a:t>Red blood cells</a:t>
            </a:r>
            <a:r>
              <a:rPr lang="en-US" dirty="0" smtClean="0"/>
              <a:t>:  (aka RBC or </a:t>
            </a:r>
            <a:r>
              <a:rPr lang="en-US" dirty="0" err="1" smtClean="0"/>
              <a:t>hematocytes</a:t>
            </a:r>
            <a:r>
              <a:rPr lang="en-US" dirty="0" smtClean="0"/>
              <a:t>)  </a:t>
            </a:r>
            <a:r>
              <a:rPr lang="en-US" dirty="0" smtClean="0"/>
              <a:t>enucleated cells that contain hemoglobin, the protein that carries oxygen and CO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White Blood Cells</a:t>
            </a:r>
            <a:r>
              <a:rPr lang="en-US" dirty="0" smtClean="0"/>
              <a:t>: </a:t>
            </a:r>
            <a:r>
              <a:rPr lang="en-US" dirty="0" smtClean="0"/>
              <a:t>(aka leukocytes) </a:t>
            </a:r>
            <a:r>
              <a:rPr lang="en-US" dirty="0" smtClean="0"/>
              <a:t>immune system cells for fighting disease.</a:t>
            </a:r>
          </a:p>
          <a:p>
            <a:r>
              <a:rPr lang="en-US" b="1" u="sng" dirty="0" smtClean="0"/>
              <a:t>Platelets</a:t>
            </a:r>
            <a:r>
              <a:rPr lang="en-US" dirty="0" smtClean="0"/>
              <a:t>:  Tiny cells that clot blood to seal breaks in the vascular tissue.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36" y="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458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Vascular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Types of circulatory vascular tissues:</a:t>
            </a:r>
          </a:p>
          <a:p>
            <a:pPr lvl="1"/>
            <a:r>
              <a:rPr lang="en-US" b="1" u="sng" dirty="0" smtClean="0"/>
              <a:t>Arteries:  carry blood away from the heart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 Arteries are under pressure and have a pulse.</a:t>
            </a:r>
          </a:p>
          <a:p>
            <a:pPr lvl="2"/>
            <a:r>
              <a:rPr lang="en-US" dirty="0" smtClean="0"/>
              <a:t>Generally (except for pulmonary artery) carry oxygenated blood, which is bright red.</a:t>
            </a:r>
          </a:p>
          <a:p>
            <a:pPr lvl="2"/>
            <a:r>
              <a:rPr lang="en-US" dirty="0" smtClean="0"/>
              <a:t>Small arteries called arterioles.</a:t>
            </a:r>
          </a:p>
          <a:p>
            <a:pPr lvl="1"/>
            <a:r>
              <a:rPr lang="en-US" b="1" u="sng" dirty="0" smtClean="0"/>
              <a:t>Veins:  carry blood towards the heart</a:t>
            </a:r>
          </a:p>
          <a:p>
            <a:pPr lvl="2"/>
            <a:r>
              <a:rPr lang="en-US" dirty="0" smtClean="0"/>
              <a:t>Low pressure.  One way valves keep blood moving back towards the heart.</a:t>
            </a:r>
          </a:p>
          <a:p>
            <a:pPr lvl="2"/>
            <a:r>
              <a:rPr lang="en-US" dirty="0" smtClean="0"/>
              <a:t>Generally (except for pulmonary vein)  carry deoxygenated blood.</a:t>
            </a:r>
          </a:p>
          <a:p>
            <a:pPr lvl="2"/>
            <a:r>
              <a:rPr lang="en-US" dirty="0" smtClean="0"/>
              <a:t>Small veins called </a:t>
            </a:r>
            <a:r>
              <a:rPr lang="en-US" dirty="0" err="1" smtClean="0"/>
              <a:t>venules</a:t>
            </a:r>
            <a:r>
              <a:rPr lang="en-US" dirty="0" smtClean="0"/>
              <a:t>.</a:t>
            </a:r>
          </a:p>
          <a:p>
            <a:pPr lvl="1"/>
            <a:r>
              <a:rPr lang="en-US" b="1" u="sng" dirty="0" smtClean="0"/>
              <a:t>Capillaries</a:t>
            </a:r>
            <a:r>
              <a:rPr lang="en-US" dirty="0" smtClean="0"/>
              <a:t>:  tiny blood vessels between arteries and veins.</a:t>
            </a:r>
          </a:p>
          <a:p>
            <a:pPr lvl="2"/>
            <a:r>
              <a:rPr lang="en-US" dirty="0" smtClean="0"/>
              <a:t>gas exchange occurs between the blood and body cells.</a:t>
            </a:r>
          </a:p>
          <a:p>
            <a:pPr lvl="2"/>
            <a:r>
              <a:rPr lang="en-US" dirty="0" smtClean="0"/>
              <a:t>The alveoli of the lungs are covered in capillaries, where gas exchange occurs with the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04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Capillaries are the site of gas exchange in body tissues and in the lungs.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77" t="36657" r="47769" b="35367"/>
          <a:stretch/>
        </p:blipFill>
        <p:spPr bwMode="auto">
          <a:xfrm>
            <a:off x="0" y="2762250"/>
            <a:ext cx="4385939" cy="250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762250"/>
            <a:ext cx="48863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30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2999"/>
            <a:ext cx="6858001" cy="914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88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-27710"/>
            <a:ext cx="4648200" cy="2161310"/>
          </a:xfrm>
        </p:spPr>
        <p:txBody>
          <a:bodyPr>
            <a:normAutofit/>
          </a:bodyPr>
          <a:lstStyle/>
          <a:p>
            <a:r>
              <a:rPr lang="en-US" dirty="0" smtClean="0"/>
              <a:t>The Heart:  A 4-Chambered Muscular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3962400" cy="6089073"/>
          </a:xfrm>
        </p:spPr>
        <p:txBody>
          <a:bodyPr>
            <a:normAutofit/>
          </a:bodyPr>
          <a:lstStyle/>
          <a:p>
            <a:r>
              <a:rPr lang="en-US" dirty="0" smtClean="0"/>
              <a:t>Heart Parts</a:t>
            </a:r>
          </a:p>
          <a:p>
            <a:pPr lvl="1"/>
            <a:r>
              <a:rPr lang="en-US" dirty="0" smtClean="0"/>
              <a:t>2 Atria receive blood</a:t>
            </a:r>
          </a:p>
          <a:p>
            <a:pPr lvl="1"/>
            <a:r>
              <a:rPr lang="en-US" dirty="0" smtClean="0"/>
              <a:t>2 ventricles pump blood out</a:t>
            </a:r>
          </a:p>
          <a:p>
            <a:pPr lvl="1"/>
            <a:r>
              <a:rPr lang="en-US" dirty="0" smtClean="0"/>
              <a:t>(anatomical) Right side from body to lungs</a:t>
            </a:r>
          </a:p>
          <a:p>
            <a:pPr lvl="1"/>
            <a:r>
              <a:rPr lang="en-US" dirty="0" smtClean="0"/>
              <a:t>Left side from lungs to body </a:t>
            </a:r>
          </a:p>
          <a:p>
            <a:pPr lvl="1"/>
            <a:r>
              <a:rPr lang="en-US" dirty="0" smtClean="0"/>
              <a:t>Semilunar valves prevent backflow of blood.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http://img.sparknotes.com/content/testprep/bookimgs/sat2/biology/0002/heart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64" y="2286000"/>
            <a:ext cx="5410200" cy="4565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878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Coronary Arteries Supply Blood to the Heart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799"/>
            <a:ext cx="8007927" cy="523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47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633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Circulatory System</vt:lpstr>
      <vt:lpstr>Circulatory System Basics</vt:lpstr>
      <vt:lpstr>Circulatory System Basics</vt:lpstr>
      <vt:lpstr>Blood Components</vt:lpstr>
      <vt:lpstr>Vascular Tissues</vt:lpstr>
      <vt:lpstr>Capillaries</vt:lpstr>
      <vt:lpstr>Slide 7</vt:lpstr>
      <vt:lpstr>The Heart:  A 4-Chambered Muscular Pump</vt:lpstr>
      <vt:lpstr>The Coronary Arteries Supply Blood to the Heart Muscle</vt:lpstr>
      <vt:lpstr>Blood Flow Through The Heart in 6 Easy Steps: “Rarv-Lalv”</vt:lpstr>
      <vt:lpstr>Slide 11</vt:lpstr>
      <vt:lpstr>Recap of Main Ideas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Circulatory System</dc:title>
  <dc:creator>Nick</dc:creator>
  <cp:lastModifiedBy>Nicholas Tomasino</cp:lastModifiedBy>
  <cp:revision>13</cp:revision>
  <dcterms:created xsi:type="dcterms:W3CDTF">2011-11-21T19:45:06Z</dcterms:created>
  <dcterms:modified xsi:type="dcterms:W3CDTF">2015-12-11T12:33:27Z</dcterms:modified>
</cp:coreProperties>
</file>