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59" r:id="rId5"/>
    <p:sldId id="275" r:id="rId6"/>
    <p:sldId id="266" r:id="rId7"/>
    <p:sldId id="277" r:id="rId8"/>
    <p:sldId id="276" r:id="rId9"/>
    <p:sldId id="272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82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FE5B-EEC6-40D2-93C9-5E98852E42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F2834-0E12-439B-9086-7678F88C9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61C71-0734-4F1D-A2AE-7DFFAFBDA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C55CA-B34A-4119-A092-695039CC1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11F2B-15E1-445D-B194-F9538AE91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2987F-88C3-46F5-A9E2-54AD6EF6CC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2192C-7037-4054-ACCF-4F1E72C3F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7BFD3-50C6-4079-898C-98B74CD53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B2C00-E3EE-4D73-8D1C-D8F37F721C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D612-B19A-4A73-A1B4-BF39E6176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D9D9-F69A-4A8F-8206-2D48F167F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080F-8AF8-4AE2-A20D-4D03061D82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96D475-9A5F-4A9E-B248-F6B88B1E44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Water &amp; pH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Do Now: </a:t>
            </a:r>
            <a:r>
              <a:rPr lang="en-US" dirty="0" smtClean="0"/>
              <a:t>11.16</a:t>
            </a:r>
            <a:endParaRPr lang="en-US" dirty="0"/>
          </a:p>
          <a:p>
            <a:pPr marL="609600" indent="-609600" eaLnBrk="1" hangingPunct="1"/>
            <a:r>
              <a:rPr lang="en-US" dirty="0"/>
              <a:t>OBJECTIVES:</a:t>
            </a:r>
          </a:p>
          <a:p>
            <a:pPr marL="609600" indent="-609600" eaLnBrk="1" hangingPunct="1">
              <a:buAutoNum type="arabicPeriod"/>
            </a:pPr>
            <a:r>
              <a:rPr lang="en-US" dirty="0"/>
              <a:t>Define pH and the pH scale.</a:t>
            </a:r>
          </a:p>
          <a:p>
            <a:pPr marL="609600" indent="-609600" eaLnBrk="1" hangingPunct="1"/>
            <a:r>
              <a:rPr lang="en-US" dirty="0" smtClean="0"/>
              <a:t>TASK</a:t>
            </a:r>
            <a:r>
              <a:rPr lang="en-US" dirty="0"/>
              <a:t>:  1.  List the 4 special properties of water we saw recently.</a:t>
            </a:r>
          </a:p>
          <a:p>
            <a:pPr marL="609600" indent="-609600" eaLnBrk="1" hangingPunct="1"/>
            <a:r>
              <a:rPr lang="en-US" dirty="0"/>
              <a:t>2.   Make a prediction:  place the following in order from the MOST acidic to the LEAST acidic:</a:t>
            </a:r>
          </a:p>
          <a:p>
            <a:pPr marL="609600" indent="-609600" eaLnBrk="1" hangingPunct="1"/>
            <a:r>
              <a:rPr lang="en-US" dirty="0"/>
              <a:t>Water, Soda, Coffee, Soapy water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 scale is </a:t>
            </a:r>
            <a:r>
              <a:rPr lang="en-US" b="1" u="sng" dirty="0"/>
              <a:t>logarithmic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2590800" y="1447800"/>
            <a:ext cx="37004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pH = -log [H+]</a:t>
            </a: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2590800" y="2438400"/>
            <a:ext cx="3884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[H+] = concentration of H+ in mol / L</a:t>
            </a: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0" y="2808288"/>
            <a:ext cx="91440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Examples:</a:t>
            </a:r>
          </a:p>
          <a:p>
            <a:endParaRPr lang="en-US" dirty="0"/>
          </a:p>
          <a:p>
            <a:r>
              <a:rPr lang="en-US" dirty="0"/>
              <a:t>Neutral water:  [H+] = 10</a:t>
            </a:r>
            <a:r>
              <a:rPr lang="en-US" baseline="30000" dirty="0"/>
              <a:t>-7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/L</a:t>
            </a:r>
          </a:p>
          <a:p>
            <a:r>
              <a:rPr lang="en-US" dirty="0"/>
              <a:t>	-log 10</a:t>
            </a:r>
            <a:r>
              <a:rPr lang="en-US" baseline="30000" dirty="0"/>
              <a:t>-7</a:t>
            </a:r>
            <a:r>
              <a:rPr lang="en-US" dirty="0"/>
              <a:t> = 7</a:t>
            </a:r>
          </a:p>
          <a:p>
            <a:endParaRPr lang="en-US" dirty="0"/>
          </a:p>
          <a:p>
            <a:r>
              <a:rPr lang="en-US" dirty="0"/>
              <a:t>Vinegar:  [H+] = 10</a:t>
            </a:r>
            <a:r>
              <a:rPr lang="en-US" baseline="30000" dirty="0"/>
              <a:t>-3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/L</a:t>
            </a:r>
          </a:p>
          <a:p>
            <a:r>
              <a:rPr lang="en-US" dirty="0"/>
              <a:t>	-log 10</a:t>
            </a:r>
            <a:r>
              <a:rPr lang="en-US" baseline="30000" dirty="0"/>
              <a:t>-3</a:t>
            </a:r>
            <a:r>
              <a:rPr lang="en-US" dirty="0"/>
              <a:t> = 3</a:t>
            </a:r>
          </a:p>
          <a:p>
            <a:endParaRPr lang="en-US" dirty="0"/>
          </a:p>
          <a:p>
            <a:r>
              <a:rPr lang="en-US" dirty="0"/>
              <a:t>Notice:  Even though there is10,000 times as much [H+] in the vinegar the pH is different by 4.</a:t>
            </a:r>
          </a:p>
          <a:p>
            <a:endParaRPr lang="en-US" dirty="0"/>
          </a:p>
          <a:p>
            <a:r>
              <a:rPr lang="en-US" sz="3200" b="1" u="sng" dirty="0"/>
              <a:t>A change of 1 unit on the pH scale indicates a 10x change in ion concentration! 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hangingPunct="1"/>
            <a:r>
              <a:rPr lang="en-US"/>
              <a:t>A Word About Hydrogen Ions and Hydronium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0" y="1676400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H+ is a proton.</a:t>
            </a:r>
          </a:p>
          <a:p>
            <a:endParaRPr lang="en-US" sz="2400" dirty="0"/>
          </a:p>
          <a:p>
            <a:r>
              <a:rPr lang="en-US" sz="2400" dirty="0"/>
              <a:t>In solution, H+ is always stuck to a water molecule (which part?)</a:t>
            </a:r>
          </a:p>
          <a:p>
            <a:endParaRPr lang="en-US" sz="2400" dirty="0"/>
          </a:p>
          <a:p>
            <a:r>
              <a:rPr lang="en-US" sz="2400" dirty="0"/>
              <a:t>Therefore, the following terms are all refer to what there is more of in an acid :</a:t>
            </a:r>
          </a:p>
          <a:p>
            <a:endParaRPr lang="en-US" sz="2400" dirty="0"/>
          </a:p>
          <a:p>
            <a:r>
              <a:rPr lang="en-US" sz="2400" dirty="0"/>
              <a:t>	protons</a:t>
            </a:r>
          </a:p>
          <a:p>
            <a:r>
              <a:rPr lang="en-US" sz="2400" dirty="0"/>
              <a:t>	H+</a:t>
            </a:r>
          </a:p>
          <a:p>
            <a:r>
              <a:rPr lang="en-US" sz="2400" dirty="0"/>
              <a:t>	</a:t>
            </a:r>
            <a:r>
              <a:rPr lang="en-US" sz="2400" b="1" u="sng" dirty="0"/>
              <a:t>Hydronium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Hydroxide and hydronium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Hydronium</a:t>
            </a:r>
            <a:r>
              <a:rPr lang="en-US" dirty="0"/>
              <a:t> = H</a:t>
            </a:r>
            <a:r>
              <a:rPr lang="en-US" baseline="-25000" dirty="0"/>
              <a:t>3</a:t>
            </a:r>
            <a:r>
              <a:rPr lang="en-US" dirty="0"/>
              <a:t>O+. </a:t>
            </a:r>
            <a:r>
              <a:rPr lang="en-US" dirty="0" smtClean="0"/>
              <a:t>  When extra H+ is put into a solution, it sticks to water to make this.</a:t>
            </a:r>
          </a:p>
          <a:p>
            <a:endParaRPr lang="en-US" b="1" u="sng" dirty="0"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Hydroxide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-OH.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h+hydroxide-wate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820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 u="sng" dirty="0">
                <a:solidFill>
                  <a:schemeClr val="tx2"/>
                </a:solidFill>
              </a:rPr>
              <a:t>Dissociation</a:t>
            </a:r>
            <a:r>
              <a:rPr lang="en-US" sz="4400" dirty="0">
                <a:solidFill>
                  <a:schemeClr val="tx2"/>
                </a:solidFill>
              </a:rPr>
              <a:t> of Water – </a:t>
            </a:r>
            <a:r>
              <a:rPr lang="en-US" sz="4400" dirty="0" smtClean="0">
                <a:solidFill>
                  <a:schemeClr val="tx2"/>
                </a:solidFill>
              </a:rPr>
              <a:t>At any point in time, 1 in 10,000,000 water molecules split into H+ and OH-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scale:  A before B</a:t>
            </a:r>
            <a:endParaRPr lang="en-US" dirty="0"/>
          </a:p>
        </p:txBody>
      </p:sp>
      <p:pic>
        <p:nvPicPr>
          <p:cNvPr id="1028" name="Picture 4" descr="phscale2.jpg (501×22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405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05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pH of </a:t>
            </a:r>
            <a:r>
              <a:rPr lang="en-US" dirty="0" smtClean="0"/>
              <a:t>Solutions… What is it?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it mean to be “acidic?”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pH Measures the Concentration of H+ 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H+ </a:t>
            </a:r>
            <a:r>
              <a:rPr lang="en-US" dirty="0" smtClean="0">
                <a:sym typeface="Wingdings" pitchFamily="2" charset="2"/>
              </a:rPr>
              <a:t> More acidic  Lower pH</a:t>
            </a:r>
          </a:p>
          <a:p>
            <a:r>
              <a:rPr lang="en-US" dirty="0" smtClean="0">
                <a:sym typeface="Wingdings" pitchFamily="2" charset="2"/>
              </a:rPr>
              <a:t>More OH-  More basic  Higher pH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But it’s not a linear scale…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4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>Arrhenius </a:t>
            </a:r>
            <a:r>
              <a:rPr lang="en-US" dirty="0"/>
              <a:t>Acids &amp; Bases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81000" y="1371600"/>
            <a:ext cx="8382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/>
              <a:t>Acid</a:t>
            </a:r>
            <a:r>
              <a:rPr lang="en-US" sz="4000" dirty="0"/>
              <a:t>:  A substance which produces </a:t>
            </a:r>
            <a:r>
              <a:rPr lang="en-US" sz="4000" b="1" dirty="0"/>
              <a:t>H</a:t>
            </a:r>
            <a:r>
              <a:rPr lang="en-US" sz="4000" b="1" baseline="30000" dirty="0"/>
              <a:t>+</a:t>
            </a:r>
            <a:r>
              <a:rPr lang="en-US" sz="4000" dirty="0"/>
              <a:t> when dissolved in water.</a:t>
            </a:r>
          </a:p>
          <a:p>
            <a:endParaRPr lang="en-US" sz="4000" dirty="0"/>
          </a:p>
          <a:p>
            <a:r>
              <a:rPr lang="en-US" sz="4000" b="1" u="sng" dirty="0"/>
              <a:t>Base</a:t>
            </a:r>
            <a:r>
              <a:rPr lang="en-US" sz="4000" dirty="0"/>
              <a:t>:  A substance which produces </a:t>
            </a:r>
            <a:r>
              <a:rPr lang="en-US" sz="4000" b="1" baseline="30000" dirty="0"/>
              <a:t>–</a:t>
            </a:r>
            <a:r>
              <a:rPr lang="en-US" sz="4000" b="1" dirty="0"/>
              <a:t>OH </a:t>
            </a:r>
            <a:r>
              <a:rPr lang="en-US" sz="4000" dirty="0"/>
              <a:t>when dissolved in water.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pH measures H+</a:t>
            </a:r>
          </a:p>
        </p:txBody>
      </p:sp>
      <p:graphicFrame>
        <p:nvGraphicFramePr>
          <p:cNvPr id="7197" name="Group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86624"/>
              </p:ext>
            </p:extLst>
          </p:nvPr>
        </p:nvGraphicFramePr>
        <p:xfrm>
          <a:off x="457200" y="1600200"/>
          <a:ext cx="8229600" cy="4691101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04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ACIDS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BASES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4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 pH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 pH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6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Lots of H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Little H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Little 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Lots of 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4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Taste sour (e.g. lemon juice, vinegar)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Feel soapy (e.g. bleach)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0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Can You Spot the Patterns?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225223"/>
              </p:ext>
            </p:extLst>
          </p:nvPr>
        </p:nvGraphicFramePr>
        <p:xfrm>
          <a:off x="0" y="914400"/>
          <a:ext cx="9144000" cy="576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29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Concentration of H+ (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/L)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Concentration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of OH- (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/L)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pH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.000,000,000,001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="1" baseline="300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.01 (10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.000,000,000,01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.001 (10</a:t>
                      </a:r>
                      <a:r>
                        <a:rPr lang="en-US" baseline="30000" dirty="0" smtClean="0"/>
                        <a:t>-3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.000,000,000,1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.000,1 (10</a:t>
                      </a:r>
                      <a:r>
                        <a:rPr lang="en-US" baseline="30000" dirty="0" smtClean="0"/>
                        <a:t>-4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.000,000,001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.000,01</a:t>
                      </a:r>
                      <a:r>
                        <a:rPr lang="en-US" baseline="0" dirty="0" smtClean="0"/>
                        <a:t> (10</a:t>
                      </a:r>
                      <a:r>
                        <a:rPr lang="en-US" baseline="30000" dirty="0" smtClean="0"/>
                        <a:t>-5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.000,000,01 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.000,001  (10</a:t>
                      </a:r>
                      <a:r>
                        <a:rPr lang="en-US" baseline="30000" dirty="0" smtClean="0"/>
                        <a:t>-6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60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.000,000,1</a:t>
                      </a:r>
                      <a:r>
                        <a:rPr lang="en-US" sz="2400" b="1" baseline="0" dirty="0" smtClean="0"/>
                        <a:t>  (10</a:t>
                      </a:r>
                      <a:r>
                        <a:rPr lang="en-US" sz="2400" b="1" baseline="30000" dirty="0" smtClean="0"/>
                        <a:t>-</a:t>
                      </a:r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sz="2400" b="1" baseline="0" dirty="0" smtClean="0"/>
                        <a:t>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.000,000,1</a:t>
                      </a:r>
                      <a:r>
                        <a:rPr lang="en-US" sz="2400" b="1" baseline="0" dirty="0" smtClean="0"/>
                        <a:t>  (10</a:t>
                      </a:r>
                      <a:r>
                        <a:rPr lang="en-US" sz="2400" b="1" baseline="30000" dirty="0" smtClean="0"/>
                        <a:t>-7</a:t>
                      </a:r>
                      <a:r>
                        <a:rPr lang="en-US" sz="2400" b="1" baseline="0" dirty="0" smtClean="0"/>
                        <a:t>)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.000,001 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.000,000,01  (10</a:t>
                      </a:r>
                      <a:r>
                        <a:rPr lang="en-US" baseline="30000" dirty="0" smtClean="0"/>
                        <a:t>-8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.000,01</a:t>
                      </a:r>
                      <a:r>
                        <a:rPr lang="en-US" baseline="0" dirty="0" smtClean="0"/>
                        <a:t>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.000,000,001 (10</a:t>
                      </a:r>
                      <a:r>
                        <a:rPr lang="en-US" baseline="30000" dirty="0" smtClean="0"/>
                        <a:t>-9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.000,000,000,1 (10</a:t>
                      </a:r>
                      <a:r>
                        <a:rPr lang="en-US" baseline="30000" dirty="0" smtClean="0"/>
                        <a:t>-10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.000,000,000,01 (10</a:t>
                      </a:r>
                      <a:r>
                        <a:rPr lang="en-US" baseline="30000" dirty="0" smtClean="0"/>
                        <a:t>-11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.01 (10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.000,000,000,001 (10</a:t>
                      </a:r>
                      <a:r>
                        <a:rPr lang="en-US" baseline="30000" dirty="0" smtClean="0"/>
                        <a:t>-12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145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en-US" dirty="0"/>
              <a:t>Quick Math Refresher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is a </a:t>
            </a:r>
            <a:r>
              <a:rPr lang="en-US" dirty="0" smtClean="0"/>
              <a:t>logarithm?  It’s the opposite of an exponent.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 100 </a:t>
            </a:r>
            <a:r>
              <a:rPr lang="en-US" dirty="0"/>
              <a:t>= </a:t>
            </a:r>
            <a:r>
              <a:rPr lang="en-US" dirty="0" smtClean="0"/>
              <a:t>2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What’s the relationship?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5289</TotalTime>
  <Words>462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Water &amp; pH</vt:lpstr>
      <vt:lpstr>PowerPoint Presentation</vt:lpstr>
      <vt:lpstr>pH scale:  A before B</vt:lpstr>
      <vt:lpstr>pH of Solutions… What is it?</vt:lpstr>
      <vt:lpstr>pH Measures the Concentration of H+ ions</vt:lpstr>
      <vt:lpstr>Arrhenius Acids &amp; Bases</vt:lpstr>
      <vt:lpstr>pH measures H+</vt:lpstr>
      <vt:lpstr>Can You Spot the Patterns?</vt:lpstr>
      <vt:lpstr>Quick Math Refresher  What is a logarithm?  It’s the opposite of an exponent.  Log10 100 = 2  What’s the relationship? </vt:lpstr>
      <vt:lpstr>The pH scale is logarithmic</vt:lpstr>
      <vt:lpstr>A Word About Hydrogen Ions and Hydronium</vt:lpstr>
      <vt:lpstr>Hydroxide and hydronium</vt:lpstr>
    </vt:vector>
  </TitlesOfParts>
  <Company>Baltimore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&amp; pH</dc:title>
  <dc:creator>Nijato</dc:creator>
  <cp:lastModifiedBy>Administrator</cp:lastModifiedBy>
  <cp:revision>65</cp:revision>
  <dcterms:created xsi:type="dcterms:W3CDTF">2009-10-01T15:18:46Z</dcterms:created>
  <dcterms:modified xsi:type="dcterms:W3CDTF">2017-11-16T17:10:54Z</dcterms:modified>
</cp:coreProperties>
</file>