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74" r:id="rId4"/>
    <p:sldId id="259" r:id="rId5"/>
    <p:sldId id="275" r:id="rId6"/>
    <p:sldId id="266" r:id="rId7"/>
    <p:sldId id="277" r:id="rId8"/>
    <p:sldId id="276" r:id="rId9"/>
    <p:sldId id="272" r:id="rId10"/>
    <p:sldId id="269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828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3DFE5B-EEC6-40D2-93C9-5E98852E42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0F2834-0E12-439B-9086-7678F88C91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061C71-0734-4F1D-A2AE-7DFFAFBDA2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8C55CA-B34A-4119-A092-695039CC1E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11F2B-15E1-445D-B194-F9538AE911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C2987F-88C3-46F5-A9E2-54AD6EF6CC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82192C-7037-4054-ACCF-4F1E72C3F4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E7BFD3-50C6-4079-898C-98B74CD534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1B2C00-E3EE-4D73-8D1C-D8F37F721C6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B7D612-B19A-4A73-A1B4-BF39E61764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10D9D9-F69A-4A8F-8206-2D48F167FD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9C080F-8AF8-4AE2-A20D-4D03061D82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896D475-9A5F-4A9E-B248-F6B88B1E44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0"/>
            <a:ext cx="7772400" cy="838200"/>
          </a:xfrm>
        </p:spPr>
        <p:txBody>
          <a:bodyPr/>
          <a:lstStyle/>
          <a:p>
            <a:pPr eaLnBrk="1" hangingPunct="1"/>
            <a:r>
              <a:rPr lang="en-US" dirty="0"/>
              <a:t>Water &amp; pH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685800"/>
            <a:ext cx="9144000" cy="6172200"/>
          </a:xfrm>
        </p:spPr>
        <p:txBody>
          <a:bodyPr/>
          <a:lstStyle/>
          <a:p>
            <a:pPr marL="609600" indent="-609600" eaLnBrk="1" hangingPunct="1"/>
            <a:r>
              <a:rPr lang="en-US" dirty="0"/>
              <a:t>Do Now: </a:t>
            </a:r>
            <a:r>
              <a:rPr lang="en-US" dirty="0" smtClean="0"/>
              <a:t>11.16</a:t>
            </a:r>
            <a:endParaRPr lang="en-US" dirty="0"/>
          </a:p>
          <a:p>
            <a:pPr marL="609600" indent="-609600" eaLnBrk="1" hangingPunct="1"/>
            <a:r>
              <a:rPr lang="en-US" dirty="0"/>
              <a:t>OBJECTIVES:</a:t>
            </a:r>
          </a:p>
          <a:p>
            <a:pPr marL="609600" indent="-609600" eaLnBrk="1" hangingPunct="1">
              <a:buAutoNum type="arabicPeriod"/>
            </a:pPr>
            <a:r>
              <a:rPr lang="en-US" dirty="0"/>
              <a:t>Define pH and the pH scale.</a:t>
            </a:r>
          </a:p>
          <a:p>
            <a:pPr marL="609600" indent="-609600" eaLnBrk="1" hangingPunct="1"/>
            <a:r>
              <a:rPr lang="en-US" dirty="0" smtClean="0"/>
              <a:t>TASK</a:t>
            </a:r>
            <a:r>
              <a:rPr lang="en-US" dirty="0"/>
              <a:t>:  1.  List the 4 special properties of water we saw recently.</a:t>
            </a:r>
          </a:p>
          <a:p>
            <a:pPr marL="609600" indent="-609600" eaLnBrk="1" hangingPunct="1"/>
            <a:r>
              <a:rPr lang="en-US" dirty="0"/>
              <a:t>2.   Make a prediction:  place the following in order from the MOST acidic to the LEAST acidic:</a:t>
            </a:r>
          </a:p>
          <a:p>
            <a:pPr marL="609600" indent="-609600" eaLnBrk="1" hangingPunct="1"/>
            <a:r>
              <a:rPr lang="en-US" dirty="0"/>
              <a:t>Water, Soda, Coffee, Soapy water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pH scale is </a:t>
            </a:r>
            <a:r>
              <a:rPr lang="en-US" b="1" u="sng" dirty="0"/>
              <a:t>logarithmic</a:t>
            </a:r>
          </a:p>
        </p:txBody>
      </p:sp>
      <p:sp>
        <p:nvSpPr>
          <p:cNvPr id="11267" name="TextBox 4"/>
          <p:cNvSpPr txBox="1">
            <a:spLocks noChangeArrowheads="1"/>
          </p:cNvSpPr>
          <p:nvPr/>
        </p:nvSpPr>
        <p:spPr bwMode="auto">
          <a:xfrm>
            <a:off x="2590800" y="1447800"/>
            <a:ext cx="3700463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/>
              <a:t>pH = -log [H+]</a:t>
            </a:r>
          </a:p>
        </p:txBody>
      </p:sp>
      <p:sp>
        <p:nvSpPr>
          <p:cNvPr id="11268" name="TextBox 5"/>
          <p:cNvSpPr txBox="1">
            <a:spLocks noChangeArrowheads="1"/>
          </p:cNvSpPr>
          <p:nvPr/>
        </p:nvSpPr>
        <p:spPr bwMode="auto">
          <a:xfrm>
            <a:off x="2590800" y="2438400"/>
            <a:ext cx="38846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[H+] = concentration of H+ in mol / L</a:t>
            </a:r>
          </a:p>
        </p:txBody>
      </p:sp>
      <p:sp>
        <p:nvSpPr>
          <p:cNvPr id="11269" name="TextBox 6"/>
          <p:cNvSpPr txBox="1">
            <a:spLocks noChangeArrowheads="1"/>
          </p:cNvSpPr>
          <p:nvPr/>
        </p:nvSpPr>
        <p:spPr bwMode="auto">
          <a:xfrm>
            <a:off x="0" y="2808288"/>
            <a:ext cx="9144000" cy="4124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Examples:</a:t>
            </a:r>
          </a:p>
          <a:p>
            <a:endParaRPr lang="en-US" dirty="0"/>
          </a:p>
          <a:p>
            <a:r>
              <a:rPr lang="en-US" dirty="0"/>
              <a:t>Neutral water:  [H+] = 10</a:t>
            </a:r>
            <a:r>
              <a:rPr lang="en-US" baseline="30000" dirty="0"/>
              <a:t>-7</a:t>
            </a:r>
            <a:r>
              <a:rPr lang="en-US" dirty="0"/>
              <a:t> </a:t>
            </a:r>
            <a:r>
              <a:rPr lang="en-US" dirty="0" err="1"/>
              <a:t>mol</a:t>
            </a:r>
            <a:r>
              <a:rPr lang="en-US" dirty="0"/>
              <a:t>/L</a:t>
            </a:r>
          </a:p>
          <a:p>
            <a:r>
              <a:rPr lang="en-US" dirty="0"/>
              <a:t>	-log 10</a:t>
            </a:r>
            <a:r>
              <a:rPr lang="en-US" baseline="30000" dirty="0"/>
              <a:t>-7</a:t>
            </a:r>
            <a:r>
              <a:rPr lang="en-US" dirty="0"/>
              <a:t> = 7</a:t>
            </a:r>
          </a:p>
          <a:p>
            <a:endParaRPr lang="en-US" dirty="0"/>
          </a:p>
          <a:p>
            <a:r>
              <a:rPr lang="en-US" dirty="0"/>
              <a:t>Vinegar:  [H+] = 10</a:t>
            </a:r>
            <a:r>
              <a:rPr lang="en-US" baseline="30000" dirty="0"/>
              <a:t>-3</a:t>
            </a:r>
            <a:r>
              <a:rPr lang="en-US" dirty="0"/>
              <a:t> </a:t>
            </a:r>
            <a:r>
              <a:rPr lang="en-US" dirty="0" err="1"/>
              <a:t>mol</a:t>
            </a:r>
            <a:r>
              <a:rPr lang="en-US" dirty="0"/>
              <a:t>/L</a:t>
            </a:r>
          </a:p>
          <a:p>
            <a:r>
              <a:rPr lang="en-US" dirty="0"/>
              <a:t>	-log 10</a:t>
            </a:r>
            <a:r>
              <a:rPr lang="en-US" baseline="30000" dirty="0"/>
              <a:t>-3</a:t>
            </a:r>
            <a:r>
              <a:rPr lang="en-US" dirty="0"/>
              <a:t> = 3</a:t>
            </a:r>
          </a:p>
          <a:p>
            <a:endParaRPr lang="en-US" dirty="0"/>
          </a:p>
          <a:p>
            <a:r>
              <a:rPr lang="en-US" dirty="0"/>
              <a:t>Notice:  Even though there is10,000 times as much [H+] in the vinegar the pH is different by 4.</a:t>
            </a:r>
          </a:p>
          <a:p>
            <a:endParaRPr lang="en-US" dirty="0"/>
          </a:p>
          <a:p>
            <a:r>
              <a:rPr lang="en-US" sz="3200" b="1" u="sng" dirty="0"/>
              <a:t>A change of 1 unit on the pH scale indicates a 10x change in ion concentration! </a:t>
            </a:r>
            <a:endParaRPr lang="en-US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24000"/>
          </a:xfrm>
        </p:spPr>
        <p:txBody>
          <a:bodyPr/>
          <a:lstStyle/>
          <a:p>
            <a:pPr eaLnBrk="1" hangingPunct="1"/>
            <a:r>
              <a:rPr lang="en-US"/>
              <a:t>A Word About Hydrogen Ions and Hydronium</a:t>
            </a:r>
          </a:p>
        </p:txBody>
      </p:sp>
      <p:sp>
        <p:nvSpPr>
          <p:cNvPr id="8195" name="TextBox 3"/>
          <p:cNvSpPr txBox="1">
            <a:spLocks noChangeArrowheads="1"/>
          </p:cNvSpPr>
          <p:nvPr/>
        </p:nvSpPr>
        <p:spPr bwMode="auto">
          <a:xfrm>
            <a:off x="0" y="1676400"/>
            <a:ext cx="9144000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/>
              <a:t>H+ is a proton.</a:t>
            </a:r>
          </a:p>
          <a:p>
            <a:endParaRPr lang="en-US" sz="2400" dirty="0"/>
          </a:p>
          <a:p>
            <a:r>
              <a:rPr lang="en-US" sz="2400" dirty="0"/>
              <a:t>In solution, H+ is always stuck to a water molecule (which part?)</a:t>
            </a:r>
          </a:p>
          <a:p>
            <a:endParaRPr lang="en-US" sz="2400" dirty="0"/>
          </a:p>
          <a:p>
            <a:r>
              <a:rPr lang="en-US" sz="2400" dirty="0"/>
              <a:t>Therefore, the following terms are all refer to what there is more of in an acid :</a:t>
            </a:r>
          </a:p>
          <a:p>
            <a:endParaRPr lang="en-US" sz="2400" dirty="0"/>
          </a:p>
          <a:p>
            <a:r>
              <a:rPr lang="en-US" sz="2400" dirty="0"/>
              <a:t>	protons</a:t>
            </a:r>
          </a:p>
          <a:p>
            <a:r>
              <a:rPr lang="en-US" sz="2400" dirty="0"/>
              <a:t>	H+</a:t>
            </a:r>
          </a:p>
          <a:p>
            <a:r>
              <a:rPr lang="en-US" sz="2400" dirty="0"/>
              <a:t>	</a:t>
            </a:r>
            <a:r>
              <a:rPr lang="en-US" sz="2400" b="1" u="sng" dirty="0"/>
              <a:t>Hydronium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Hydroxide and hydronium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/>
              <a:t>Hydronium</a:t>
            </a:r>
            <a:r>
              <a:rPr lang="en-US" dirty="0"/>
              <a:t> = H</a:t>
            </a:r>
            <a:r>
              <a:rPr lang="en-US" baseline="-25000" dirty="0"/>
              <a:t>3</a:t>
            </a:r>
            <a:r>
              <a:rPr lang="en-US" dirty="0"/>
              <a:t>O+. </a:t>
            </a:r>
            <a:r>
              <a:rPr lang="en-US" dirty="0" smtClean="0"/>
              <a:t>  When extra H+ is put into a solution, it sticks to water to make this.</a:t>
            </a:r>
          </a:p>
          <a:p>
            <a:endParaRPr lang="en-US" b="1" u="sng" dirty="0">
              <a:sym typeface="Wingdings" pitchFamily="2" charset="2"/>
            </a:endParaRPr>
          </a:p>
          <a:p>
            <a:r>
              <a:rPr lang="en-US" b="1" u="sng" dirty="0" smtClean="0">
                <a:sym typeface="Wingdings" pitchFamily="2" charset="2"/>
              </a:rPr>
              <a:t>Hydroxide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>
                <a:sym typeface="Wingdings" pitchFamily="2" charset="2"/>
              </a:rPr>
              <a:t>= -OH. 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h+hydroxide-water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76400"/>
            <a:ext cx="8382000" cy="503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6"/>
          <p:cNvSpPr>
            <a:spLocks noChangeArrowheads="1"/>
          </p:cNvSpPr>
          <p:nvPr/>
        </p:nvSpPr>
        <p:spPr bwMode="auto">
          <a:xfrm>
            <a:off x="0" y="0"/>
            <a:ext cx="9144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 b="1" u="sng" dirty="0">
                <a:solidFill>
                  <a:schemeClr val="tx2"/>
                </a:solidFill>
              </a:rPr>
              <a:t>Dissociation</a:t>
            </a:r>
            <a:r>
              <a:rPr lang="en-US" sz="4400" dirty="0">
                <a:solidFill>
                  <a:schemeClr val="tx2"/>
                </a:solidFill>
              </a:rPr>
              <a:t> of Water – </a:t>
            </a:r>
            <a:r>
              <a:rPr lang="en-US" sz="4400" dirty="0" smtClean="0">
                <a:solidFill>
                  <a:schemeClr val="tx2"/>
                </a:solidFill>
              </a:rPr>
              <a:t>At any point in time, 1 in 10,000,000 water molecules split into H+ and OH-</a:t>
            </a:r>
            <a:endParaRPr lang="en-US" sz="4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 scale:  A before B</a:t>
            </a:r>
            <a:endParaRPr lang="en-US" dirty="0"/>
          </a:p>
        </p:txBody>
      </p:sp>
      <p:pic>
        <p:nvPicPr>
          <p:cNvPr id="1028" name="Picture 4" descr="phscale2.jpg (501×222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33600"/>
            <a:ext cx="9144000" cy="4051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1057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pH of </a:t>
            </a:r>
            <a:r>
              <a:rPr lang="en-US" dirty="0" smtClean="0"/>
              <a:t>Solutions… What is it?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does it mean to be “acidic?”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r>
              <a:rPr lang="en-US" dirty="0" smtClean="0"/>
              <a:t>pH Measures the Concentration of H+ 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H+ </a:t>
            </a:r>
            <a:r>
              <a:rPr lang="en-US" dirty="0" smtClean="0">
                <a:sym typeface="Wingdings" pitchFamily="2" charset="2"/>
              </a:rPr>
              <a:t> More acidic  Lower pH</a:t>
            </a:r>
          </a:p>
          <a:p>
            <a:r>
              <a:rPr lang="en-US" dirty="0" smtClean="0">
                <a:sym typeface="Wingdings" pitchFamily="2" charset="2"/>
              </a:rPr>
              <a:t>More OH-  More basic  Higher pH</a:t>
            </a:r>
          </a:p>
          <a:p>
            <a:endParaRPr lang="en-US" dirty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But it’s not a linear scale…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943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000" dirty="0"/>
              <a:t>Arrhenius </a:t>
            </a:r>
            <a:r>
              <a:rPr lang="en-US" dirty="0"/>
              <a:t>Acids &amp; Bases</a:t>
            </a:r>
          </a:p>
        </p:txBody>
      </p:sp>
      <p:sp>
        <p:nvSpPr>
          <p:cNvPr id="4099" name="TextBox 3"/>
          <p:cNvSpPr txBox="1">
            <a:spLocks noChangeArrowheads="1"/>
          </p:cNvSpPr>
          <p:nvPr/>
        </p:nvSpPr>
        <p:spPr bwMode="auto">
          <a:xfrm>
            <a:off x="381000" y="1371600"/>
            <a:ext cx="8382000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u="sng" dirty="0"/>
              <a:t>Acid</a:t>
            </a:r>
            <a:r>
              <a:rPr lang="en-US" sz="4000" dirty="0"/>
              <a:t>:  A substance which produces </a:t>
            </a:r>
            <a:r>
              <a:rPr lang="en-US" sz="4000" b="1" dirty="0"/>
              <a:t>H</a:t>
            </a:r>
            <a:r>
              <a:rPr lang="en-US" sz="4000" b="1" baseline="30000" dirty="0"/>
              <a:t>+</a:t>
            </a:r>
            <a:r>
              <a:rPr lang="en-US" sz="4000" dirty="0"/>
              <a:t> when dissolved in water.</a:t>
            </a:r>
          </a:p>
          <a:p>
            <a:endParaRPr lang="en-US" sz="4000" dirty="0"/>
          </a:p>
          <a:p>
            <a:r>
              <a:rPr lang="en-US" sz="4000" b="1" u="sng" dirty="0"/>
              <a:t>Base</a:t>
            </a:r>
            <a:r>
              <a:rPr lang="en-US" sz="4000" dirty="0"/>
              <a:t>:  A substance which produces </a:t>
            </a:r>
            <a:r>
              <a:rPr lang="en-US" sz="4000" b="1" baseline="30000" dirty="0"/>
              <a:t>–</a:t>
            </a:r>
            <a:r>
              <a:rPr lang="en-US" sz="4000" b="1" dirty="0"/>
              <a:t>OH </a:t>
            </a:r>
            <a:r>
              <a:rPr lang="en-US" sz="4000" dirty="0"/>
              <a:t>when dissolved in water.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pH measures H+</a:t>
            </a:r>
          </a:p>
        </p:txBody>
      </p:sp>
      <p:graphicFrame>
        <p:nvGraphicFramePr>
          <p:cNvPr id="7197" name="Group 2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2086624"/>
              </p:ext>
            </p:extLst>
          </p:nvPr>
        </p:nvGraphicFramePr>
        <p:xfrm>
          <a:off x="457200" y="1600200"/>
          <a:ext cx="8229600" cy="4691101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048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ACIDS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BASES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048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Low pH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High pH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063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Lots of H</a:t>
                      </a:r>
                      <a:r>
                        <a:rPr kumimoji="0" lang="en-US" sz="2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  <a:endParaRPr kumimoji="0" lang="en-US" sz="28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Little H</a:t>
                      </a:r>
                      <a:r>
                        <a:rPr kumimoji="0" lang="en-US" sz="2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  <a:endParaRPr kumimoji="0" lang="en-US" sz="28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301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Little </a:t>
                      </a:r>
                      <a:r>
                        <a:rPr kumimoji="0" lang="en-US" sz="28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OH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Lots of </a:t>
                      </a:r>
                      <a:r>
                        <a:rPr kumimoji="0" lang="en-US" sz="28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448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Taste sour (e.g. lemon juice, vinegar)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Feel soapy (e.g. bleach)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60044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/>
          <a:lstStyle/>
          <a:p>
            <a:r>
              <a:rPr lang="en-US" dirty="0" smtClean="0"/>
              <a:t>Can You Spot the Patterns?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5225223"/>
              </p:ext>
            </p:extLst>
          </p:nvPr>
        </p:nvGraphicFramePr>
        <p:xfrm>
          <a:off x="0" y="914400"/>
          <a:ext cx="9144000" cy="5768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72996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Concentration of H+ (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mol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/L)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Concentration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</a:rPr>
                        <a:t> of OH- (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</a:rPr>
                        <a:t>mol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</a:rPr>
                        <a:t>/L)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pH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623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.000,000,000,001 (10</a:t>
                      </a:r>
                      <a:r>
                        <a:rPr lang="en-US" baseline="30000" dirty="0" smtClean="0"/>
                        <a:t>-</a:t>
                      </a:r>
                      <a:r>
                        <a:rPr lang="en-US" b="1" baseline="30000" dirty="0" smtClean="0">
                          <a:solidFill>
                            <a:srgbClr val="FF0000"/>
                          </a:solidFill>
                        </a:rPr>
                        <a:t>12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.01 (10</a:t>
                      </a:r>
                      <a:r>
                        <a:rPr lang="en-US" baseline="30000" dirty="0" smtClean="0"/>
                        <a:t>-2</a:t>
                      </a:r>
                      <a:r>
                        <a:rPr lang="en-US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5623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.000,000,000,01 (10</a:t>
                      </a:r>
                      <a:r>
                        <a:rPr lang="en-US" baseline="30000" dirty="0" smtClean="0"/>
                        <a:t>-</a:t>
                      </a:r>
                      <a:r>
                        <a:rPr lang="en-US" baseline="30000" dirty="0" smtClean="0">
                          <a:solidFill>
                            <a:srgbClr val="FF0000"/>
                          </a:solidFill>
                        </a:rPr>
                        <a:t>11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.001 (10</a:t>
                      </a:r>
                      <a:r>
                        <a:rPr lang="en-US" baseline="30000" dirty="0" smtClean="0"/>
                        <a:t>-3</a:t>
                      </a:r>
                      <a:r>
                        <a:rPr lang="en-US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5623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.000,000,000,1 (10</a:t>
                      </a:r>
                      <a:r>
                        <a:rPr lang="en-US" baseline="30000" dirty="0" smtClean="0"/>
                        <a:t>-</a:t>
                      </a:r>
                      <a:r>
                        <a:rPr lang="en-US" baseline="3000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.000,1 (10</a:t>
                      </a:r>
                      <a:r>
                        <a:rPr lang="en-US" baseline="30000" dirty="0" smtClean="0"/>
                        <a:t>-4</a:t>
                      </a:r>
                      <a:r>
                        <a:rPr lang="en-US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5623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.000,000,001 (10</a:t>
                      </a:r>
                      <a:r>
                        <a:rPr lang="en-US" baseline="30000" dirty="0" smtClean="0"/>
                        <a:t>-</a:t>
                      </a:r>
                      <a:r>
                        <a:rPr lang="en-US" baseline="30000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.000,01</a:t>
                      </a:r>
                      <a:r>
                        <a:rPr lang="en-US" baseline="0" dirty="0" smtClean="0"/>
                        <a:t> (10</a:t>
                      </a:r>
                      <a:r>
                        <a:rPr lang="en-US" baseline="30000" dirty="0" smtClean="0"/>
                        <a:t>-5</a:t>
                      </a:r>
                      <a:r>
                        <a:rPr lang="en-US" baseline="0" dirty="0" smtClean="0"/>
                        <a:t>)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5623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.000,000,01  (10</a:t>
                      </a:r>
                      <a:r>
                        <a:rPr lang="en-US" baseline="30000" dirty="0" smtClean="0"/>
                        <a:t>-</a:t>
                      </a:r>
                      <a:r>
                        <a:rPr lang="en-US" baseline="30000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.000,001  (10</a:t>
                      </a:r>
                      <a:r>
                        <a:rPr lang="en-US" baseline="30000" dirty="0" smtClean="0"/>
                        <a:t>-6</a:t>
                      </a:r>
                      <a:r>
                        <a:rPr lang="en-US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7606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.000,000,1</a:t>
                      </a:r>
                      <a:r>
                        <a:rPr lang="en-US" sz="2400" b="1" baseline="0" dirty="0" smtClean="0"/>
                        <a:t>  (10</a:t>
                      </a:r>
                      <a:r>
                        <a:rPr lang="en-US" sz="2400" b="1" baseline="30000" dirty="0" smtClean="0"/>
                        <a:t>-</a:t>
                      </a:r>
                      <a:r>
                        <a:rPr lang="en-US" sz="2400" b="1" baseline="30000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r>
                        <a:rPr lang="en-US" sz="2400" b="1" baseline="0" dirty="0" smtClean="0"/>
                        <a:t>)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.000,000,1</a:t>
                      </a:r>
                      <a:r>
                        <a:rPr lang="en-US" sz="2400" b="1" baseline="0" dirty="0" smtClean="0"/>
                        <a:t>  (10</a:t>
                      </a:r>
                      <a:r>
                        <a:rPr lang="en-US" sz="2400" b="1" baseline="30000" dirty="0" smtClean="0"/>
                        <a:t>-7</a:t>
                      </a:r>
                      <a:r>
                        <a:rPr lang="en-US" sz="2400" b="1" baseline="0" dirty="0" smtClean="0"/>
                        <a:t>)</a:t>
                      </a:r>
                      <a:endParaRPr lang="en-US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5623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.000,001  (10</a:t>
                      </a:r>
                      <a:r>
                        <a:rPr lang="en-US" baseline="30000" dirty="0" smtClean="0"/>
                        <a:t>-</a:t>
                      </a:r>
                      <a:r>
                        <a:rPr lang="en-US" baseline="30000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.000,000,01  (10</a:t>
                      </a:r>
                      <a:r>
                        <a:rPr lang="en-US" baseline="30000" dirty="0" smtClean="0"/>
                        <a:t>-8</a:t>
                      </a:r>
                      <a:r>
                        <a:rPr lang="en-US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5623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.000,01</a:t>
                      </a:r>
                      <a:r>
                        <a:rPr lang="en-US" baseline="0" dirty="0" smtClean="0"/>
                        <a:t> (10</a:t>
                      </a:r>
                      <a:r>
                        <a:rPr lang="en-US" baseline="30000" dirty="0" smtClean="0"/>
                        <a:t>-</a:t>
                      </a:r>
                      <a:r>
                        <a:rPr lang="en-US" baseline="30000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.000,000,001 (10</a:t>
                      </a:r>
                      <a:r>
                        <a:rPr lang="en-US" baseline="30000" dirty="0" smtClean="0"/>
                        <a:t>-9</a:t>
                      </a:r>
                      <a:r>
                        <a:rPr lang="en-US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5623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.000,1 (10</a:t>
                      </a:r>
                      <a:r>
                        <a:rPr lang="en-US" baseline="30000" dirty="0" smtClean="0"/>
                        <a:t>-</a:t>
                      </a:r>
                      <a:r>
                        <a:rPr lang="en-US" baseline="300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.000,000,000,1 (10</a:t>
                      </a:r>
                      <a:r>
                        <a:rPr lang="en-US" baseline="30000" dirty="0" smtClean="0"/>
                        <a:t>-10</a:t>
                      </a:r>
                      <a:r>
                        <a:rPr lang="en-US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5623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.001 (10</a:t>
                      </a:r>
                      <a:r>
                        <a:rPr lang="en-US" baseline="30000" dirty="0" smtClean="0"/>
                        <a:t>-</a:t>
                      </a:r>
                      <a:r>
                        <a:rPr lang="en-US" baseline="300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.000,000,000,01 (10</a:t>
                      </a:r>
                      <a:r>
                        <a:rPr lang="en-US" baseline="30000" dirty="0" smtClean="0"/>
                        <a:t>-11</a:t>
                      </a:r>
                      <a:r>
                        <a:rPr lang="en-US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5623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.01 (10</a:t>
                      </a:r>
                      <a:r>
                        <a:rPr lang="en-US" baseline="30000" dirty="0" smtClean="0"/>
                        <a:t>-</a:t>
                      </a:r>
                      <a:r>
                        <a:rPr lang="en-US" baseline="300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.000,000,000,001 (10</a:t>
                      </a:r>
                      <a:r>
                        <a:rPr lang="en-US" baseline="30000" dirty="0" smtClean="0"/>
                        <a:t>-12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31459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0"/>
          </a:xfrm>
        </p:spPr>
        <p:txBody>
          <a:bodyPr/>
          <a:lstStyle/>
          <a:p>
            <a:r>
              <a:rPr lang="en-US" dirty="0"/>
              <a:t>Quick Math Refresher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What is a </a:t>
            </a:r>
            <a:r>
              <a:rPr lang="en-US" dirty="0" smtClean="0"/>
              <a:t>logarithm?  It’s the opposite of an exponent.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Log</a:t>
            </a:r>
            <a:r>
              <a:rPr lang="en-US" baseline="-25000" dirty="0" smtClean="0"/>
              <a:t>10</a:t>
            </a:r>
            <a:r>
              <a:rPr lang="en-US" dirty="0" smtClean="0"/>
              <a:t> 100 </a:t>
            </a:r>
            <a:r>
              <a:rPr lang="en-US" dirty="0"/>
              <a:t>= </a:t>
            </a:r>
            <a:r>
              <a:rPr lang="en-US" dirty="0" smtClean="0"/>
              <a:t>2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What’s the relationship?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5289</TotalTime>
  <Words>462</Words>
  <Application>Microsoft Office PowerPoint</Application>
  <PresentationFormat>On-screen Show (4:3)</PresentationFormat>
  <Paragraphs>97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Default Design</vt:lpstr>
      <vt:lpstr>Water &amp; pH</vt:lpstr>
      <vt:lpstr>PowerPoint Presentation</vt:lpstr>
      <vt:lpstr>pH scale:  A before B</vt:lpstr>
      <vt:lpstr>pH of Solutions… What is it?</vt:lpstr>
      <vt:lpstr>pH Measures the Concentration of H+ ions</vt:lpstr>
      <vt:lpstr>Arrhenius Acids &amp; Bases</vt:lpstr>
      <vt:lpstr>pH measures H+</vt:lpstr>
      <vt:lpstr>Can You Spot the Patterns?</vt:lpstr>
      <vt:lpstr>Quick Math Refresher  What is a logarithm?  It’s the opposite of an exponent.  Log10 100 = 2  What’s the relationship? </vt:lpstr>
      <vt:lpstr>The pH scale is logarithmic</vt:lpstr>
      <vt:lpstr>A Word About Hydrogen Ions and Hydronium</vt:lpstr>
      <vt:lpstr>Hydroxide and hydronium</vt:lpstr>
    </vt:vector>
  </TitlesOfParts>
  <Company>Baltimore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 &amp; pH</dc:title>
  <dc:creator>Nijato</dc:creator>
  <cp:lastModifiedBy>Administrator</cp:lastModifiedBy>
  <cp:revision>65</cp:revision>
  <dcterms:created xsi:type="dcterms:W3CDTF">2009-10-01T15:18:46Z</dcterms:created>
  <dcterms:modified xsi:type="dcterms:W3CDTF">2017-11-16T17:10:54Z</dcterms:modified>
</cp:coreProperties>
</file>