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6" r:id="rId7"/>
    <p:sldId id="269" r:id="rId8"/>
    <p:sldId id="270" r:id="rId9"/>
    <p:sldId id="271" r:id="rId10"/>
    <p:sldId id="272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9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5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3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5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9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272-0F45-4C02-9361-903D55CC8284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8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accent4">
                <a:lumMod val="50000"/>
              </a:schemeClr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7F272-0F45-4C02-9361-903D55CC8284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E575-DBC8-4395-B0E2-7E3B793E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1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9730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 Now 11.8:  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OBJECTIVES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1.  Describe the number of protons &amp; electrons in an atom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2.  Determine the number of valence electrons of the first 18 elements</a:t>
            </a:r>
          </a:p>
          <a:p>
            <a:pPr marL="533400" indent="-533400" eaLnBrk="1" hangingPunct="1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TASKS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1:  Classify the following as elements, compounds, atoms, or molecules:</a:t>
            </a:r>
          </a:p>
          <a:p>
            <a:pPr marL="533400" indent="-533400"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533400" indent="-53340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a.  A gold (Au) nugget</a:t>
            </a:r>
          </a:p>
          <a:p>
            <a:pPr marL="533400" indent="-53340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b.  The smallest piece of water (H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O) possible.</a:t>
            </a:r>
          </a:p>
          <a:p>
            <a:pPr marL="533400" indent="-53340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c.  A glass window (SiO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533400" indent="-53340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d.  The smallest piece of sodium (Na) possible</a:t>
            </a:r>
          </a:p>
          <a:p>
            <a:pPr marL="533400" indent="-533400" eaLnBrk="1" hangingPunct="1">
              <a:buFontTx/>
              <a:buAutoNum type="arabicPeriod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533400" indent="-533400" eaLnBrk="1" hangingPunct="1">
              <a:buAutoNum type="arabicPeriod" startAt="2"/>
              <a:defRPr/>
            </a:pPr>
            <a:r>
              <a:rPr lang="en-US" sz="2400" dirty="0">
                <a:solidFill>
                  <a:schemeClr val="bg1"/>
                </a:solidFill>
              </a:rPr>
              <a:t>Sketch a helium atom:  2 protons, 1 neutron, 2 electrons</a:t>
            </a:r>
          </a:p>
          <a:p>
            <a:pPr marL="533400" indent="-533400" eaLnBrk="1" hangingPunct="1">
              <a:buAutoNum type="arabicPeriod" startAt="2"/>
              <a:defRPr/>
            </a:pPr>
            <a:r>
              <a:rPr lang="en-US" sz="2400" dirty="0">
                <a:solidFill>
                  <a:schemeClr val="bg1"/>
                </a:solidFill>
              </a:rPr>
              <a:t>Notes are yours to take today – break out a fresh sheet of paper!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4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It’s all about Potential Energy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9588" y="752475"/>
            <a:ext cx="5637212" cy="20669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Electrons fill the lowest energy orbitals just like this soda fills the lowest energy part of the glass first.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86088"/>
            <a:ext cx="38862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63"/>
            <a:ext cx="297180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143794" y="4114006"/>
            <a:ext cx="38100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410200" y="4343400"/>
            <a:ext cx="144780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3352800" y="3581400"/>
            <a:ext cx="175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Arrows indicate </a:t>
            </a:r>
            <a:r>
              <a:rPr lang="en-US" i="1" dirty="0">
                <a:solidFill>
                  <a:schemeClr val="bg1"/>
                </a:solidFill>
              </a:rPr>
              <a:t>increasing</a:t>
            </a:r>
            <a:r>
              <a:rPr lang="en-US" dirty="0">
                <a:solidFill>
                  <a:schemeClr val="bg1"/>
                </a:solidFill>
              </a:rPr>
              <a:t>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390313205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bottom line… for now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973552"/>
              </p:ext>
            </p:extLst>
          </p:nvPr>
        </p:nvGraphicFramePr>
        <p:xfrm>
          <a:off x="457200" y="1600200"/>
          <a:ext cx="8229600" cy="388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Energy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Max # Electrons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44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Consider Carbon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1737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74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Valence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Valence electrons </a:t>
            </a:r>
            <a:r>
              <a:rPr lang="en-US" dirty="0">
                <a:solidFill>
                  <a:schemeClr val="bg1"/>
                </a:solidFill>
              </a:rPr>
              <a:t>are the electrons in the highest  energy level of the electron cloud that contains any electrons.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Valence electrons are important because they are the electrons that can form bonds with with other atoms.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many valence electrons does oxygen have?  (atomic # = 8)</a:t>
            </a:r>
          </a:p>
        </p:txBody>
      </p:sp>
    </p:spTree>
    <p:extLst>
      <p:ext uri="{BB962C8B-B14F-4D97-AF65-F5344CB8AC3E}">
        <p14:creationId xmlns:p14="http://schemas.microsoft.com/office/powerpoint/2010/main" val="11536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Recap of Last Time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Definitions:  atom, molecule, element, compound.</a:t>
            </a:r>
          </a:p>
          <a:p>
            <a:r>
              <a:rPr lang="en-US" dirty="0">
                <a:solidFill>
                  <a:schemeClr val="bg1"/>
                </a:solidFill>
              </a:rPr>
              <a:t>Atomic structure:  protons (+) and neutrons in nucleus (nucleus has ~99.9% of mass and a cloud of electrons (-) around it (electron cloud is ~99.99% of volume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8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solidFill>
                  <a:schemeClr val="bg1"/>
                </a:solidFill>
              </a:rPr>
              <a:t>Atomic Number</a:t>
            </a:r>
            <a:r>
              <a:rPr lang="en-US" dirty="0">
                <a:solidFill>
                  <a:schemeClr val="bg1"/>
                </a:solidFill>
              </a:rPr>
              <a:t> – The number of protons in an atomic nucleus</a:t>
            </a:r>
          </a:p>
          <a:p>
            <a:pPr eaLnBrk="1" hangingPunct="1"/>
            <a:endParaRPr lang="en-US" u="sng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FF00"/>
                </a:solidFill>
              </a:rPr>
              <a:t>Atomic Number</a:t>
            </a:r>
          </a:p>
        </p:txBody>
      </p:sp>
      <p:pic>
        <p:nvPicPr>
          <p:cNvPr id="1026" name="Picture 2" descr="unXB6ZuVSSk8C4tLoqeh (384×318)">
            <a:extLst>
              <a:ext uri="{FF2B5EF4-FFF2-40B4-BE49-F238E27FC236}">
                <a16:creationId xmlns:a16="http://schemas.microsoft.com/office/drawing/2014/main" id="{A7797A70-811D-4DB3-9E93-221A6CDFD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3657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FF00"/>
                </a:solidFill>
              </a:rPr>
              <a:t>What about the number of electrons?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Since electrons are involved in bonding they often leave, are added, or are stolen from atoms.  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The number of protons and electrons are equal in a </a:t>
            </a:r>
            <a:r>
              <a:rPr lang="en-US" b="1" u="sng" dirty="0">
                <a:solidFill>
                  <a:schemeClr val="bg1"/>
                </a:solidFill>
              </a:rPr>
              <a:t>neutral atom</a:t>
            </a:r>
            <a:endParaRPr lang="en-US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3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00FF00"/>
                </a:solidFill>
              </a:rPr>
              <a:t>Ions are Atoms </a:t>
            </a:r>
            <a:r>
              <a:rPr lang="en-US">
                <a:solidFill>
                  <a:srgbClr val="00FF00"/>
                </a:solidFill>
              </a:rPr>
              <a:t>with Electrical Charges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916" y="838200"/>
            <a:ext cx="9301316" cy="167739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Compared to their neutral state,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NEGATIVE IONS HAVE more ELECTRONS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POSITIVE IONS HAVE fewer ELECTRONS</a:t>
            </a:r>
          </a:p>
        </p:txBody>
      </p:sp>
      <p:pic>
        <p:nvPicPr>
          <p:cNvPr id="2050" name="Picture 2" descr="ions.gif (571×277)">
            <a:extLst>
              <a:ext uri="{FF2B5EF4-FFF2-40B4-BE49-F238E27FC236}">
                <a16:creationId xmlns:a16="http://schemas.microsoft.com/office/drawing/2014/main" id="{A80EAB91-C992-450F-BAE6-7620314DE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2515599"/>
            <a:ext cx="9148916" cy="44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0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eaLnBrk="1" hangingPunct="1"/>
            <a:r>
              <a:rPr lang="en-US" sz="2800" u="sng" dirty="0">
                <a:solidFill>
                  <a:schemeClr val="bg1"/>
                </a:solidFill>
              </a:rPr>
              <a:t>The number of </a:t>
            </a:r>
            <a:r>
              <a:rPr lang="en-US" sz="2800" b="1" u="sng" dirty="0">
                <a:solidFill>
                  <a:schemeClr val="bg1"/>
                </a:solidFill>
              </a:rPr>
              <a:t>protons</a:t>
            </a:r>
            <a:r>
              <a:rPr lang="en-US" sz="2800" u="sng" dirty="0">
                <a:solidFill>
                  <a:schemeClr val="bg1"/>
                </a:solidFill>
              </a:rPr>
              <a:t> in an atom’s nucleus is ALWAYS equal to it’s atomic number</a:t>
            </a:r>
            <a:r>
              <a:rPr lang="en-US" sz="2800" dirty="0">
                <a:solidFill>
                  <a:schemeClr val="bg1"/>
                </a:solidFill>
              </a:rPr>
              <a:t>  If the number of protons changes (i.e. radioactive decay), then the atom becomes a new element.</a:t>
            </a:r>
          </a:p>
          <a:p>
            <a:pPr eaLnBrk="1" hangingPunct="1"/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Although atoms can gain or lose </a:t>
            </a:r>
            <a:r>
              <a:rPr lang="en-US" sz="2800" b="1" u="sng" dirty="0">
                <a:solidFill>
                  <a:schemeClr val="bg1"/>
                </a:solidFill>
              </a:rPr>
              <a:t>electrons</a:t>
            </a:r>
            <a:r>
              <a:rPr lang="en-US" sz="2800" dirty="0">
                <a:solidFill>
                  <a:schemeClr val="bg1"/>
                </a:solidFill>
              </a:rPr>
              <a:t> through chemical bonding, in an electrically neutral atom, the number of electrons is equal to the number of protons.</a:t>
            </a:r>
          </a:p>
        </p:txBody>
      </p:sp>
    </p:spTree>
    <p:extLst>
      <p:ext uri="{BB962C8B-B14F-4D97-AF65-F5344CB8AC3E}">
        <p14:creationId xmlns:p14="http://schemas.microsoft.com/office/powerpoint/2010/main" val="173007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00FF00"/>
                </a:solidFill>
              </a:rPr>
              <a:t>Electrons in the </a:t>
            </a:r>
            <a:r>
              <a:rPr lang="en-US" i="1" u="sng" dirty="0">
                <a:solidFill>
                  <a:srgbClr val="00FF00"/>
                </a:solidFill>
              </a:rPr>
              <a:t>Electron Cloud</a:t>
            </a:r>
            <a:r>
              <a:rPr lang="en-US" u="sng" dirty="0">
                <a:solidFill>
                  <a:srgbClr val="00FF00"/>
                </a:solidFill>
              </a:rPr>
              <a:t>?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98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FF00"/>
                </a:solidFill>
              </a:rPr>
              <a:t>Electrons are seemingly everywhere at once!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We cannot pinpoint electrons to one given spot at one given moment – they move too fast (sort of)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They can be thought of as existing in various energy levels (or shells) around the outside of the nucleus: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495800" cy="318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8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What’s more likely?  Things go from high energy to low!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flowing down a cliff to make a waterfall… or water flowing up?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Falling down a flight of stairs or falling up?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Dropping an egg and making a mess or dropping a broken egg and getting one that’s back together?</a:t>
            </a:r>
          </a:p>
        </p:txBody>
      </p:sp>
    </p:spTree>
    <p:extLst>
      <p:ext uri="{BB962C8B-B14F-4D97-AF65-F5344CB8AC3E}">
        <p14:creationId xmlns:p14="http://schemas.microsoft.com/office/powerpoint/2010/main" val="3898833232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411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Do Now 11.8:  Atomic Structure</vt:lpstr>
      <vt:lpstr>Recap of Last Time</vt:lpstr>
      <vt:lpstr>Atomic Number</vt:lpstr>
      <vt:lpstr>What about the number of electrons?</vt:lpstr>
      <vt:lpstr>Ions are Atoms with Electrical Charges</vt:lpstr>
      <vt:lpstr>Review</vt:lpstr>
      <vt:lpstr>Electrons in the Electron Cloud?</vt:lpstr>
      <vt:lpstr>Electrons are seemingly everywhere at once!</vt:lpstr>
      <vt:lpstr>What’s more likely?  Things go from high energy to low!</vt:lpstr>
      <vt:lpstr>It’s all about Potential Energy</vt:lpstr>
      <vt:lpstr>The bottom line… for now</vt:lpstr>
      <vt:lpstr>Consider Carbon</vt:lpstr>
      <vt:lpstr>Valence Electrons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9.27</dc:title>
  <dc:creator>Nick</dc:creator>
  <cp:lastModifiedBy>Nicholas Tomasino</cp:lastModifiedBy>
  <cp:revision>41</cp:revision>
  <dcterms:created xsi:type="dcterms:W3CDTF">2011-09-28T00:40:04Z</dcterms:created>
  <dcterms:modified xsi:type="dcterms:W3CDTF">2017-11-08T17:52:05Z</dcterms:modified>
</cp:coreProperties>
</file>