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3CB8B6-7957-4B46-B268-0DF8F1889133}" v="37" dt="2018-08-27T11:09:19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AC83C-8CD8-494B-865C-292CACB6F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C6BAC-FA5F-4BE1-AFA4-AB57414B1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806A7-8C0C-48FB-A4C5-AAD62DEB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BFC59-90EC-4E39-9431-1EF4759DD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CC6DC-BC57-42CA-BCDC-A33AA7EC6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726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893B7-6A69-4CE0-A10A-9D9398005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84CE6F-6465-485B-8900-A271B7F99E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6DAAA-EED6-441E-8127-3ED364B79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C5B3D-BB98-4F44-8FB9-D3D50AB47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56B39-0345-4B89-858E-6D65F4C8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44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339140-E9C9-4CEF-9205-F3C78C69F3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FFE00C-EB99-4601-BB92-4C59F7586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A8A8C-B881-46DD-8AA8-CCBCE680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CF42D-8E58-4DA4-A91A-A66A1D27F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5F5D4-BB7F-4ACC-9DE1-80E5AE16A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9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4043-7957-4100-8D0C-15E13DA1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217B-D306-4196-AC5F-83356EB68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F3980-7F07-401E-B697-90ABD225F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FADCB-2062-4CBB-99A5-77677B07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78E35E-0E42-4BAF-8A51-B65092613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0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087D1-85A9-4985-BF52-ADDFDBE2A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84E4EA-38B5-4A64-B310-42DD2D7F7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ACFE4-AB3C-485F-91B9-DF4E2D066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AC44A-3C5D-413E-B908-78E0ED16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C37AB-9C3E-4F1D-9BF8-E4951151E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9A14B-2016-47D6-B1CE-248F517F0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361F8-F7ED-41A2-A874-A73A7BFF1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6DC84B-8F91-475B-8365-77468B0FC6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307E1-C4D3-42E9-8556-D96F70835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42887-07F6-4686-992D-20F0AD767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D0DA8E-2AAD-4235-96BA-0B1B17129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2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6F7D8-014B-4F23-9C84-ACE61823D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A13F8-BEE6-473F-BEFF-E0E220A31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FB083-C90B-4CBB-A28D-529BA43C1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529A44-BB30-4D46-A431-750693CC9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C674C7-6CA7-458C-BFDB-AE0891F166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D86DDC-56FC-414E-A415-DA7B75D8C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328252-B2EF-4CBD-AD4C-E50B3EAF4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5A393-312C-4029-B782-11900C367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5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56D2-FDC2-45EE-B07B-ABC1D70D7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4BEFF5-91EE-48AC-919F-81B0B7C8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8A371C-F3CA-47D3-9EE1-9FAB1340A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AF5C6-D34F-4D34-A314-1BA6B0A7E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0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A3EAD-F71F-45CB-916A-C482497FE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1D1E50-9ECB-4D21-8D40-2AE729A2C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4C90CD-B5C2-4B71-9631-7B1796D5C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4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7D3CB-6E73-4D7C-A864-CA9AAAB7E9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EFCF8-C3F0-4498-BD95-A374D82F2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12628-28A5-4410-A54F-89F7724EA1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CB105-78AE-42D3-AF2F-5C230BD9C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29719-D1A1-44FC-87FD-E6F7DD53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3E3D2-0511-482E-9DCF-958BAC229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60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A6578-AF21-43C2-B56D-A1E5C6268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426473-38D1-4C47-B6DB-301FD05C9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305293-9D75-44C3-8309-5445E41A7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06D8D-2AB7-4A8D-84BE-2491848D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3F6496-0F6E-4738-8176-E33457C4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FA9D6B-BE85-4CA4-A83A-E96895291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2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A03E8E-18A9-42E2-BAD7-350A4132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CFBAB-435D-4DB1-A7AD-ED312ACA0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D58E1-B15D-48BE-93B7-D2BD47D498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625A8-1795-4285-8EE7-B26A3B303A4D}" type="datetimeFigureOut">
              <a:rPr lang="en-US" smtClean="0"/>
              <a:t>8/27/2018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CA22A-BB41-403A-AAD5-0B3831C7A3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72993-E1ED-43AB-9D45-C70442CC0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FAFAD-34D7-4919-9C68-D77F88E32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8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CBB22-0CA8-49BC-9A39-856F3A73A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Breakout 2:  MISA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71A7C-C94F-4840-960D-BCBDF35FA8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MISA item sets:</a:t>
            </a:r>
          </a:p>
          <a:p>
            <a:r>
              <a:rPr lang="en-US" dirty="0"/>
              <a:t>Structure</a:t>
            </a:r>
          </a:p>
          <a:p>
            <a:r>
              <a:rPr lang="en-US" dirty="0"/>
              <a:t>Relationship to PEs</a:t>
            </a:r>
          </a:p>
        </p:txBody>
      </p:sp>
    </p:spTree>
    <p:extLst>
      <p:ext uri="{BB962C8B-B14F-4D97-AF65-F5344CB8AC3E}">
        <p14:creationId xmlns:p14="http://schemas.microsoft.com/office/powerpoint/2010/main" val="21991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83B85-E635-49C2-AED3-2E6B3ACAB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221"/>
            <a:ext cx="10515600" cy="1325563"/>
          </a:xfrm>
        </p:spPr>
        <p:txBody>
          <a:bodyPr/>
          <a:lstStyle/>
          <a:p>
            <a:r>
              <a:rPr lang="en-US" dirty="0"/>
              <a:t>What’s An Item Set?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59066-E0D3-43A0-AD9A-14EC63D6D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00784"/>
            <a:ext cx="12192000" cy="5457216"/>
          </a:xfrm>
        </p:spPr>
        <p:txBody>
          <a:bodyPr>
            <a:normAutofit/>
          </a:bodyPr>
          <a:lstStyle/>
          <a:p>
            <a:r>
              <a:rPr lang="en-US" dirty="0"/>
              <a:t>One item set consists of 5 “machine-scorable” questions and one constructed response.</a:t>
            </a:r>
          </a:p>
          <a:p>
            <a:r>
              <a:rPr lang="en-US" dirty="0"/>
              <a:t>They are designed to assess student’s ability to complete a “bundle” of 2-3 related PEs.  PEs are bundled so as to allow all students, even those who may not have taken all of the relevant courses ways to access content.</a:t>
            </a:r>
          </a:p>
          <a:p>
            <a:r>
              <a:rPr lang="en-US" dirty="0"/>
              <a:t>Each set comes with 3 stimuli or “tabs,” which may include:</a:t>
            </a:r>
          </a:p>
          <a:p>
            <a:pPr lvl="1"/>
            <a:r>
              <a:rPr lang="en-US" dirty="0"/>
              <a:t>Texts</a:t>
            </a:r>
          </a:p>
          <a:p>
            <a:pPr lvl="1"/>
            <a:r>
              <a:rPr lang="en-US" dirty="0"/>
              <a:t>Diagrams</a:t>
            </a:r>
          </a:p>
          <a:p>
            <a:pPr lvl="1"/>
            <a:r>
              <a:rPr lang="en-US" dirty="0"/>
              <a:t>Tables or graphs</a:t>
            </a:r>
          </a:p>
          <a:p>
            <a:pPr lvl="1"/>
            <a:r>
              <a:rPr lang="en-US" dirty="0"/>
              <a:t>Other stimuli (simulations?)</a:t>
            </a:r>
          </a:p>
        </p:txBody>
      </p:sp>
    </p:spTree>
    <p:extLst>
      <p:ext uri="{BB962C8B-B14F-4D97-AF65-F5344CB8AC3E}">
        <p14:creationId xmlns:p14="http://schemas.microsoft.com/office/powerpoint/2010/main" val="386609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11B51-B0BD-40FF-BD18-071C6E96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Questions…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943B-308A-4857-AAFE-244B48401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Taken together, the questions should address as many of the elements of the bundled PEs as possible.</a:t>
            </a:r>
          </a:p>
          <a:p>
            <a:r>
              <a:rPr lang="en-US" dirty="0"/>
              <a:t>In general, each stimulus or tab will have one question it is directly related to.</a:t>
            </a:r>
          </a:p>
          <a:p>
            <a:r>
              <a:rPr lang="en-US" dirty="0"/>
              <a:t>2 of the questions will require students to identify and make use of information from multiple tabs.</a:t>
            </a:r>
          </a:p>
          <a:p>
            <a:r>
              <a:rPr lang="en-US" dirty="0"/>
              <a:t>The CR generally requires the use of information from all 3 tabs to answer proficiently, and will include content from each PE in the bundle.</a:t>
            </a:r>
          </a:p>
        </p:txBody>
      </p:sp>
    </p:spTree>
    <p:extLst>
      <p:ext uri="{BB962C8B-B14F-4D97-AF65-F5344CB8AC3E}">
        <p14:creationId xmlns:p14="http://schemas.microsoft.com/office/powerpoint/2010/main" val="387620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944B-1323-4144-9474-11DC26E4E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A1F8D6-B905-42DC-8A6A-337C1F182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Remember those custom PEs from this morning?  Get your team together with another team with a related PE.</a:t>
            </a:r>
          </a:p>
          <a:p>
            <a:r>
              <a:rPr lang="en-US" dirty="0"/>
              <a:t>Work to complete a rough outline of what an item set based on this PE bundle might look like:</a:t>
            </a:r>
          </a:p>
          <a:p>
            <a:pPr lvl="1"/>
            <a:r>
              <a:rPr lang="en-US" dirty="0"/>
              <a:t>What’s the phenomenon that ties them both together?</a:t>
            </a:r>
          </a:p>
          <a:p>
            <a:pPr lvl="1"/>
            <a:r>
              <a:rPr lang="en-US" dirty="0"/>
              <a:t>What 3 stimuli might you use?</a:t>
            </a:r>
          </a:p>
          <a:p>
            <a:pPr lvl="1"/>
            <a:r>
              <a:rPr lang="en-US" dirty="0"/>
              <a:t>What questions could you ask?  (3-2)</a:t>
            </a:r>
          </a:p>
          <a:p>
            <a:pPr lvl="1"/>
            <a:r>
              <a:rPr lang="en-US" dirty="0"/>
              <a:t>How about a CR?</a:t>
            </a:r>
          </a:p>
        </p:txBody>
      </p:sp>
    </p:spTree>
    <p:extLst>
      <p:ext uri="{BB962C8B-B14F-4D97-AF65-F5344CB8AC3E}">
        <p14:creationId xmlns:p14="http://schemas.microsoft.com/office/powerpoint/2010/main" val="369689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46ED-754B-4160-BAD0-1E50D7D45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Out…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992F3-9139-426B-9BBE-37E709E6A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Whatcha</a:t>
            </a:r>
            <a:r>
              <a:rPr lang="en-US" dirty="0"/>
              <a:t> got?</a:t>
            </a:r>
          </a:p>
        </p:txBody>
      </p:sp>
    </p:spTree>
    <p:extLst>
      <p:ext uri="{BB962C8B-B14F-4D97-AF65-F5344CB8AC3E}">
        <p14:creationId xmlns:p14="http://schemas.microsoft.com/office/powerpoint/2010/main" val="823559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63FD-F8EE-4D5E-9A86-59E3840C5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97236-237D-42EC-9929-CE4F2EC86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NGSS requires 3-Dimensional thinking in curriculum, instruction, AND assessment.</a:t>
            </a:r>
          </a:p>
          <a:p>
            <a:r>
              <a:rPr lang="en-US" dirty="0"/>
              <a:t>If our assessments are only based on DCIs, we’ve missed the point.</a:t>
            </a:r>
          </a:p>
          <a:p>
            <a:endParaRPr lang="en-US" dirty="0"/>
          </a:p>
          <a:p>
            <a:r>
              <a:rPr lang="en-US" dirty="0"/>
              <a:t>Is it useful and/or realistic to include a MISA-style item set on your unit tests?  Why or why not?</a:t>
            </a:r>
          </a:p>
        </p:txBody>
      </p:sp>
    </p:spTree>
    <p:extLst>
      <p:ext uri="{BB962C8B-B14F-4D97-AF65-F5344CB8AC3E}">
        <p14:creationId xmlns:p14="http://schemas.microsoft.com/office/powerpoint/2010/main" val="260829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B1742-8289-459B-B127-E7669F342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2941239" cy="3991896"/>
          </a:xfrm>
        </p:spPr>
        <p:txBody>
          <a:bodyPr>
            <a:normAutofit/>
          </a:bodyPr>
          <a:lstStyle/>
          <a:p>
            <a:r>
              <a:rPr lang="en-US" dirty="0"/>
              <a:t>In </a:t>
            </a:r>
            <a:r>
              <a:rPr lang="en-US"/>
              <a:t>closing…</a:t>
            </a:r>
            <a:endParaRPr lang="en-US" dirty="0"/>
          </a:p>
        </p:txBody>
      </p:sp>
      <p:pic>
        <p:nvPicPr>
          <p:cNvPr id="1026" name="Picture 2" descr="Image result for ngss c i a">
            <a:extLst>
              <a:ext uri="{FF2B5EF4-FFF2-40B4-BE49-F238E27FC236}">
                <a16:creationId xmlns:a16="http://schemas.microsoft.com/office/drawing/2014/main" id="{5BF09531-4848-4497-B448-BD17EAF2E6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6" t="24652" r="18602" b="8387"/>
          <a:stretch/>
        </p:blipFill>
        <p:spPr bwMode="auto">
          <a:xfrm>
            <a:off x="2941239" y="1"/>
            <a:ext cx="9250761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625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317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Breakout 2:  MISA</vt:lpstr>
      <vt:lpstr>What’s An Item Set?</vt:lpstr>
      <vt:lpstr>The Questions…</vt:lpstr>
      <vt:lpstr>Your Turn…</vt:lpstr>
      <vt:lpstr>Share Out…</vt:lpstr>
      <vt:lpstr>Implications</vt:lpstr>
      <vt:lpstr>In closing…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Breakout 2:  MISA</dc:title>
  <dc:creator>Nicholas Tomasino</dc:creator>
  <cp:lastModifiedBy>Nicholas Tomasino</cp:lastModifiedBy>
  <cp:revision>4</cp:revision>
  <dcterms:created xsi:type="dcterms:W3CDTF">2018-08-26T17:57:23Z</dcterms:created>
  <dcterms:modified xsi:type="dcterms:W3CDTF">2018-08-27T11:09:19Z</dcterms:modified>
</cp:coreProperties>
</file>