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4" r:id="rId5"/>
    <p:sldId id="265" r:id="rId6"/>
    <p:sldId id="266" r:id="rId7"/>
    <p:sldId id="267" r:id="rId8"/>
    <p:sldId id="268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41071D-5CD5-44ED-9C83-B64303EA0663}" v="2755" dt="2018-08-26T11:22:07.5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74" autoAdjust="0"/>
  </p:normalViewPr>
  <p:slideViewPr>
    <p:cSldViewPr snapToGrid="0">
      <p:cViewPr varScale="1">
        <p:scale>
          <a:sx n="83" d="100"/>
          <a:sy n="83" d="100"/>
        </p:scale>
        <p:origin x="6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Tomasino" userId="35b4c3707a21e2cd" providerId="LiveId" clId="{6941071D-5CD5-44ED-9C83-B64303EA0663}"/>
    <pc:docChg chg="custSel addSld modSld">
      <pc:chgData name="Nicholas Tomasino" userId="35b4c3707a21e2cd" providerId="LiveId" clId="{6941071D-5CD5-44ED-9C83-B64303EA0663}" dt="2018-08-26T11:22:07.595" v="2753" actId="5793"/>
      <pc:docMkLst>
        <pc:docMk/>
      </pc:docMkLst>
      <pc:sldChg chg="addSp modSp">
        <pc:chgData name="Nicholas Tomasino" userId="35b4c3707a21e2cd" providerId="LiveId" clId="{6941071D-5CD5-44ED-9C83-B64303EA0663}" dt="2018-08-24T16:51:32.508" v="108" actId="14100"/>
        <pc:sldMkLst>
          <pc:docMk/>
          <pc:sldMk cId="1202660694" sldId="256"/>
        </pc:sldMkLst>
        <pc:spChg chg="mod">
          <ac:chgData name="Nicholas Tomasino" userId="35b4c3707a21e2cd" providerId="LiveId" clId="{6941071D-5CD5-44ED-9C83-B64303EA0663}" dt="2018-08-24T16:50:37.032" v="30" actId="20577"/>
          <ac:spMkLst>
            <pc:docMk/>
            <pc:sldMk cId="1202660694" sldId="256"/>
            <ac:spMk id="2" creationId="{43A61159-B1A9-4905-AE00-191E7886A414}"/>
          </ac:spMkLst>
        </pc:spChg>
        <pc:spChg chg="mod">
          <ac:chgData name="Nicholas Tomasino" userId="35b4c3707a21e2cd" providerId="LiveId" clId="{6941071D-5CD5-44ED-9C83-B64303EA0663}" dt="2018-08-24T16:51:32.508" v="108" actId="14100"/>
          <ac:spMkLst>
            <pc:docMk/>
            <pc:sldMk cId="1202660694" sldId="256"/>
            <ac:spMk id="3" creationId="{A413BFE4-6D59-483E-934B-019667CCF090}"/>
          </ac:spMkLst>
        </pc:spChg>
        <pc:picChg chg="add mod ord">
          <ac:chgData name="Nicholas Tomasino" userId="35b4c3707a21e2cd" providerId="LiveId" clId="{6941071D-5CD5-44ED-9C83-B64303EA0663}" dt="2018-08-24T16:50:20.739" v="20" actId="167"/>
          <ac:picMkLst>
            <pc:docMk/>
            <pc:sldMk cId="1202660694" sldId="256"/>
            <ac:picMk id="1026" creationId="{FC916D86-1AD7-4CC9-B1FF-9FBE7CDD6095}"/>
          </ac:picMkLst>
        </pc:picChg>
      </pc:sldChg>
      <pc:sldChg chg="delSp modSp">
        <pc:chgData name="Nicholas Tomasino" userId="35b4c3707a21e2cd" providerId="LiveId" clId="{6941071D-5CD5-44ED-9C83-B64303EA0663}" dt="2018-08-24T16:52:07.071" v="110" actId="1076"/>
        <pc:sldMkLst>
          <pc:docMk/>
          <pc:sldMk cId="2332723259" sldId="260"/>
        </pc:sldMkLst>
        <pc:spChg chg="del">
          <ac:chgData name="Nicholas Tomasino" userId="35b4c3707a21e2cd" providerId="LiveId" clId="{6941071D-5CD5-44ED-9C83-B64303EA0663}" dt="2018-08-24T16:51:57.315" v="109" actId="478"/>
          <ac:spMkLst>
            <pc:docMk/>
            <pc:sldMk cId="2332723259" sldId="260"/>
            <ac:spMk id="4" creationId="{906EE631-7D6F-406D-B084-81C00C904CB5}"/>
          </ac:spMkLst>
        </pc:spChg>
        <pc:graphicFrameChg chg="mod">
          <ac:chgData name="Nicholas Tomasino" userId="35b4c3707a21e2cd" providerId="LiveId" clId="{6941071D-5CD5-44ED-9C83-B64303EA0663}" dt="2018-08-24T16:52:07.071" v="110" actId="1076"/>
          <ac:graphicFrameMkLst>
            <pc:docMk/>
            <pc:sldMk cId="2332723259" sldId="260"/>
            <ac:graphicFrameMk id="6" creationId="{79F5F7ED-BC75-4CFA-B591-C2493C8350C2}"/>
          </ac:graphicFrameMkLst>
        </pc:graphicFrameChg>
      </pc:sldChg>
      <pc:sldChg chg="addSp modSp add">
        <pc:chgData name="Nicholas Tomasino" userId="35b4c3707a21e2cd" providerId="LiveId" clId="{6941071D-5CD5-44ED-9C83-B64303EA0663}" dt="2018-08-24T17:05:11.434" v="1068" actId="1076"/>
        <pc:sldMkLst>
          <pc:docMk/>
          <pc:sldMk cId="1999773756" sldId="264"/>
        </pc:sldMkLst>
        <pc:spChg chg="mod">
          <ac:chgData name="Nicholas Tomasino" userId="35b4c3707a21e2cd" providerId="LiveId" clId="{6941071D-5CD5-44ED-9C83-B64303EA0663}" dt="2018-08-24T17:04:03.075" v="1003" actId="14100"/>
          <ac:spMkLst>
            <pc:docMk/>
            <pc:sldMk cId="1999773756" sldId="264"/>
            <ac:spMk id="2" creationId="{0C07A012-CE16-4AEE-A264-7704A468EA80}"/>
          </ac:spMkLst>
        </pc:spChg>
        <pc:spChg chg="mod">
          <ac:chgData name="Nicholas Tomasino" userId="35b4c3707a21e2cd" providerId="LiveId" clId="{6941071D-5CD5-44ED-9C83-B64303EA0663}" dt="2018-08-24T17:05:11.434" v="1068" actId="1076"/>
          <ac:spMkLst>
            <pc:docMk/>
            <pc:sldMk cId="1999773756" sldId="264"/>
            <ac:spMk id="3" creationId="{960EBE34-6C9B-4864-A986-8A7AC7A002F4}"/>
          </ac:spMkLst>
        </pc:spChg>
        <pc:graphicFrameChg chg="add mod modGraphic">
          <ac:chgData name="Nicholas Tomasino" userId="35b4c3707a21e2cd" providerId="LiveId" clId="{6941071D-5CD5-44ED-9C83-B64303EA0663}" dt="2018-08-24T17:04:16.978" v="1006" actId="122"/>
          <ac:graphicFrameMkLst>
            <pc:docMk/>
            <pc:sldMk cId="1999773756" sldId="264"/>
            <ac:graphicFrameMk id="4" creationId="{F77D9589-5F92-40D6-BE0A-4072C8DF0044}"/>
          </ac:graphicFrameMkLst>
        </pc:graphicFrameChg>
      </pc:sldChg>
      <pc:sldChg chg="addSp modSp add">
        <pc:chgData name="Nicholas Tomasino" userId="35b4c3707a21e2cd" providerId="LiveId" clId="{6941071D-5CD5-44ED-9C83-B64303EA0663}" dt="2018-08-26T10:57:38.627" v="1322" actId="122"/>
        <pc:sldMkLst>
          <pc:docMk/>
          <pc:sldMk cId="2835840348" sldId="265"/>
        </pc:sldMkLst>
        <pc:spChg chg="mod">
          <ac:chgData name="Nicholas Tomasino" userId="35b4c3707a21e2cd" providerId="LiveId" clId="{6941071D-5CD5-44ED-9C83-B64303EA0663}" dt="2018-08-26T10:57:38.627" v="1322" actId="122"/>
          <ac:spMkLst>
            <pc:docMk/>
            <pc:sldMk cId="2835840348" sldId="265"/>
            <ac:spMk id="2" creationId="{723BB2B2-03C5-4D41-AE31-0D251850901F}"/>
          </ac:spMkLst>
        </pc:spChg>
        <pc:spChg chg="mod">
          <ac:chgData name="Nicholas Tomasino" userId="35b4c3707a21e2cd" providerId="LiveId" clId="{6941071D-5CD5-44ED-9C83-B64303EA0663}" dt="2018-08-26T10:57:20.261" v="1319" actId="1076"/>
          <ac:spMkLst>
            <pc:docMk/>
            <pc:sldMk cId="2835840348" sldId="265"/>
            <ac:spMk id="3" creationId="{97FDE92B-3A73-4A2D-BA95-A45B4F5D6025}"/>
          </ac:spMkLst>
        </pc:spChg>
        <pc:picChg chg="add mod modCrop">
          <ac:chgData name="Nicholas Tomasino" userId="35b4c3707a21e2cd" providerId="LiveId" clId="{6941071D-5CD5-44ED-9C83-B64303EA0663}" dt="2018-08-26T10:57:24.744" v="1320" actId="1076"/>
          <ac:picMkLst>
            <pc:docMk/>
            <pc:sldMk cId="2835840348" sldId="265"/>
            <ac:picMk id="4" creationId="{412771BD-8D63-4F39-A8D4-9BADE5E9DFBE}"/>
          </ac:picMkLst>
        </pc:picChg>
      </pc:sldChg>
      <pc:sldChg chg="modSp add">
        <pc:chgData name="Nicholas Tomasino" userId="35b4c3707a21e2cd" providerId="LiveId" clId="{6941071D-5CD5-44ED-9C83-B64303EA0663}" dt="2018-08-26T11:19:03.943" v="2419" actId="20577"/>
        <pc:sldMkLst>
          <pc:docMk/>
          <pc:sldMk cId="1828072510" sldId="266"/>
        </pc:sldMkLst>
        <pc:spChg chg="mod">
          <ac:chgData name="Nicholas Tomasino" userId="35b4c3707a21e2cd" providerId="LiveId" clId="{6941071D-5CD5-44ED-9C83-B64303EA0663}" dt="2018-08-26T11:12:18.449" v="2039" actId="1076"/>
          <ac:spMkLst>
            <pc:docMk/>
            <pc:sldMk cId="1828072510" sldId="266"/>
            <ac:spMk id="2" creationId="{32CC8657-7B65-4E77-9225-A8F270B99918}"/>
          </ac:spMkLst>
        </pc:spChg>
        <pc:spChg chg="mod">
          <ac:chgData name="Nicholas Tomasino" userId="35b4c3707a21e2cd" providerId="LiveId" clId="{6941071D-5CD5-44ED-9C83-B64303EA0663}" dt="2018-08-26T11:19:03.943" v="2419" actId="20577"/>
          <ac:spMkLst>
            <pc:docMk/>
            <pc:sldMk cId="1828072510" sldId="266"/>
            <ac:spMk id="3" creationId="{D9773661-5ACA-4774-A3C9-B173C5C1E8B9}"/>
          </ac:spMkLst>
        </pc:spChg>
      </pc:sldChg>
      <pc:sldChg chg="modSp add">
        <pc:chgData name="Nicholas Tomasino" userId="35b4c3707a21e2cd" providerId="LiveId" clId="{6941071D-5CD5-44ED-9C83-B64303EA0663}" dt="2018-08-26T11:18:16.140" v="2360" actId="1076"/>
        <pc:sldMkLst>
          <pc:docMk/>
          <pc:sldMk cId="2388571016" sldId="267"/>
        </pc:sldMkLst>
        <pc:spChg chg="mod">
          <ac:chgData name="Nicholas Tomasino" userId="35b4c3707a21e2cd" providerId="LiveId" clId="{6941071D-5CD5-44ED-9C83-B64303EA0663}" dt="2018-08-26T11:18:16.140" v="2360" actId="1076"/>
          <ac:spMkLst>
            <pc:docMk/>
            <pc:sldMk cId="2388571016" sldId="267"/>
            <ac:spMk id="2" creationId="{C5430795-3161-43AF-98B2-02436CC02D9D}"/>
          </ac:spMkLst>
        </pc:spChg>
        <pc:spChg chg="mod">
          <ac:chgData name="Nicholas Tomasino" userId="35b4c3707a21e2cd" providerId="LiveId" clId="{6941071D-5CD5-44ED-9C83-B64303EA0663}" dt="2018-08-26T11:18:10.250" v="2359" actId="14100"/>
          <ac:spMkLst>
            <pc:docMk/>
            <pc:sldMk cId="2388571016" sldId="267"/>
            <ac:spMk id="3" creationId="{0C52D230-5FD8-4E65-B519-68B838D9C9B0}"/>
          </ac:spMkLst>
        </pc:spChg>
      </pc:sldChg>
      <pc:sldChg chg="modSp add">
        <pc:chgData name="Nicholas Tomasino" userId="35b4c3707a21e2cd" providerId="LiveId" clId="{6941071D-5CD5-44ED-9C83-B64303EA0663}" dt="2018-08-26T11:22:07.595" v="2753" actId="5793"/>
        <pc:sldMkLst>
          <pc:docMk/>
          <pc:sldMk cId="1453828030" sldId="268"/>
        </pc:sldMkLst>
        <pc:spChg chg="mod">
          <ac:chgData name="Nicholas Tomasino" userId="35b4c3707a21e2cd" providerId="LiveId" clId="{6941071D-5CD5-44ED-9C83-B64303EA0663}" dt="2018-08-26T11:22:07.595" v="2753" actId="5793"/>
          <ac:spMkLst>
            <pc:docMk/>
            <pc:sldMk cId="1453828030" sldId="268"/>
            <ac:spMk id="2" creationId="{BC9E92CD-F2D1-466D-8E0A-0FAA0520F956}"/>
          </ac:spMkLst>
        </pc:spChg>
        <pc:spChg chg="mod">
          <ac:chgData name="Nicholas Tomasino" userId="35b4c3707a21e2cd" providerId="LiveId" clId="{6941071D-5CD5-44ED-9C83-B64303EA0663}" dt="2018-08-26T11:21:57.087" v="2733" actId="20577"/>
          <ac:spMkLst>
            <pc:docMk/>
            <pc:sldMk cId="1453828030" sldId="268"/>
            <ac:spMk id="3" creationId="{6076CE6C-E06A-4830-954D-F6697ABE1C2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609F4-A56E-4D34-BB4F-D9631CC1F1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A14882-AFDE-4D3C-98B6-7801FA361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6AA7C-CB91-4F90-8BC1-C8DDA87D5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A5C6-DE26-4107-AC5C-90F56A30563A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A02FC-4274-46AE-B535-C6A63F377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944B1-0798-4B44-923D-32E2B0750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3F8B-301A-46A4-BD8C-30C5285D5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5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C6F6-5F50-44DA-9932-104ED5CC0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A920C7-131E-4D98-93A0-F3317BB4BE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2A910-5312-415F-9A75-4F7894D4C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A5C6-DE26-4107-AC5C-90F56A30563A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EC444-D675-4FC7-A6D6-48454FA58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30B43-1CB5-45B5-90CE-3FA1A4E62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3F8B-301A-46A4-BD8C-30C5285D5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03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4F4B2A-7EA5-453E-A20F-1B551B5650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55EA65-8346-43BC-A9CD-22B71CB662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7362B-E576-4153-81A4-86537715B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A5C6-DE26-4107-AC5C-90F56A30563A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72A19-C4B5-43A5-A818-964E7B19B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96837-D47E-47F3-B6E2-1FFD2DE60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3F8B-301A-46A4-BD8C-30C5285D5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69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CDABB-F80E-4AD9-9BEA-E186C5437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80117-0A0F-485A-8154-6087EB115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432F1-94ED-4DD6-8F59-F2DA6E2B9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A5C6-DE26-4107-AC5C-90F56A30563A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F0648-1705-4785-8D43-8FE0C942F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8DD91-7C30-4D79-98A2-6953CAB33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3F8B-301A-46A4-BD8C-30C5285D5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4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3BB41-1CEC-48D3-AAC5-D1CD02BED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2448BB-627C-4928-AE69-F2F5D7126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4C47D-9B18-42AA-B14A-CF4082518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A5C6-DE26-4107-AC5C-90F56A30563A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D173F-27A9-453A-B0DB-02431DDF4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387F1-CA2C-401E-B63A-340EC9F62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3F8B-301A-46A4-BD8C-30C5285D5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2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68520-4AF3-44B7-B6D7-EE4BA7EDB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6C77B-7BBB-40AF-9566-877BF9E358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EE3BCA-8685-4A57-A1F0-102BCE002B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4AB2F-B6CF-40A7-8C45-87EBF91B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A5C6-DE26-4107-AC5C-90F56A30563A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01CF59-F90E-476B-AC9F-649ED4C0B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D86B32-F024-422C-ABCB-FD47EBB5F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3F8B-301A-46A4-BD8C-30C5285D5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800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BD133-8F14-48F6-8832-674C65C41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D331F-E670-424D-BA1E-8CE1B5661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98FC33-E504-4BE4-8F80-99529ED66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93E75D-EB04-4093-B10B-7CD0DDDA2C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59C91C-650C-4CEA-81DE-0507D0BDCF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9D71B7-5B40-404E-9ACF-BB52CC9F3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A5C6-DE26-4107-AC5C-90F56A30563A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1E2332-68E3-4331-9A23-2919CC47C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2B2E2A-8FC1-4E50-BA4E-FFB867BEE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3F8B-301A-46A4-BD8C-30C5285D5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10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34377-874C-4CF9-9DDC-157CA6630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5745-123B-4EC3-B7B4-4CBF02CEA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A5C6-DE26-4107-AC5C-90F56A30563A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CBBDDA-467F-4BFB-B90A-C4303E82B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9876C4-7D69-4DD8-9219-A3F4C31AC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3F8B-301A-46A4-BD8C-30C5285D5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738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17DEC2-F208-4774-848B-1125CDE47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A5C6-DE26-4107-AC5C-90F56A30563A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8EEFD7-C8F1-4960-8464-BBB42E4A1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EA3455-C0D5-4CB4-8AE7-70C9BD298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3F8B-301A-46A4-BD8C-30C5285D5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05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B1AF4-521F-40C3-98AC-DE292540D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DAD63-9D54-4FCC-B1B4-51EFE1596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F3905A-D028-4444-8262-684D0316C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46A023-B990-4553-9860-AA7ED9840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A5C6-DE26-4107-AC5C-90F56A30563A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96BF9B-8891-40F0-BC82-661968A90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3012A3-0768-416B-AA90-746AF162F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3F8B-301A-46A4-BD8C-30C5285D5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9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C4BA0-51D4-40D4-AF6D-E27A31818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425721-E50C-4903-A172-BC229CE33F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A7066-53BD-4896-B7B0-2D8BCFAB9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158F0C-379B-4C2F-B0BA-4BD4AC42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A5C6-DE26-4107-AC5C-90F56A30563A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70E0D5-94B9-42CA-B519-8162A96FC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92D5B9-14E3-44A6-ABF0-D7167147E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3F8B-301A-46A4-BD8C-30C5285D5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365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CC3FD5-3EC9-4447-8781-469060132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2E023-4AF7-4E24-8A18-90B755DB2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DE2B3-58E9-47E3-BB47-873474231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FA5C6-DE26-4107-AC5C-90F56A30563A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875B7-FA0A-46A4-91D9-E1A1C748EF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8443F-6BE3-4BB6-8EA2-9C490F79C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33F8B-301A-46A4-BD8C-30C5285D5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23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omasinosclass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cience">
            <a:extLst>
              <a:ext uri="{FF2B5EF4-FFF2-40B4-BE49-F238E27FC236}">
                <a16:creationId xmlns:a16="http://schemas.microsoft.com/office/drawing/2014/main" id="{FC916D86-1AD7-4CC9-B1FF-9FBE7CDD60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433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3A61159-B1A9-4905-AE00-191E7886A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8012"/>
            <a:ext cx="9144000" cy="988436"/>
          </a:xfrm>
        </p:spPr>
        <p:txBody>
          <a:bodyPr/>
          <a:lstStyle/>
          <a:p>
            <a:r>
              <a:rPr lang="en-US" dirty="0"/>
              <a:t>Science Breakout Session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13BFE4-6D59-483E-934B-019667CCF0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2154" y="5577054"/>
            <a:ext cx="9144000" cy="988436"/>
          </a:xfrm>
        </p:spPr>
        <p:txBody>
          <a:bodyPr/>
          <a:lstStyle/>
          <a:p>
            <a:r>
              <a:rPr lang="en-US" dirty="0"/>
              <a:t>Using the 3D NGSS structure to evaluate and plan curriculum and instruction</a:t>
            </a:r>
          </a:p>
        </p:txBody>
      </p:sp>
    </p:spTree>
    <p:extLst>
      <p:ext uri="{BB962C8B-B14F-4D97-AF65-F5344CB8AC3E}">
        <p14:creationId xmlns:p14="http://schemas.microsoft.com/office/powerpoint/2010/main" val="1202660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E50DF-60FA-474C-9C32-577D96E09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514763"/>
          </a:xfrm>
        </p:spPr>
        <p:txBody>
          <a:bodyPr>
            <a:normAutofit/>
          </a:bodyPr>
          <a:lstStyle/>
          <a:p>
            <a:r>
              <a:rPr lang="en-US" dirty="0"/>
              <a:t>3 Dimensions apply to everything:  </a:t>
            </a:r>
            <a:br>
              <a:rPr lang="en-US" dirty="0"/>
            </a:br>
            <a:r>
              <a:rPr lang="en-US" dirty="0"/>
              <a:t>Curriculum, Instruction, and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2526E-D055-43E1-B8C5-2A31CD528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97891"/>
            <a:ext cx="10547927" cy="1385454"/>
          </a:xfrm>
        </p:spPr>
        <p:txBody>
          <a:bodyPr>
            <a:normAutofit/>
          </a:bodyPr>
          <a:lstStyle/>
          <a:p>
            <a:r>
              <a:rPr lang="en-US" b="1" u="sng" dirty="0"/>
              <a:t>Performance Expectation (PE)</a:t>
            </a:r>
            <a:r>
              <a:rPr lang="en-US" dirty="0"/>
              <a:t>:  an expectation for what students should be able to do by the end of instruction… set the </a:t>
            </a:r>
            <a:r>
              <a:rPr lang="en-US" b="1" u="sng" dirty="0"/>
              <a:t>LEARNING GOALS</a:t>
            </a:r>
            <a:r>
              <a:rPr lang="en-US" dirty="0"/>
              <a:t> for students.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9F5F7ED-BC75-4CFA-B591-C2493C8350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910858"/>
              </p:ext>
            </p:extLst>
          </p:nvPr>
        </p:nvGraphicFramePr>
        <p:xfrm>
          <a:off x="1995054" y="3429000"/>
          <a:ext cx="8201891" cy="1402080"/>
        </p:xfrm>
        <a:graphic>
          <a:graphicData uri="http://schemas.openxmlformats.org/drawingml/2006/table">
            <a:tbl>
              <a:tblPr>
                <a:tableStyleId>{912C8C85-51F0-491E-9774-3900AFEF0FD7}</a:tableStyleId>
              </a:tblPr>
              <a:tblGrid>
                <a:gridCol w="1386706">
                  <a:extLst>
                    <a:ext uri="{9D8B030D-6E8A-4147-A177-3AD203B41FA5}">
                      <a16:colId xmlns:a16="http://schemas.microsoft.com/office/drawing/2014/main" val="4239531912"/>
                    </a:ext>
                  </a:extLst>
                </a:gridCol>
                <a:gridCol w="6815185">
                  <a:extLst>
                    <a:ext uri="{9D8B030D-6E8A-4147-A177-3AD203B41FA5}">
                      <a16:colId xmlns:a16="http://schemas.microsoft.com/office/drawing/2014/main" val="87961636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>
                          <a:effectLst/>
                        </a:rPr>
                        <a:t>MS-ESS3-5.</a:t>
                      </a:r>
                      <a:endParaRPr lang="en-US" sz="2800" b="1">
                        <a:effectLst/>
                      </a:endParaRPr>
                    </a:p>
                  </a:txBody>
                  <a:tcPr marR="1143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>
                          <a:effectLst/>
                        </a:rPr>
                        <a:t>Ask questions to clarify evidence of the factors that have caused the rise in global temperatures over the past century.</a:t>
                      </a:r>
                      <a:endParaRPr lang="en-US" sz="2800" b="1" dirty="0">
                        <a:effectLst/>
                      </a:endParaRPr>
                    </a:p>
                  </a:txBody>
                  <a:tcPr marB="76200"/>
                </a:tc>
                <a:extLst>
                  <a:ext uri="{0D108BD9-81ED-4DB2-BD59-A6C34878D82A}">
                    <a16:rowId xmlns:a16="http://schemas.microsoft.com/office/drawing/2014/main" val="2690451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723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A727-09C0-4D3B-B951-6599EC23E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51345"/>
          </a:xfrm>
        </p:spPr>
        <p:txBody>
          <a:bodyPr/>
          <a:lstStyle/>
          <a:p>
            <a:r>
              <a:rPr lang="en-US" dirty="0"/>
              <a:t>Each PE contains DCI, SEP, and CCC Components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2D91A8D-A2CE-44D6-BDDA-97C852D97A51}"/>
              </a:ext>
            </a:extLst>
          </p:cNvPr>
          <p:cNvGraphicFramePr>
            <a:graphicFrameLocks noGrp="1"/>
          </p:cNvGraphicFramePr>
          <p:nvPr/>
        </p:nvGraphicFramePr>
        <p:xfrm>
          <a:off x="1782617" y="1350356"/>
          <a:ext cx="8201891" cy="1402080"/>
        </p:xfrm>
        <a:graphic>
          <a:graphicData uri="http://schemas.openxmlformats.org/drawingml/2006/table">
            <a:tbl>
              <a:tblPr>
                <a:tableStyleId>{912C8C85-51F0-491E-9774-3900AFEF0FD7}</a:tableStyleId>
              </a:tblPr>
              <a:tblGrid>
                <a:gridCol w="1386706">
                  <a:extLst>
                    <a:ext uri="{9D8B030D-6E8A-4147-A177-3AD203B41FA5}">
                      <a16:colId xmlns:a16="http://schemas.microsoft.com/office/drawing/2014/main" val="4239531912"/>
                    </a:ext>
                  </a:extLst>
                </a:gridCol>
                <a:gridCol w="6815185">
                  <a:extLst>
                    <a:ext uri="{9D8B030D-6E8A-4147-A177-3AD203B41FA5}">
                      <a16:colId xmlns:a16="http://schemas.microsoft.com/office/drawing/2014/main" val="87961636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>
                          <a:effectLst/>
                        </a:rPr>
                        <a:t>MS-ESS3-5.</a:t>
                      </a:r>
                      <a:endParaRPr lang="en-US" sz="2800" b="1" dirty="0">
                        <a:effectLst/>
                      </a:endParaRPr>
                    </a:p>
                  </a:txBody>
                  <a:tcPr marR="1143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>
                          <a:solidFill>
                            <a:schemeClr val="bg1"/>
                          </a:solidFill>
                          <a:effectLst/>
                          <a:highlight>
                            <a:srgbClr val="0000FF"/>
                          </a:highlight>
                        </a:rPr>
                        <a:t>Ask questions to clarify evidence</a:t>
                      </a:r>
                      <a:r>
                        <a:rPr lang="en-US" sz="2800" dirty="0">
                          <a:effectLst/>
                          <a:highlight>
                            <a:srgbClr val="00FF00"/>
                          </a:highlight>
                        </a:rPr>
                        <a:t> of the factors 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</a:rPr>
                        <a:t>that have caused the rise in global temperatures</a:t>
                      </a:r>
                      <a:r>
                        <a:rPr lang="en-US" sz="2800" dirty="0">
                          <a:effectLst/>
                          <a:highlight>
                            <a:srgbClr val="00FF00"/>
                          </a:highlight>
                        </a:rPr>
                        <a:t> over the past century.</a:t>
                      </a:r>
                      <a:endParaRPr lang="en-US" sz="2800" b="1" dirty="0">
                        <a:effectLst/>
                        <a:highlight>
                          <a:srgbClr val="00FF00"/>
                        </a:highlight>
                      </a:endParaRPr>
                    </a:p>
                  </a:txBody>
                  <a:tcPr marB="76200"/>
                </a:tc>
                <a:extLst>
                  <a:ext uri="{0D108BD9-81ED-4DB2-BD59-A6C34878D82A}">
                    <a16:rowId xmlns:a16="http://schemas.microsoft.com/office/drawing/2014/main" val="269045128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FAE8343-37CD-45D5-A851-775AF093094A}"/>
              </a:ext>
            </a:extLst>
          </p:cNvPr>
          <p:cNvSpPr txBox="1"/>
          <p:nvPr/>
        </p:nvSpPr>
        <p:spPr>
          <a:xfrm>
            <a:off x="2152604" y="3780043"/>
            <a:ext cx="746191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highlight>
                  <a:srgbClr val="0000FF"/>
                </a:highlight>
              </a:rPr>
              <a:t>SEP:  Asking Questions &amp; Defining Problems</a:t>
            </a:r>
          </a:p>
          <a:p>
            <a:pPr algn="ctr"/>
            <a:r>
              <a:rPr lang="en-US" sz="3200" dirty="0">
                <a:highlight>
                  <a:srgbClr val="00FF00"/>
                </a:highlight>
              </a:rPr>
              <a:t>CCC:  Stability &amp; Change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highlight>
                  <a:srgbClr val="FF0000"/>
                </a:highlight>
              </a:rPr>
              <a:t>DCI:  Global Climate Change</a:t>
            </a:r>
          </a:p>
        </p:txBody>
      </p:sp>
    </p:spTree>
    <p:extLst>
      <p:ext uri="{BB962C8B-B14F-4D97-AF65-F5344CB8AC3E}">
        <p14:creationId xmlns:p14="http://schemas.microsoft.com/office/powerpoint/2010/main" val="1063376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7A012-CE16-4AEE-A264-7704A468E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873" y="1"/>
            <a:ext cx="11453092" cy="74814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Should PEs form the Basis of Curriculum &amp; Instruction?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EBE34-6C9B-4864-A986-8A7AC7A00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1" y="748145"/>
            <a:ext cx="5190836" cy="74814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dirty="0"/>
              <a:t>Yes and No… </a:t>
            </a:r>
          </a:p>
          <a:p>
            <a:pPr marL="0" indent="0" algn="ctr">
              <a:buNone/>
            </a:pPr>
            <a:r>
              <a:rPr lang="en-US" dirty="0"/>
              <a:t>(and does it really matter anyway?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77D9589-5F92-40D6-BE0A-4072C8DF00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232509"/>
              </p:ext>
            </p:extLst>
          </p:nvPr>
        </p:nvGraphicFramePr>
        <p:xfrm>
          <a:off x="424873" y="1496288"/>
          <a:ext cx="11453092" cy="5129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6546">
                  <a:extLst>
                    <a:ext uri="{9D8B030D-6E8A-4147-A177-3AD203B41FA5}">
                      <a16:colId xmlns:a16="http://schemas.microsoft.com/office/drawing/2014/main" val="2414208123"/>
                    </a:ext>
                  </a:extLst>
                </a:gridCol>
                <a:gridCol w="5726546">
                  <a:extLst>
                    <a:ext uri="{9D8B030D-6E8A-4147-A177-3AD203B41FA5}">
                      <a16:colId xmlns:a16="http://schemas.microsoft.com/office/drawing/2014/main" val="1072817998"/>
                    </a:ext>
                  </a:extLst>
                </a:gridCol>
              </a:tblGrid>
              <a:tr h="83072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Reasons to Use PEs as Guiding Standards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Reasons to Use DCIs, SEPs, and CCCs for Guidance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154510"/>
                  </a:ext>
                </a:extLst>
              </a:tr>
              <a:tr h="892382">
                <a:tc>
                  <a:txBody>
                    <a:bodyPr/>
                    <a:lstStyle/>
                    <a:p>
                      <a:r>
                        <a:rPr lang="en-US" sz="2400" dirty="0"/>
                        <a:t>Particular PEs will be specifically assessed (as a part of a “PE Bundle”) by the MISA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DCIs, SEPs, and CCCs will be assessed as components of particular PEs by the MISA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679328"/>
                  </a:ext>
                </a:extLst>
              </a:tr>
              <a:tr h="1199931">
                <a:tc>
                  <a:txBody>
                    <a:bodyPr/>
                    <a:lstStyle/>
                    <a:p>
                      <a:r>
                        <a:rPr lang="en-US" sz="2400" dirty="0"/>
                        <a:t>The complete set of particular grade-band PEs comprehensively includes all DCIs, SEPs and CCCs.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The independent arrangement of DCIs, SEPs, and CCCs allows for more flexibility and variability in instruction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199584"/>
                  </a:ext>
                </a:extLst>
              </a:tr>
              <a:tr h="892382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DCI, SEP, and CCC elements provide the finest level of detail in the NGSS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535865"/>
                  </a:ext>
                </a:extLst>
              </a:tr>
              <a:tr h="1199931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District guidance and materials use a system based on DCI, SEP, and CCC elements to identify standards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582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773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BB2B2-03C5-4D41-AE31-0D2518509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99884"/>
            <a:ext cx="4830097" cy="1825625"/>
          </a:xfrm>
        </p:spPr>
        <p:txBody>
          <a:bodyPr/>
          <a:lstStyle/>
          <a:p>
            <a:pPr algn="ctr"/>
            <a:r>
              <a:rPr lang="en-US" dirty="0"/>
              <a:t>Roadmap to NGSS MS 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DE92B-3A73-4A2D-BA95-A45B4F5D6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2961968"/>
            <a:ext cx="4601497" cy="3206751"/>
          </a:xfrm>
        </p:spPr>
        <p:txBody>
          <a:bodyPr>
            <a:normAutofit/>
          </a:bodyPr>
          <a:lstStyle/>
          <a:p>
            <a:r>
              <a:rPr lang="en-US" dirty="0"/>
              <a:t>Are there patterns in the matrix?</a:t>
            </a:r>
          </a:p>
          <a:p>
            <a:r>
              <a:rPr lang="en-US" dirty="0"/>
              <a:t>How might this impact your instruction?  Should it?</a:t>
            </a:r>
          </a:p>
          <a:p>
            <a:r>
              <a:rPr lang="en-US" dirty="0"/>
              <a:t>Scan for coverage:  is every CCC and SEP assessed in each DCI?  Evenly?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2771BD-8D63-4F39-A8D4-9BADE5E9DF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74" t="26621" r="32742" b="6810"/>
          <a:stretch/>
        </p:blipFill>
        <p:spPr>
          <a:xfrm>
            <a:off x="4715797" y="766916"/>
            <a:ext cx="7361903" cy="456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840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C8657-7B65-4E77-9225-A8F270B99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6081" y="64655"/>
            <a:ext cx="8619836" cy="770948"/>
          </a:xfrm>
        </p:spPr>
        <p:txBody>
          <a:bodyPr/>
          <a:lstStyle/>
          <a:p>
            <a:r>
              <a:rPr lang="en-US" dirty="0"/>
              <a:t>Try your hand at Writing a Custom 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73661-5ACA-4774-A3C9-B173C5C1E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505526"/>
            <a:ext cx="12192001" cy="5352473"/>
          </a:xfrm>
        </p:spPr>
        <p:txBody>
          <a:bodyPr>
            <a:normAutofit/>
          </a:bodyPr>
          <a:lstStyle/>
          <a:p>
            <a:r>
              <a:rPr lang="en-US" dirty="0"/>
              <a:t>Team up with one or two other teachers from your school or discipline, and:</a:t>
            </a:r>
          </a:p>
          <a:p>
            <a:pPr lvl="1"/>
            <a:r>
              <a:rPr lang="en-US" dirty="0"/>
              <a:t>Consider a lab or other learning experience you are all familiar with.</a:t>
            </a:r>
          </a:p>
          <a:p>
            <a:pPr lvl="1"/>
            <a:r>
              <a:rPr lang="en-US" dirty="0"/>
              <a:t>Decide which DCI sub-idea, SEP, and CCC it fits in best.</a:t>
            </a:r>
          </a:p>
          <a:p>
            <a:pPr lvl="1"/>
            <a:r>
              <a:rPr lang="en-US" dirty="0"/>
              <a:t>Write a PE that includes language from those 3 dimensions that describes what students should know (DCI), do (SEP), and think (CCC) during the learning experience.</a:t>
            </a:r>
          </a:p>
          <a:p>
            <a:pPr lvl="1"/>
            <a:endParaRPr lang="en-US" dirty="0"/>
          </a:p>
          <a:p>
            <a:r>
              <a:rPr lang="en-US" dirty="0"/>
              <a:t>It may be helpful to reference ngss.nsta.org for the text of particular elements.  (click the menu, select “the standards,” and scroll to “foundations”</a:t>
            </a:r>
          </a:p>
          <a:p>
            <a:endParaRPr lang="en-US" dirty="0"/>
          </a:p>
          <a:p>
            <a:r>
              <a:rPr lang="en-US" dirty="0"/>
              <a:t>Keep this PE handy – we will make use of it after lunch.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072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30795-3161-43AF-98B2-02436CC02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947"/>
            <a:ext cx="10515600" cy="1325563"/>
          </a:xfrm>
        </p:spPr>
        <p:txBody>
          <a:bodyPr/>
          <a:lstStyle/>
          <a:p>
            <a:r>
              <a:rPr lang="en-US" dirty="0"/>
              <a:t>3-Dimensional Planning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2D230-5FD8-4E65-B519-68B838D9C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48510"/>
            <a:ext cx="12192000" cy="5509490"/>
          </a:xfrm>
        </p:spPr>
        <p:txBody>
          <a:bodyPr>
            <a:normAutofit/>
          </a:bodyPr>
          <a:lstStyle/>
          <a:p>
            <a:r>
              <a:rPr lang="en-US" dirty="0"/>
              <a:t>Pull-down menus include all DCI, SEP, and CCC elements across all grade levels.</a:t>
            </a:r>
          </a:p>
          <a:p>
            <a:endParaRPr lang="en-US" dirty="0"/>
          </a:p>
          <a:p>
            <a:r>
              <a:rPr lang="en-US" dirty="0"/>
              <a:t>Produced by Josh </a:t>
            </a:r>
            <a:r>
              <a:rPr lang="en-US" dirty="0" err="1"/>
              <a:t>Gabrielse</a:t>
            </a:r>
            <a:r>
              <a:rPr lang="en-US" dirty="0"/>
              <a:t> for the BCPSS Office of Teaching &amp; Learning.</a:t>
            </a:r>
          </a:p>
          <a:p>
            <a:endParaRPr lang="en-US" dirty="0"/>
          </a:p>
          <a:p>
            <a:r>
              <a:rPr lang="en-US" dirty="0"/>
              <a:t>Available (soon), along with other materials from today’s PD at: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4400" dirty="0">
                <a:hlinkClick r:id="rId2"/>
              </a:rPr>
              <a:t>www.TomasinosClass.com</a:t>
            </a: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571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E92CD-F2D1-466D-8E0A-0FAA0520F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</a:t>
            </a:r>
            <a:r>
              <a:rPr lang="en-US"/>
              <a:t>for thought…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6CE6C-E06A-4830-954D-F6697ABE1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Would it be useful to record your inclusion of DCIs, SEPs, and CCCs in your daily or long-term plans?</a:t>
            </a:r>
          </a:p>
          <a:p>
            <a:endParaRPr lang="en-US" dirty="0"/>
          </a:p>
          <a:p>
            <a:r>
              <a:rPr lang="en-US" dirty="0"/>
              <a:t>Would it be possible or useful to aggregate that data in some way, and what could that look like?</a:t>
            </a:r>
          </a:p>
        </p:txBody>
      </p:sp>
    </p:spTree>
    <p:extLst>
      <p:ext uri="{BB962C8B-B14F-4D97-AF65-F5344CB8AC3E}">
        <p14:creationId xmlns:p14="http://schemas.microsoft.com/office/powerpoint/2010/main" val="1453828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006C3-71DF-4AE3-88B4-17861CD08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873" y="374072"/>
            <a:ext cx="10515600" cy="748145"/>
          </a:xfrm>
        </p:spPr>
        <p:txBody>
          <a:bodyPr/>
          <a:lstStyle/>
          <a:p>
            <a:r>
              <a:rPr lang="en-US" dirty="0"/>
              <a:t>In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04744-8055-4361-9BBE-79E40B79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9672" y="374072"/>
            <a:ext cx="3417455" cy="6109855"/>
          </a:xfrm>
        </p:spPr>
        <p:txBody>
          <a:bodyPr>
            <a:normAutofit/>
          </a:bodyPr>
          <a:lstStyle/>
          <a:p>
            <a:r>
              <a:rPr lang="en-US" dirty="0"/>
              <a:t>NGSS is the result of a decades-long, research-based attempt to describe, at the finest level of detail possible, what scientific literacy is.</a:t>
            </a:r>
          </a:p>
          <a:p>
            <a:r>
              <a:rPr lang="en-US" dirty="0"/>
              <a:t>The 3-dimensional nature of NGSS is fundamental to all aspects of successful teaching: curriculum, instruction, and assessment.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64B5C4-2391-409F-A12B-0302F5D28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8858" y="1122217"/>
            <a:ext cx="5336830" cy="535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299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2555</TotalTime>
  <Words>552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Science Breakout Session</vt:lpstr>
      <vt:lpstr>3 Dimensions apply to everything:   Curriculum, Instruction, and Assessment</vt:lpstr>
      <vt:lpstr>Each PE contains DCI, SEP, and CCC Components</vt:lpstr>
      <vt:lpstr>Should PEs form the Basis of Curriculum &amp; Instruction?</vt:lpstr>
      <vt:lpstr>Roadmap to NGSS MS PEs</vt:lpstr>
      <vt:lpstr>Try your hand at Writing a Custom PE</vt:lpstr>
      <vt:lpstr>3-Dimensional Planning Template</vt:lpstr>
      <vt:lpstr>Food for thought…</vt:lpstr>
      <vt:lpstr>In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Tomasino</dc:creator>
  <cp:lastModifiedBy>Nicholas Tomasino</cp:lastModifiedBy>
  <cp:revision>1</cp:revision>
  <dcterms:created xsi:type="dcterms:W3CDTF">2018-08-24T16:06:46Z</dcterms:created>
  <dcterms:modified xsi:type="dcterms:W3CDTF">2018-08-26T11:22:16Z</dcterms:modified>
</cp:coreProperties>
</file>