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60" r:id="rId4"/>
    <p:sldId id="262" r:id="rId5"/>
    <p:sldId id="258" r:id="rId6"/>
    <p:sldId id="261" r:id="rId7"/>
    <p:sldId id="259" r:id="rId8"/>
    <p:sldId id="264" r:id="rId9"/>
    <p:sldId id="25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lab.chromeexperiments.com/Spectrogra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C90C-0345-4435-BF23-A62600CC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52" y="180753"/>
            <a:ext cx="12280604" cy="4380613"/>
          </a:xfrm>
        </p:spPr>
        <p:txBody>
          <a:bodyPr>
            <a:normAutofit/>
          </a:bodyPr>
          <a:lstStyle/>
          <a:p>
            <a:r>
              <a:rPr lang="en-US" dirty="0"/>
              <a:t>Play on this Site before we begin:</a:t>
            </a:r>
            <a:br>
              <a:rPr lang="en-US" dirty="0"/>
            </a:br>
            <a:r>
              <a:rPr lang="en-US" dirty="0">
                <a:hlinkClick r:id="rId2"/>
              </a:rPr>
              <a:t>https://musiclab.chromeexperiments.com/Spectrogram/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196F4-ABE9-4882-845E-630AFC8E9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250" y="4748620"/>
            <a:ext cx="9448800" cy="685800"/>
          </a:xfrm>
        </p:spPr>
        <p:txBody>
          <a:bodyPr/>
          <a:lstStyle/>
          <a:p>
            <a:r>
              <a:rPr lang="en-US"/>
              <a:t>Link in chat…</a:t>
            </a:r>
          </a:p>
        </p:txBody>
      </p:sp>
    </p:spTree>
    <p:extLst>
      <p:ext uri="{BB962C8B-B14F-4D97-AF65-F5344CB8AC3E}">
        <p14:creationId xmlns:p14="http://schemas.microsoft.com/office/powerpoint/2010/main" val="301582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593-3061-4933-A944-1E06A7D3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307" y="1470852"/>
            <a:ext cx="4763386" cy="3159041"/>
          </a:xfrm>
        </p:spPr>
        <p:txBody>
          <a:bodyPr>
            <a:normAutofit fontScale="90000"/>
          </a:bodyPr>
          <a:lstStyle/>
          <a:p>
            <a:r>
              <a:rPr lang="en-US" dirty="0"/>
              <a:t>When Waves Meet:  </a:t>
            </a:r>
            <a:r>
              <a:rPr lang="en-US" dirty="0">
                <a:solidFill>
                  <a:srgbClr val="FF0000"/>
                </a:solidFill>
              </a:rPr>
              <a:t>Interference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Waves Just Add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A2CF-0E47-4726-95F0-AFB8B028D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72" y="6093627"/>
            <a:ext cx="10820400" cy="657857"/>
          </a:xfrm>
        </p:spPr>
        <p:txBody>
          <a:bodyPr/>
          <a:lstStyle/>
          <a:p>
            <a:r>
              <a:rPr lang="en-US" dirty="0"/>
              <a:t>Prof. Dave… </a:t>
            </a:r>
          </a:p>
        </p:txBody>
      </p:sp>
      <p:pic>
        <p:nvPicPr>
          <p:cNvPr id="2050" name="Picture 2" descr="Superposition of Waves">
            <a:extLst>
              <a:ext uri="{FF2B5EF4-FFF2-40B4-BE49-F238E27FC236}">
                <a16:creationId xmlns:a16="http://schemas.microsoft.com/office/drawing/2014/main" id="{088ED439-ED83-4E9E-819B-D78D26201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0" y="76437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8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FC60-2536-49D3-96E0-79460DD1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84" y="232745"/>
            <a:ext cx="8610600" cy="1293028"/>
          </a:xfrm>
        </p:spPr>
        <p:txBody>
          <a:bodyPr/>
          <a:lstStyle/>
          <a:p>
            <a:r>
              <a:rPr lang="en-US" dirty="0"/>
              <a:t>When Waves Hit Stuff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6B06C-02A0-4673-B26C-E9DB4381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22248" r="36337" b="18294"/>
          <a:stretch/>
        </p:blipFill>
        <p:spPr>
          <a:xfrm>
            <a:off x="2353339" y="1525773"/>
            <a:ext cx="8361433" cy="51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45D7-69D9-4AF7-B936-60D45B379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731" y="102339"/>
            <a:ext cx="3062177" cy="1127881"/>
          </a:xfrm>
        </p:spPr>
        <p:txBody>
          <a:bodyPr>
            <a:normAutofit/>
          </a:bodyPr>
          <a:lstStyle/>
          <a:p>
            <a:r>
              <a:rPr lang="en-US" dirty="0"/>
              <a:t>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517DB-79C1-4F7A-B3E6-4D5E0EF83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507" y="1230221"/>
            <a:ext cx="11217349" cy="1714998"/>
          </a:xfrm>
        </p:spPr>
        <p:txBody>
          <a:bodyPr>
            <a:normAutofit/>
          </a:bodyPr>
          <a:lstStyle/>
          <a:p>
            <a:r>
              <a:rPr lang="en-US" dirty="0"/>
              <a:t>What’s up with dominoes?</a:t>
            </a:r>
          </a:p>
          <a:p>
            <a:pPr marL="457200" indent="-457200">
              <a:buAutoNum type="arabicPeriod"/>
            </a:pPr>
            <a:r>
              <a:rPr lang="en-US" dirty="0"/>
              <a:t>What is traveling from one place to another when a set of dominoes fall?</a:t>
            </a:r>
          </a:p>
          <a:p>
            <a:pPr marL="457200" indent="-457200">
              <a:buAutoNum type="arabicPeriod"/>
            </a:pPr>
            <a:r>
              <a:rPr lang="en-US" dirty="0"/>
              <a:t>What does each domino do?  How does one domino change from before the crash to after?</a:t>
            </a:r>
          </a:p>
        </p:txBody>
      </p:sp>
      <p:pic>
        <p:nvPicPr>
          <p:cNvPr id="1026" name="Picture 2" descr="Domino GIFs - Get the best GIF on GIPHY">
            <a:extLst>
              <a:ext uri="{FF2B5EF4-FFF2-40B4-BE49-F238E27FC236}">
                <a16:creationId xmlns:a16="http://schemas.microsoft.com/office/drawing/2014/main" id="{AB1BA7EA-E8BA-4908-AF3E-71ABBC49EA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19" y="2849192"/>
            <a:ext cx="6944833" cy="39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9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4FD-CFE9-4EFF-ADBA-A8DE8A63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764373"/>
            <a:ext cx="5791200" cy="1293028"/>
          </a:xfrm>
        </p:spPr>
        <p:txBody>
          <a:bodyPr/>
          <a:lstStyle/>
          <a:p>
            <a:r>
              <a:rPr lang="en-US" dirty="0"/>
              <a:t>Wave Pulses Vs. Periodic Waves</a:t>
            </a:r>
          </a:p>
        </p:txBody>
      </p:sp>
      <p:pic>
        <p:nvPicPr>
          <p:cNvPr id="4" name="Picture 2" descr="Intro to Waves - StickMan Physics">
            <a:extLst>
              <a:ext uri="{FF2B5EF4-FFF2-40B4-BE49-F238E27FC236}">
                <a16:creationId xmlns:a16="http://schemas.microsoft.com/office/drawing/2014/main" id="{AE682F7F-41E2-4E88-901F-F8F683E066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253852"/>
            <a:ext cx="5167423" cy="38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C19D45-E557-4B7D-A0FC-951A9DE63648}"/>
              </a:ext>
            </a:extLst>
          </p:cNvPr>
          <p:cNvSpPr/>
          <p:nvPr/>
        </p:nvSpPr>
        <p:spPr>
          <a:xfrm>
            <a:off x="148856" y="2424223"/>
            <a:ext cx="5358809" cy="17543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7064-5B33-4F05-B474-A7DA006B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2526031"/>
            <a:ext cx="11894288" cy="21602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“domino effect” is an example of a </a:t>
            </a:r>
            <a:r>
              <a:rPr lang="en-US" b="1" u="sng" dirty="0"/>
              <a:t>wave pulse</a:t>
            </a:r>
            <a:r>
              <a:rPr lang="en-US" dirty="0"/>
              <a:t>:  A single burst of energy that moves through a system.  </a:t>
            </a:r>
          </a:p>
          <a:p>
            <a:pPr lvl="1"/>
            <a:r>
              <a:rPr lang="en-US" dirty="0"/>
              <a:t>When the kinetic energy reaches a domino, it falls.  When a domino strikes the next domino,  the gravitational potential energy of the domino being struck becomes kinetic energy, then passed to the next domino… and so on…</a:t>
            </a:r>
          </a:p>
          <a:p>
            <a:endParaRPr lang="en-US" dirty="0"/>
          </a:p>
          <a:p>
            <a:r>
              <a:rPr lang="en-US" dirty="0"/>
              <a:t>A series of repeated waves is called a </a:t>
            </a:r>
            <a:r>
              <a:rPr lang="en-US" b="1" u="sng" dirty="0"/>
              <a:t>periodic wave</a:t>
            </a:r>
            <a:r>
              <a:rPr lang="en-US" u="sng" dirty="0"/>
              <a:t>. </a:t>
            </a:r>
            <a:r>
              <a:rPr lang="en-US" b="1" dirty="0"/>
              <a:t> </a:t>
            </a:r>
            <a:r>
              <a:rPr lang="en-US" dirty="0"/>
              <a:t>They are caused by an</a:t>
            </a:r>
            <a:r>
              <a:rPr lang="en-US" b="1" dirty="0"/>
              <a:t> </a:t>
            </a:r>
            <a:r>
              <a:rPr lang="en-US" b="1" u="sng" dirty="0"/>
              <a:t>oscillation</a:t>
            </a:r>
            <a:r>
              <a:rPr lang="en-US" dirty="0"/>
              <a:t> (oscillation = vibration)</a:t>
            </a:r>
            <a:endParaRPr lang="en-US" b="1" dirty="0"/>
          </a:p>
        </p:txBody>
      </p:sp>
      <p:pic>
        <p:nvPicPr>
          <p:cNvPr id="1028" name="Picture 4" descr="Travelling Waves">
            <a:extLst>
              <a:ext uri="{FF2B5EF4-FFF2-40B4-BE49-F238E27FC236}">
                <a16:creationId xmlns:a16="http://schemas.microsoft.com/office/drawing/2014/main" id="{691E7783-37FE-43E7-8890-71D578BEC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65" y="5154931"/>
            <a:ext cx="8865870" cy="13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8C781E-AB45-475A-9178-786E5784547A}"/>
              </a:ext>
            </a:extLst>
          </p:cNvPr>
          <p:cNvSpPr txBox="1"/>
          <p:nvPr/>
        </p:nvSpPr>
        <p:spPr>
          <a:xfrm>
            <a:off x="525780" y="4938802"/>
            <a:ext cx="1337226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Oscillation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409373-B459-46DB-ABA7-6967D8C4D457}"/>
              </a:ext>
            </a:extLst>
          </p:cNvPr>
          <p:cNvCxnSpPr/>
          <p:nvPr/>
        </p:nvCxnSpPr>
        <p:spPr>
          <a:xfrm>
            <a:off x="1154430" y="5372100"/>
            <a:ext cx="0" cy="97686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7BD9-E48E-46C6-8EC2-B9F737D3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Medium:  The stuff waves Travel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F1CA-AD40-4E63-B6E7-4B6A2F8A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167440"/>
            <a:ext cx="10820400" cy="1633160"/>
          </a:xfrm>
        </p:spPr>
        <p:txBody>
          <a:bodyPr/>
          <a:lstStyle/>
          <a:p>
            <a:r>
              <a:rPr lang="en-US" dirty="0"/>
              <a:t>Sound waves move through air (and other things!).  The air is the </a:t>
            </a:r>
            <a:r>
              <a:rPr lang="en-US" b="1" u="sng" dirty="0"/>
              <a:t>medium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The medium doesn’t produce any energy, it just transmits it across space.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9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09CA-4942-4B6F-A831-EFD4BF8B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567" y="406188"/>
            <a:ext cx="8610600" cy="1293028"/>
          </a:xfrm>
        </p:spPr>
        <p:txBody>
          <a:bodyPr/>
          <a:lstStyle/>
          <a:p>
            <a:r>
              <a:rPr lang="en-US" dirty="0"/>
              <a:t>Transverse </a:t>
            </a:r>
            <a:r>
              <a:rPr lang="en-US" dirty="0" err="1"/>
              <a:t>WaveS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4B34-D758-43C1-B3F7-A759BB87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894" y="4604201"/>
            <a:ext cx="7427106" cy="1847611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u="sng" dirty="0"/>
              <a:t>transverse waves</a:t>
            </a:r>
            <a:r>
              <a:rPr lang="en-US" dirty="0"/>
              <a:t> the oscillation and wave it produces are perpendicular.</a:t>
            </a:r>
          </a:p>
          <a:p>
            <a:r>
              <a:rPr lang="en-US" dirty="0"/>
              <a:t>Water waves are transverse.</a:t>
            </a:r>
          </a:p>
          <a:p>
            <a:endParaRPr lang="en-US" dirty="0"/>
          </a:p>
        </p:txBody>
      </p:sp>
      <p:pic>
        <p:nvPicPr>
          <p:cNvPr id="3076" name="Picture 4" descr="Best Transverse Wave GIFs | Gfycat">
            <a:extLst>
              <a:ext uri="{FF2B5EF4-FFF2-40B4-BE49-F238E27FC236}">
                <a16:creationId xmlns:a16="http://schemas.microsoft.com/office/drawing/2014/main" id="{0BB7542C-40E1-4845-BAA0-43FF43B424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89" y="1818167"/>
            <a:ext cx="10341292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8181D-E23B-4C88-85F7-470A69CBA4B3}"/>
              </a:ext>
            </a:extLst>
          </p:cNvPr>
          <p:cNvSpPr txBox="1"/>
          <p:nvPr/>
        </p:nvSpPr>
        <p:spPr>
          <a:xfrm>
            <a:off x="324531" y="1741879"/>
            <a:ext cx="1337226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Oscillation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A1914-B9BF-4C74-8FF6-294F8F4BCF68}"/>
              </a:ext>
            </a:extLst>
          </p:cNvPr>
          <p:cNvCxnSpPr>
            <a:cxnSpLocks/>
          </p:cNvCxnSpPr>
          <p:nvPr/>
        </p:nvCxnSpPr>
        <p:spPr>
          <a:xfrm>
            <a:off x="993144" y="2223733"/>
            <a:ext cx="0" cy="179962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7ADD12-3B5F-4882-88B9-0319EE856552}"/>
              </a:ext>
            </a:extLst>
          </p:cNvPr>
          <p:cNvSpPr txBox="1"/>
          <p:nvPr/>
        </p:nvSpPr>
        <p:spPr>
          <a:xfrm>
            <a:off x="2254407" y="4252800"/>
            <a:ext cx="2305439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Wave Propagation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7DE4CD-D83D-4F8D-8BD6-131B143B836F}"/>
              </a:ext>
            </a:extLst>
          </p:cNvPr>
          <p:cNvCxnSpPr/>
          <p:nvPr/>
        </p:nvCxnSpPr>
        <p:spPr>
          <a:xfrm>
            <a:off x="2584166" y="4864394"/>
            <a:ext cx="16459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1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9533-FA2E-4EA2-8F82-A4E57655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Waves:</a:t>
            </a:r>
            <a:br>
              <a:rPr lang="en-US" dirty="0"/>
            </a:br>
            <a:r>
              <a:rPr lang="en-US" dirty="0"/>
              <a:t>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E137-88CB-4659-AB8C-6AC2B392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57800"/>
            <a:ext cx="10820400" cy="1418085"/>
          </a:xfrm>
        </p:spPr>
        <p:txBody>
          <a:bodyPr/>
          <a:lstStyle/>
          <a:p>
            <a:r>
              <a:rPr lang="en-US"/>
              <a:t>In </a:t>
            </a:r>
            <a:r>
              <a:rPr lang="en-US" b="1" u="sng"/>
              <a:t>longitudinal </a:t>
            </a:r>
            <a:r>
              <a:rPr lang="en-US" b="1" u="sng" dirty="0"/>
              <a:t>waves</a:t>
            </a:r>
            <a:r>
              <a:rPr lang="en-US" dirty="0"/>
              <a:t> the oscillation and wave it produces are parallel.</a:t>
            </a:r>
          </a:p>
          <a:p>
            <a:r>
              <a:rPr lang="en-US" dirty="0"/>
              <a:t>Sound (i.e. air pressure) waves are longitudinal.  </a:t>
            </a:r>
          </a:p>
          <a:p>
            <a:endParaRPr lang="en-US" dirty="0"/>
          </a:p>
        </p:txBody>
      </p:sp>
      <p:pic>
        <p:nvPicPr>
          <p:cNvPr id="2052" name="Picture 4" descr="Speakers GIF - Find &amp; Share on GIPHY">
            <a:extLst>
              <a:ext uri="{FF2B5EF4-FFF2-40B4-BE49-F238E27FC236}">
                <a16:creationId xmlns:a16="http://schemas.microsoft.com/office/drawing/2014/main" id="{2C590EC8-F0B3-4423-ABB4-622AE52A89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8" y="2876550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ngitudinal and Transverse Wave Motion">
            <a:extLst>
              <a:ext uri="{FF2B5EF4-FFF2-40B4-BE49-F238E27FC236}">
                <a16:creationId xmlns:a16="http://schemas.microsoft.com/office/drawing/2014/main" id="{6D10E414-A963-47DA-BDF1-94A40AFECC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95" y="2400300"/>
            <a:ext cx="857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F1587-C0AE-46D5-B852-E044EF3EE481}"/>
              </a:ext>
            </a:extLst>
          </p:cNvPr>
          <p:cNvSpPr txBox="1"/>
          <p:nvPr/>
        </p:nvSpPr>
        <p:spPr>
          <a:xfrm>
            <a:off x="2138029" y="1199971"/>
            <a:ext cx="2305439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Wave Propagation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8912B3-12EF-48D9-9DE0-A4C7A021C71C}"/>
              </a:ext>
            </a:extLst>
          </p:cNvPr>
          <p:cNvCxnSpPr/>
          <p:nvPr/>
        </p:nvCxnSpPr>
        <p:spPr>
          <a:xfrm>
            <a:off x="2467788" y="1811565"/>
            <a:ext cx="16459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1F937D-2B1C-4D6F-A207-CC41D1D05AD0}"/>
              </a:ext>
            </a:extLst>
          </p:cNvPr>
          <p:cNvSpPr txBox="1"/>
          <p:nvPr/>
        </p:nvSpPr>
        <p:spPr>
          <a:xfrm>
            <a:off x="316208" y="1142157"/>
            <a:ext cx="1371296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Oscillation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856950-7BAA-4F6D-8483-C41D699CEDB6}"/>
              </a:ext>
            </a:extLst>
          </p:cNvPr>
          <p:cNvCxnSpPr>
            <a:cxnSpLocks/>
          </p:cNvCxnSpPr>
          <p:nvPr/>
        </p:nvCxnSpPr>
        <p:spPr>
          <a:xfrm flipH="1">
            <a:off x="411539" y="1834427"/>
            <a:ext cx="109172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2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DD79-A917-41E3-8BCD-230C9F6C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Waves</a:t>
            </a:r>
          </a:p>
        </p:txBody>
      </p:sp>
      <p:pic>
        <p:nvPicPr>
          <p:cNvPr id="4098" name="Picture 2" descr="Describing Waves - GCSE Physics Revision">
            <a:extLst>
              <a:ext uri="{FF2B5EF4-FFF2-40B4-BE49-F238E27FC236}">
                <a16:creationId xmlns:a16="http://schemas.microsoft.com/office/drawing/2014/main" id="{BD597D5D-E5E7-425F-A457-0CFE0D2E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2917061"/>
            <a:ext cx="8012160" cy="28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3475B-661D-4496-90F7-4AC606D65583}"/>
              </a:ext>
            </a:extLst>
          </p:cNvPr>
          <p:cNvSpPr txBox="1"/>
          <p:nvPr/>
        </p:nvSpPr>
        <p:spPr>
          <a:xfrm>
            <a:off x="9037674" y="2190307"/>
            <a:ext cx="2775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WAVELENGTH (</a:t>
            </a:r>
            <a:r>
              <a:rPr lang="en-US" sz="2400" dirty="0">
                <a:sym typeface="Symbol" panose="05050102010706020507" pitchFamily="18" charset="2"/>
              </a:rPr>
              <a:t>):  distance from crest to crest (etc.)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>
                <a:sym typeface="Symbol" panose="05050102010706020507" pitchFamily="18" charset="2"/>
              </a:rPr>
              <a:t>AMPLITUDE:  height of wave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>
                <a:sym typeface="Symbol" panose="05050102010706020507" pitchFamily="18" charset="2"/>
              </a:rPr>
              <a:t>FREQUENCY:  number of wave cycles in one second  (Hz)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35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8D5E-713C-4FF2-921A-60CCEC2D4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34" y="627114"/>
            <a:ext cx="10494335" cy="1076687"/>
          </a:xfrm>
        </p:spPr>
        <p:txBody>
          <a:bodyPr/>
          <a:lstStyle/>
          <a:p>
            <a:r>
              <a:rPr lang="en-US" dirty="0"/>
              <a:t>Cool Things Waves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AC565-BEDE-4D92-9D00-516CD9663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2659" y="1803400"/>
            <a:ext cx="8268587" cy="47675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But first:</a:t>
            </a:r>
          </a:p>
          <a:p>
            <a:pPr marL="457200" indent="-457200">
              <a:buAutoNum type="arabicPeriod"/>
            </a:pPr>
            <a:r>
              <a:rPr lang="en-US" dirty="0"/>
              <a:t>A wave moves _____________ through a ____________.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 startAt="2"/>
            </a:pPr>
            <a:r>
              <a:rPr lang="en-US" dirty="0"/>
              <a:t>The size of one wave (“crest to crest”) called the wave’s _____________________, represented by the Greek letter ____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2"/>
            </a:pPr>
            <a:r>
              <a:rPr lang="en-US" dirty="0"/>
              <a:t>A subwoofer is a speaker designed to produce low-pitch sounds (all about that bass).  Typically, they produce sounds with frequencies between 20 and 100 Hz.  If you are standing in front of a subwoofer playing a 50 Hz sound, how many waves hit you every minute?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F23C0-A2D6-4E75-9815-750DF6A7A06E}"/>
              </a:ext>
            </a:extLst>
          </p:cNvPr>
          <p:cNvSpPr txBox="1"/>
          <p:nvPr/>
        </p:nvSpPr>
        <p:spPr>
          <a:xfrm>
            <a:off x="6422065" y="2147777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55310-35C5-4B54-A253-DFDADF3DCAE8}"/>
              </a:ext>
            </a:extLst>
          </p:cNvPr>
          <p:cNvSpPr txBox="1"/>
          <p:nvPr/>
        </p:nvSpPr>
        <p:spPr>
          <a:xfrm>
            <a:off x="9335385" y="214161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BA96A-FD59-4566-9A42-0EE8907B571D}"/>
              </a:ext>
            </a:extLst>
          </p:cNvPr>
          <p:cNvSpPr txBox="1"/>
          <p:nvPr/>
        </p:nvSpPr>
        <p:spPr>
          <a:xfrm>
            <a:off x="4684169" y="3244334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WAVELENGTH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1237B-C2F2-4E5C-95A4-86912344E9C1}"/>
              </a:ext>
            </a:extLst>
          </p:cNvPr>
          <p:cNvSpPr txBox="1"/>
          <p:nvPr/>
        </p:nvSpPr>
        <p:spPr>
          <a:xfrm>
            <a:off x="10346670" y="369835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“Lambda”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2BC99-40AE-4E31-9BDE-814A1ED25764}"/>
              </a:ext>
            </a:extLst>
          </p:cNvPr>
          <p:cNvSpPr txBox="1"/>
          <p:nvPr/>
        </p:nvSpPr>
        <p:spPr>
          <a:xfrm>
            <a:off x="11135252" y="32443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83C93-1556-477F-8F39-33C9D5B10B47}"/>
              </a:ext>
            </a:extLst>
          </p:cNvPr>
          <p:cNvSpPr txBox="1"/>
          <p:nvPr/>
        </p:nvSpPr>
        <p:spPr>
          <a:xfrm>
            <a:off x="3827721" y="5592011"/>
            <a:ext cx="808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 Hz = 1 cycle / second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50 cycles / second x 60 seconds / minute = 300 waves / minute</a:t>
            </a:r>
          </a:p>
        </p:txBody>
      </p:sp>
    </p:spTree>
    <p:extLst>
      <p:ext uri="{BB962C8B-B14F-4D97-AF65-F5344CB8AC3E}">
        <p14:creationId xmlns:p14="http://schemas.microsoft.com/office/powerpoint/2010/main" val="360697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707C-766E-4CE5-AAE3-66DF75DF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028" y="393405"/>
            <a:ext cx="8610600" cy="738964"/>
          </a:xfrm>
        </p:spPr>
        <p:txBody>
          <a:bodyPr/>
          <a:lstStyle/>
          <a:p>
            <a:r>
              <a:rPr lang="en-US" dirty="0"/>
              <a:t>Types of Physical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704C-D9D4-43C7-9673-ADB2F5A9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506" y="1642731"/>
            <a:ext cx="8119730" cy="95161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Sound = Longitudinal (parallel to oscillation)</a:t>
            </a:r>
          </a:p>
          <a:p>
            <a:pPr marL="457200" indent="-457200">
              <a:buAutoNum type="arabicPeriod"/>
            </a:pPr>
            <a:r>
              <a:rPr lang="en-US" dirty="0"/>
              <a:t>Water Waves = Transverse (perpendicular to oscillation</a:t>
            </a:r>
          </a:p>
        </p:txBody>
      </p:sp>
      <p:pic>
        <p:nvPicPr>
          <p:cNvPr id="4" name="Picture 2" descr="Longitudinal and Transverse Wave Basics – GeoGebra">
            <a:extLst>
              <a:ext uri="{FF2B5EF4-FFF2-40B4-BE49-F238E27FC236}">
                <a16:creationId xmlns:a16="http://schemas.microsoft.com/office/drawing/2014/main" id="{07330820-6A79-4515-94EE-7B17D2F9F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4018" r="4202" b="5896"/>
          <a:stretch/>
        </p:blipFill>
        <p:spPr bwMode="auto">
          <a:xfrm>
            <a:off x="1885506" y="3210199"/>
            <a:ext cx="8119730" cy="3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7766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125</TotalTime>
  <Words>437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Play on this Site before we begin: https://musiclab.chromeexperiments.com/Spectrogram/</vt:lpstr>
      <vt:lpstr>Waves</vt:lpstr>
      <vt:lpstr>Wave Pulses Vs. Periodic Waves</vt:lpstr>
      <vt:lpstr>Medium:  The stuff waves Travel Through</vt:lpstr>
      <vt:lpstr>Transverse WaveS: Water</vt:lpstr>
      <vt:lpstr>Longitudinal Waves: SOUND</vt:lpstr>
      <vt:lpstr>Describing Waves</vt:lpstr>
      <vt:lpstr>Cool Things Waves Do</vt:lpstr>
      <vt:lpstr>Types of Physical Waves</vt:lpstr>
      <vt:lpstr>When Waves Meet:  Interference  Waves Just Add Up</vt:lpstr>
      <vt:lpstr>When Waves Hit Stuff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Nicholas Tomasino</dc:creator>
  <cp:lastModifiedBy>Nicholas Tomasino</cp:lastModifiedBy>
  <cp:revision>8</cp:revision>
  <dcterms:created xsi:type="dcterms:W3CDTF">2020-05-18T11:22:55Z</dcterms:created>
  <dcterms:modified xsi:type="dcterms:W3CDTF">2020-05-20T12:51:56Z</dcterms:modified>
</cp:coreProperties>
</file>