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D7E4-FE76-418B-91F3-0903A7879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35665"/>
          </a:xfrm>
        </p:spPr>
        <p:txBody>
          <a:bodyPr/>
          <a:lstStyle/>
          <a:p>
            <a:r>
              <a:rPr lang="en-US" dirty="0"/>
              <a:t>Potential &amp; Kinetic Energy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E4E9F-F99F-43AC-B059-6E5385A7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35665"/>
            <a:ext cx="5518298" cy="5922335"/>
          </a:xfrm>
        </p:spPr>
        <p:txBody>
          <a:bodyPr>
            <a:normAutofit/>
          </a:bodyPr>
          <a:lstStyle/>
          <a:p>
            <a:r>
              <a:rPr lang="en-US" b="1" u="sng" dirty="0"/>
              <a:t>Conservation of Mechanical Energy</a:t>
            </a:r>
            <a:r>
              <a:rPr lang="en-US" dirty="0"/>
              <a:t>:</a:t>
            </a:r>
          </a:p>
          <a:p>
            <a:r>
              <a:rPr lang="en-US" dirty="0"/>
              <a:t>M.E. (Mechanical Energy) = K.E. (Kinetic Energy) + P.E. (Potential Energy)</a:t>
            </a:r>
          </a:p>
          <a:p>
            <a:endParaRPr lang="en-US" dirty="0"/>
          </a:p>
          <a:p>
            <a:r>
              <a:rPr lang="en-US" b="1" u="sng" dirty="0"/>
              <a:t>Gravitational Potential Energy</a:t>
            </a:r>
            <a:r>
              <a:rPr lang="en-US" dirty="0"/>
              <a:t>:</a:t>
            </a:r>
          </a:p>
          <a:p>
            <a:r>
              <a:rPr lang="en-US" sz="3200" b="1" dirty="0"/>
              <a:t>PE = </a:t>
            </a:r>
            <a:r>
              <a:rPr lang="en-US" sz="3200" b="1" dirty="0" err="1"/>
              <a:t>mgh</a:t>
            </a:r>
            <a:r>
              <a:rPr lang="en-US" sz="3200" b="1" dirty="0"/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where m = mass (kg),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 (acceleration due to Earth’s gravity) = 10 m/s</a:t>
            </a:r>
            <a:r>
              <a:rPr lang="en-US" baseline="30000" dirty="0"/>
              <a:t>2</a:t>
            </a:r>
            <a:r>
              <a:rPr lang="en-US" dirty="0"/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 = height</a:t>
            </a:r>
          </a:p>
          <a:p>
            <a:endParaRPr lang="en-US" dirty="0"/>
          </a:p>
          <a:p>
            <a:r>
              <a:rPr lang="en-US" b="1" u="sng" dirty="0"/>
              <a:t>Kinetic Energy:</a:t>
            </a:r>
          </a:p>
          <a:p>
            <a:r>
              <a:rPr lang="en-US" sz="3200" b="1" dirty="0"/>
              <a:t>KE = ½ mv</a:t>
            </a:r>
            <a:r>
              <a:rPr lang="en-US" sz="3200" b="1" baseline="30000" dirty="0"/>
              <a:t>2</a:t>
            </a:r>
            <a:r>
              <a:rPr lang="en-US" sz="3200" b="1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where m = mass (kg),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v = velocity (m/s)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EAB90-3187-4085-BAC3-F9C734CE41B7}"/>
              </a:ext>
            </a:extLst>
          </p:cNvPr>
          <p:cNvSpPr txBox="1"/>
          <p:nvPr/>
        </p:nvSpPr>
        <p:spPr>
          <a:xfrm>
            <a:off x="5518298" y="935665"/>
            <a:ext cx="622359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Break out a sheet of paper and pencil, and try these: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Type I:  Single Formula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 20 kg object is held 10 m above the ground.  How much gravitational potential energy does it have?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 1 kg brick is thrown with a velocity of 10 m/s.  How much kinetic energy does it have?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The acceleration due to gravity on the moon is only 1/6 as large as it is on Earth.  What is the potential energy of a 10 kg object held 10 m above the surface of the moon?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Type II:  Energy Transformation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/>
              <a:t>A 2 kg rock falls off of a cliff that is 100 m tall.  How fast is it moving just before it crashes into the ground?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Really, this only works if you do them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4E74-C439-4BF3-9B44-4B09D256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265" y="-1"/>
            <a:ext cx="8442251" cy="967563"/>
          </a:xfrm>
        </p:spPr>
        <p:txBody>
          <a:bodyPr>
            <a:normAutofit/>
          </a:bodyPr>
          <a:lstStyle/>
          <a:p>
            <a:r>
              <a:rPr lang="en-US" sz="4400" b="1" dirty="0"/>
              <a:t>PE = </a:t>
            </a:r>
            <a:r>
              <a:rPr lang="en-US" sz="4400" b="1" dirty="0" err="1"/>
              <a:t>mgh</a:t>
            </a:r>
            <a:r>
              <a:rPr lang="en-US" sz="4400" b="1" dirty="0"/>
              <a:t>          KE = ½ mv</a:t>
            </a:r>
            <a:r>
              <a:rPr lang="en-US" sz="4400" b="1" baseline="30000" dirty="0"/>
              <a:t>2</a:t>
            </a:r>
            <a:r>
              <a:rPr lang="en-US" sz="4400" b="1" dirty="0"/>
              <a:t>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213C5-2C07-4303-A04B-41A31779E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2307265" cy="6857999"/>
          </a:xfrm>
        </p:spPr>
        <p:txBody>
          <a:bodyPr>
            <a:normAutofit lnSpcReduction="10000"/>
          </a:bodyPr>
          <a:lstStyle/>
          <a:p>
            <a:pPr indent="-342900">
              <a:buAutoNum type="arabicPeriod"/>
            </a:pPr>
            <a:r>
              <a:rPr lang="en-US" sz="1600" dirty="0"/>
              <a:t>A 20 kg object is held 10 m above the ground.  How much gravitational potential energy does it have?</a:t>
            </a:r>
          </a:p>
          <a:p>
            <a:pPr indent="-342900">
              <a:buAutoNum type="arabicPeriod"/>
            </a:pPr>
            <a:r>
              <a:rPr lang="en-US" sz="1600" dirty="0"/>
              <a:t>A 1 kg brick is thrown with a velocity of 10 m/s.  How much kinetic energy does it have?</a:t>
            </a:r>
          </a:p>
          <a:p>
            <a:pPr indent="-342900">
              <a:buAutoNum type="arabicPeriod"/>
            </a:pPr>
            <a:r>
              <a:rPr lang="en-US" sz="1600" dirty="0"/>
              <a:t>The acceleration due to gravity on the moon is only 1/6 as large as it is on Earth.  What is the potential energy of a 10 kg object held 10 m above the surface of the moon?</a:t>
            </a:r>
          </a:p>
          <a:p>
            <a:pPr indent="-342900">
              <a:buAutoNum type="arabicPeriod" startAt="4"/>
            </a:pPr>
            <a:r>
              <a:rPr lang="en-US" sz="1600" dirty="0"/>
              <a:t>A 2 kg rock falls off of a cliff that is 100 m tall.  How fast is it moving just before it crashes into the ground?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19397E-E51A-4CBC-903A-08A6E9703259}"/>
              </a:ext>
            </a:extLst>
          </p:cNvPr>
          <p:cNvSpPr txBox="1">
            <a:spLocks/>
          </p:cNvSpPr>
          <p:nvPr/>
        </p:nvSpPr>
        <p:spPr>
          <a:xfrm>
            <a:off x="10749516" y="0"/>
            <a:ext cx="1442484" cy="547576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PROBLEM SOLVING STEPS</a:t>
            </a:r>
          </a:p>
          <a:p>
            <a:pPr indent="-342900">
              <a:buFont typeface="Wingdings 2" charset="2"/>
              <a:buAutoNum type="arabicPeriod"/>
            </a:pPr>
            <a:r>
              <a:rPr lang="en-US" sz="1600" dirty="0"/>
              <a:t>List knowns and unknowns</a:t>
            </a:r>
          </a:p>
          <a:p>
            <a:pPr indent="-342900">
              <a:buFont typeface="Wingdings 2" charset="2"/>
              <a:buAutoNum type="arabicPeriod"/>
            </a:pPr>
            <a:r>
              <a:rPr lang="en-US" sz="1600" dirty="0"/>
              <a:t>Select formula</a:t>
            </a:r>
          </a:p>
          <a:p>
            <a:pPr indent="-342900">
              <a:buFont typeface="Wingdings 2" charset="2"/>
              <a:buAutoNum type="arabicPeriod"/>
            </a:pPr>
            <a:r>
              <a:rPr lang="en-US" sz="1600" dirty="0"/>
              <a:t>Plug-in</a:t>
            </a:r>
          </a:p>
          <a:p>
            <a:pPr indent="-342900">
              <a:buFont typeface="Wingdings 2" charset="2"/>
              <a:buAutoNum type="arabicPeriod"/>
            </a:pPr>
            <a:r>
              <a:rPr lang="en-US" sz="1600" dirty="0"/>
              <a:t>Solve</a:t>
            </a:r>
          </a:p>
          <a:p>
            <a:pPr indent="-342900">
              <a:buFont typeface="Wingdings 2" charset="2"/>
              <a:buAutoNum type="arabicPeriod"/>
            </a:pPr>
            <a:r>
              <a:rPr lang="en-US" sz="1600" dirty="0"/>
              <a:t>Check</a:t>
            </a:r>
          </a:p>
          <a:p>
            <a:pPr marL="36900" indent="0">
              <a:buFont typeface="Wingdings 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5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iff Clip Art, HD Png Download , Transparent Png Image - PNGitem">
            <a:extLst>
              <a:ext uri="{FF2B5EF4-FFF2-40B4-BE49-F238E27FC236}">
                <a16:creationId xmlns:a16="http://schemas.microsoft.com/office/drawing/2014/main" id="{05AD7B89-61C2-4794-AB2A-EB37D91C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91"/>
          <a:stretch/>
        </p:blipFill>
        <p:spPr bwMode="auto">
          <a:xfrm>
            <a:off x="-449107" y="5556596"/>
            <a:ext cx="2979299" cy="15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liff Clip Art, HD Png Download , Transparent Png Image - PNGitem">
            <a:extLst>
              <a:ext uri="{FF2B5EF4-FFF2-40B4-BE49-F238E27FC236}">
                <a16:creationId xmlns:a16="http://schemas.microsoft.com/office/drawing/2014/main" id="{F7AD26DF-E7C3-4005-BDC1-55BE8D921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91"/>
          <a:stretch/>
        </p:blipFill>
        <p:spPr bwMode="auto">
          <a:xfrm>
            <a:off x="-427252" y="4642195"/>
            <a:ext cx="2979299" cy="15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liff Clip Art, HD Png Download , Transparent Png Image - PNGitem">
            <a:extLst>
              <a:ext uri="{FF2B5EF4-FFF2-40B4-BE49-F238E27FC236}">
                <a16:creationId xmlns:a16="http://schemas.microsoft.com/office/drawing/2014/main" id="{AD351F62-E5A9-4893-B0DB-0A8CF905E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91"/>
          <a:stretch/>
        </p:blipFill>
        <p:spPr bwMode="auto">
          <a:xfrm>
            <a:off x="-427251" y="3411655"/>
            <a:ext cx="2979299" cy="15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liff Clip Art, HD Png Download , Transparent Png Image - PNGitem">
            <a:extLst>
              <a:ext uri="{FF2B5EF4-FFF2-40B4-BE49-F238E27FC236}">
                <a16:creationId xmlns:a16="http://schemas.microsoft.com/office/drawing/2014/main" id="{F8472053-ADE0-49DF-AA09-D26D4F6E3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91"/>
          <a:stretch/>
        </p:blipFill>
        <p:spPr bwMode="auto">
          <a:xfrm>
            <a:off x="-427250" y="2168352"/>
            <a:ext cx="2979299" cy="15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899D4-37EB-4306-BD0C-678FED17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844" y="95578"/>
            <a:ext cx="4457786" cy="850832"/>
          </a:xfrm>
        </p:spPr>
        <p:txBody>
          <a:bodyPr/>
          <a:lstStyle/>
          <a:p>
            <a:r>
              <a:rPr lang="en-US" dirty="0"/>
              <a:t>Reference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B3CC5-4D75-494A-8828-20BBE34C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529" y="884666"/>
            <a:ext cx="8166417" cy="4472763"/>
          </a:xfrm>
        </p:spPr>
        <p:txBody>
          <a:bodyPr>
            <a:normAutofit/>
          </a:bodyPr>
          <a:lstStyle/>
          <a:p>
            <a:r>
              <a:rPr lang="en-US" dirty="0"/>
              <a:t>Potential Energy is relative to a reference point.</a:t>
            </a:r>
          </a:p>
          <a:p>
            <a:r>
              <a:rPr lang="en-US" dirty="0"/>
              <a:t>The “zero point” is usually set to the surface of the Earth, but it doesn’t have to be.</a:t>
            </a:r>
          </a:p>
          <a:p>
            <a:r>
              <a:rPr lang="en-US" dirty="0"/>
              <a:t>The “true” reference point for GPE of Earth is the planet’s core.</a:t>
            </a:r>
          </a:p>
          <a:p>
            <a:endParaRPr lang="en-US" dirty="0"/>
          </a:p>
          <a:p>
            <a:pPr marL="36900" indent="0">
              <a:buNone/>
            </a:pPr>
            <a:r>
              <a:rPr lang="en-US" dirty="0"/>
              <a:t>What is the potential energy of point A?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It can only be calculated relative to a different position (B or C, for example)</a:t>
            </a:r>
          </a:p>
        </p:txBody>
      </p:sp>
      <p:pic>
        <p:nvPicPr>
          <p:cNvPr id="1030" name="Picture 6" descr="Cliff Clip Art, HD Png Download , Transparent Png Image - PNGitem">
            <a:extLst>
              <a:ext uri="{FF2B5EF4-FFF2-40B4-BE49-F238E27FC236}">
                <a16:creationId xmlns:a16="http://schemas.microsoft.com/office/drawing/2014/main" id="{41CD1D28-2F6B-4E31-A86C-1D8C6B8E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252" y="549967"/>
            <a:ext cx="2979299" cy="23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liff Clip Art, HD Png Download , Transparent Png Image - PNGitem">
            <a:extLst>
              <a:ext uri="{FF2B5EF4-FFF2-40B4-BE49-F238E27FC236}">
                <a16:creationId xmlns:a16="http://schemas.microsoft.com/office/drawing/2014/main" id="{609E4018-9FD8-46EA-8186-E40C3515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4" y="1987991"/>
            <a:ext cx="2979299" cy="23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liff Clip Art, HD Png Download , Transparent Png Image - PNGitem">
            <a:extLst>
              <a:ext uri="{FF2B5EF4-FFF2-40B4-BE49-F238E27FC236}">
                <a16:creationId xmlns:a16="http://schemas.microsoft.com/office/drawing/2014/main" id="{C7BE7B9D-406F-4F55-9206-2D9B24AAC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91"/>
          <a:stretch/>
        </p:blipFill>
        <p:spPr bwMode="auto">
          <a:xfrm>
            <a:off x="711274" y="3797987"/>
            <a:ext cx="2979299" cy="15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liff Clip Art, HD Png Download , Transparent Png Image - PNGitem">
            <a:extLst>
              <a:ext uri="{FF2B5EF4-FFF2-40B4-BE49-F238E27FC236}">
                <a16:creationId xmlns:a16="http://schemas.microsoft.com/office/drawing/2014/main" id="{7B4FC834-68C9-4E68-B92D-71BF51464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91"/>
          <a:stretch/>
        </p:blipFill>
        <p:spPr bwMode="auto">
          <a:xfrm>
            <a:off x="711274" y="4794594"/>
            <a:ext cx="2979299" cy="15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liff Clip Art, HD Png Download , Transparent Png Image - PNGitem">
            <a:extLst>
              <a:ext uri="{FF2B5EF4-FFF2-40B4-BE49-F238E27FC236}">
                <a16:creationId xmlns:a16="http://schemas.microsoft.com/office/drawing/2014/main" id="{FFFC4E16-C042-40E3-856C-08D02AC39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005"/>
          <a:stretch/>
        </p:blipFill>
        <p:spPr bwMode="auto">
          <a:xfrm>
            <a:off x="2403444" y="5574315"/>
            <a:ext cx="2979299" cy="12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liff Clip Art, HD Png Download , Transparent Png Image - PNGitem">
            <a:extLst>
              <a:ext uri="{FF2B5EF4-FFF2-40B4-BE49-F238E27FC236}">
                <a16:creationId xmlns:a16="http://schemas.microsoft.com/office/drawing/2014/main" id="{0A8BBE3F-7342-4E60-94B2-8C95A1042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005"/>
          <a:stretch/>
        </p:blipFill>
        <p:spPr bwMode="auto">
          <a:xfrm>
            <a:off x="4182625" y="5574315"/>
            <a:ext cx="2979299" cy="12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liff Clip Art, HD Png Download , Transparent Png Image - PNGitem">
            <a:extLst>
              <a:ext uri="{FF2B5EF4-FFF2-40B4-BE49-F238E27FC236}">
                <a16:creationId xmlns:a16="http://schemas.microsoft.com/office/drawing/2014/main" id="{CA62CE53-BE72-40EE-B42E-B74674A2E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005"/>
          <a:stretch/>
        </p:blipFill>
        <p:spPr bwMode="auto">
          <a:xfrm>
            <a:off x="5874795" y="5574315"/>
            <a:ext cx="2979299" cy="12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iff Clip Art, HD Png Download , Transparent Png Image - PNGitem">
            <a:extLst>
              <a:ext uri="{FF2B5EF4-FFF2-40B4-BE49-F238E27FC236}">
                <a16:creationId xmlns:a16="http://schemas.microsoft.com/office/drawing/2014/main" id="{C843CD8C-7103-42C9-9BB4-3EFCAC01D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91"/>
          <a:stretch/>
        </p:blipFill>
        <p:spPr bwMode="auto">
          <a:xfrm>
            <a:off x="733129" y="5592034"/>
            <a:ext cx="2979299" cy="15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ED2E4B1-8A09-47A6-9EAA-29FFC733B7A2}"/>
              </a:ext>
            </a:extLst>
          </p:cNvPr>
          <p:cNvSpPr/>
          <p:nvPr/>
        </p:nvSpPr>
        <p:spPr>
          <a:xfrm>
            <a:off x="1733107" y="95578"/>
            <a:ext cx="670337" cy="6699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kg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2F864C-2AFD-4279-8BC0-698CE7C0DE6F}"/>
              </a:ext>
            </a:extLst>
          </p:cNvPr>
          <p:cNvSpPr/>
          <p:nvPr/>
        </p:nvSpPr>
        <p:spPr>
          <a:xfrm>
            <a:off x="2456250" y="1520249"/>
            <a:ext cx="670337" cy="6699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kg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874D79-DFC8-4061-9ECD-927B2A0D82F1}"/>
              </a:ext>
            </a:extLst>
          </p:cNvPr>
          <p:cNvSpPr/>
          <p:nvPr/>
        </p:nvSpPr>
        <p:spPr>
          <a:xfrm>
            <a:off x="3308989" y="5105782"/>
            <a:ext cx="670337" cy="6699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kg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F3638-6C34-412B-9EA0-9B0F4E84F515}"/>
              </a:ext>
            </a:extLst>
          </p:cNvPr>
          <p:cNvCxnSpPr/>
          <p:nvPr/>
        </p:nvCxnSpPr>
        <p:spPr>
          <a:xfrm>
            <a:off x="387033" y="765543"/>
            <a:ext cx="0" cy="4978218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B09B1E-6322-43A2-9940-1149F80AE92A}"/>
              </a:ext>
            </a:extLst>
          </p:cNvPr>
          <p:cNvCxnSpPr>
            <a:cxnSpLocks/>
          </p:cNvCxnSpPr>
          <p:nvPr/>
        </p:nvCxnSpPr>
        <p:spPr>
          <a:xfrm>
            <a:off x="1733107" y="2190214"/>
            <a:ext cx="0" cy="3564441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4689FFE-5557-42B5-8B3E-39858CB9E288}"/>
              </a:ext>
            </a:extLst>
          </p:cNvPr>
          <p:cNvSpPr txBox="1"/>
          <p:nvPr/>
        </p:nvSpPr>
        <p:spPr>
          <a:xfrm>
            <a:off x="388815" y="329056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395E46-D78F-4132-AA4B-FB5BA3A144F1}"/>
              </a:ext>
            </a:extLst>
          </p:cNvPr>
          <p:cNvSpPr txBox="1"/>
          <p:nvPr/>
        </p:nvSpPr>
        <p:spPr>
          <a:xfrm>
            <a:off x="1856610" y="404782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901E32-9387-411B-BDE9-E52891725D3D}"/>
              </a:ext>
            </a:extLst>
          </p:cNvPr>
          <p:cNvSpPr txBox="1"/>
          <p:nvPr/>
        </p:nvSpPr>
        <p:spPr>
          <a:xfrm>
            <a:off x="1009965" y="35644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B57887-C25C-49F8-A085-B97326E19C98}"/>
              </a:ext>
            </a:extLst>
          </p:cNvPr>
          <p:cNvSpPr txBox="1"/>
          <p:nvPr/>
        </p:nvSpPr>
        <p:spPr>
          <a:xfrm>
            <a:off x="2008148" y="170609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BE8558-D8E4-40DB-9D33-E2B4E235850D}"/>
              </a:ext>
            </a:extLst>
          </p:cNvPr>
          <p:cNvSpPr txBox="1"/>
          <p:nvPr/>
        </p:nvSpPr>
        <p:spPr>
          <a:xfrm>
            <a:off x="4266215" y="532577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5156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4BB32-6210-4D51-8DE7-1FCCA996F62A}"/>
              </a:ext>
            </a:extLst>
          </p:cNvPr>
          <p:cNvSpPr/>
          <p:nvPr/>
        </p:nvSpPr>
        <p:spPr>
          <a:xfrm>
            <a:off x="6863972" y="974701"/>
            <a:ext cx="2326263" cy="2137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40243-3DA8-44A5-ACFD-0EE5D645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570"/>
            <a:ext cx="10353762" cy="970450"/>
          </a:xfrm>
        </p:spPr>
        <p:txBody>
          <a:bodyPr/>
          <a:lstStyle/>
          <a:p>
            <a:r>
              <a:rPr lang="en-US" dirty="0"/>
              <a:t>Many Other Types of Potential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0B8E1-8651-4FC7-B6B6-5F4849D69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55" y="1071964"/>
            <a:ext cx="2789525" cy="2829879"/>
          </a:xfrm>
        </p:spPr>
        <p:txBody>
          <a:bodyPr/>
          <a:lstStyle/>
          <a:p>
            <a:r>
              <a:rPr lang="en-US" dirty="0"/>
              <a:t>Elastic</a:t>
            </a:r>
          </a:p>
          <a:p>
            <a:r>
              <a:rPr lang="en-US" dirty="0"/>
              <a:t>Chemical Bonds</a:t>
            </a:r>
          </a:p>
          <a:p>
            <a:r>
              <a:rPr lang="en-US" dirty="0"/>
              <a:t>Electrochemical Gradient</a:t>
            </a:r>
          </a:p>
          <a:p>
            <a:r>
              <a:rPr lang="en-US" dirty="0"/>
              <a:t>Electromagnetic</a:t>
            </a:r>
          </a:p>
          <a:p>
            <a:r>
              <a:rPr lang="en-US" dirty="0"/>
              <a:t>Quantum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Wooden Slingshot With A Stretched Rubber Band. Royalty Free ...">
            <a:extLst>
              <a:ext uri="{FF2B5EF4-FFF2-40B4-BE49-F238E27FC236}">
                <a16:creationId xmlns:a16="http://schemas.microsoft.com/office/drawing/2014/main" id="{A00CE0FE-88A0-4891-819B-79D2BC8B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5" b="100000" l="807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63" y="938610"/>
            <a:ext cx="3590924" cy="23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060BA2E-97C8-4E0D-8422-85834FCD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33" y="599121"/>
            <a:ext cx="3029387" cy="28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ectrochemical gradient - Wikipedia">
            <a:extLst>
              <a:ext uri="{FF2B5EF4-FFF2-40B4-BE49-F238E27FC236}">
                <a16:creationId xmlns:a16="http://schemas.microsoft.com/office/drawing/2014/main" id="{00E98BA9-AA9F-4ABA-B8A4-2DDFDD1A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64" y="3464211"/>
            <a:ext cx="4486881" cy="32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gnetic field around the poles of permanent magnets in repulsive ...">
            <a:extLst>
              <a:ext uri="{FF2B5EF4-FFF2-40B4-BE49-F238E27FC236}">
                <a16:creationId xmlns:a16="http://schemas.microsoft.com/office/drawing/2014/main" id="{82867962-1200-4F0F-BFAD-E59416C45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40" y="3487691"/>
            <a:ext cx="1527720" cy="31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Is A Gamma-Ray Burst And What Causes It? » Science ABC">
            <a:extLst>
              <a:ext uri="{FF2B5EF4-FFF2-40B4-BE49-F238E27FC236}">
                <a16:creationId xmlns:a16="http://schemas.microsoft.com/office/drawing/2014/main" id="{2681A7D5-D283-40F6-B5E9-2E7B08EF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2" y="4553604"/>
            <a:ext cx="4310578" cy="15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75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80</TotalTime>
  <Words>464</Words>
  <Application>Microsoft Office PowerPoint</Application>
  <PresentationFormat>Widescreen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Calisto MT</vt:lpstr>
      <vt:lpstr>Wingdings 2</vt:lpstr>
      <vt:lpstr>Slate</vt:lpstr>
      <vt:lpstr>Potential &amp; Kinetic Energy Applications</vt:lpstr>
      <vt:lpstr>PE = mgh          KE = ½ mv2  </vt:lpstr>
      <vt:lpstr>Reference Point</vt:lpstr>
      <vt:lpstr>Many Other Types of Potential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&amp; Kinetic Energy Applications</dc:title>
  <dc:creator>Nicholas Tomasino</dc:creator>
  <cp:lastModifiedBy>Nicholas Tomasino</cp:lastModifiedBy>
  <cp:revision>7</cp:revision>
  <dcterms:created xsi:type="dcterms:W3CDTF">2020-04-29T12:22:44Z</dcterms:created>
  <dcterms:modified xsi:type="dcterms:W3CDTF">2020-04-29T13:43:14Z</dcterms:modified>
</cp:coreProperties>
</file>