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Tomasino" userId="35b4c3707a21e2cd" providerId="LiveId" clId="{321C35CD-29F1-48E5-8D64-DBC02844E9F6}"/>
    <pc:docChg chg="custSel addSld modSld sldOrd">
      <pc:chgData name="Nicholas Tomasino" userId="35b4c3707a21e2cd" providerId="LiveId" clId="{321C35CD-29F1-48E5-8D64-DBC02844E9F6}" dt="2020-05-11T14:59:10.456" v="1190" actId="1076"/>
      <pc:docMkLst>
        <pc:docMk/>
      </pc:docMkLst>
      <pc:sldChg chg="modSp mod">
        <pc:chgData name="Nicholas Tomasino" userId="35b4c3707a21e2cd" providerId="LiveId" clId="{321C35CD-29F1-48E5-8D64-DBC02844E9F6}" dt="2020-05-11T14:51:11.037" v="666" actId="27636"/>
        <pc:sldMkLst>
          <pc:docMk/>
          <pc:sldMk cId="3265501247" sldId="257"/>
        </pc:sldMkLst>
        <pc:spChg chg="mod">
          <ac:chgData name="Nicholas Tomasino" userId="35b4c3707a21e2cd" providerId="LiveId" clId="{321C35CD-29F1-48E5-8D64-DBC02844E9F6}" dt="2020-05-11T14:51:11.037" v="666" actId="27636"/>
          <ac:spMkLst>
            <pc:docMk/>
            <pc:sldMk cId="3265501247" sldId="257"/>
            <ac:spMk id="3" creationId="{665E4EF7-E331-4859-8484-78DD6F702000}"/>
          </ac:spMkLst>
        </pc:spChg>
      </pc:sldChg>
      <pc:sldChg chg="ord">
        <pc:chgData name="Nicholas Tomasino" userId="35b4c3707a21e2cd" providerId="LiveId" clId="{321C35CD-29F1-48E5-8D64-DBC02844E9F6}" dt="2020-05-11T14:40:20.595" v="1"/>
        <pc:sldMkLst>
          <pc:docMk/>
          <pc:sldMk cId="1480648360" sldId="258"/>
        </pc:sldMkLst>
      </pc:sldChg>
      <pc:sldChg chg="addSp modSp new mod ord">
        <pc:chgData name="Nicholas Tomasino" userId="35b4c3707a21e2cd" providerId="LiveId" clId="{321C35CD-29F1-48E5-8D64-DBC02844E9F6}" dt="2020-05-11T14:57:42.993" v="1098"/>
        <pc:sldMkLst>
          <pc:docMk/>
          <pc:sldMk cId="4262765998" sldId="261"/>
        </pc:sldMkLst>
        <pc:spChg chg="mod">
          <ac:chgData name="Nicholas Tomasino" userId="35b4c3707a21e2cd" providerId="LiveId" clId="{321C35CD-29F1-48E5-8D64-DBC02844E9F6}" dt="2020-05-11T14:43:36.362" v="56" actId="114"/>
          <ac:spMkLst>
            <pc:docMk/>
            <pc:sldMk cId="4262765998" sldId="261"/>
            <ac:spMk id="2" creationId="{0D811EA6-84A4-4A86-8B63-7025AD9597D0}"/>
          </ac:spMkLst>
        </pc:spChg>
        <pc:spChg chg="mod">
          <ac:chgData name="Nicholas Tomasino" userId="35b4c3707a21e2cd" providerId="LiveId" clId="{321C35CD-29F1-48E5-8D64-DBC02844E9F6}" dt="2020-05-11T14:49:47.820" v="571" actId="20577"/>
          <ac:spMkLst>
            <pc:docMk/>
            <pc:sldMk cId="4262765998" sldId="261"/>
            <ac:spMk id="3" creationId="{2789B495-0166-46F0-BFE4-6E147FA10B1F}"/>
          </ac:spMkLst>
        </pc:spChg>
        <pc:picChg chg="add mod">
          <ac:chgData name="Nicholas Tomasino" userId="35b4c3707a21e2cd" providerId="LiveId" clId="{321C35CD-29F1-48E5-8D64-DBC02844E9F6}" dt="2020-05-11T14:45:29.938" v="314" actId="1076"/>
          <ac:picMkLst>
            <pc:docMk/>
            <pc:sldMk cId="4262765998" sldId="261"/>
            <ac:picMk id="3074" creationId="{1F6BD232-E0F2-49A3-BAB1-A8881D7A3AFA}"/>
          </ac:picMkLst>
        </pc:picChg>
      </pc:sldChg>
      <pc:sldChg chg="addSp delSp modSp new mod ord">
        <pc:chgData name="Nicholas Tomasino" userId="35b4c3707a21e2cd" providerId="LiveId" clId="{321C35CD-29F1-48E5-8D64-DBC02844E9F6}" dt="2020-05-11T14:59:10.456" v="1190" actId="1076"/>
        <pc:sldMkLst>
          <pc:docMk/>
          <pc:sldMk cId="407524315" sldId="262"/>
        </pc:sldMkLst>
        <pc:spChg chg="mod">
          <ac:chgData name="Nicholas Tomasino" userId="35b4c3707a21e2cd" providerId="LiveId" clId="{321C35CD-29F1-48E5-8D64-DBC02844E9F6}" dt="2020-05-11T14:53:56.202" v="703" actId="20577"/>
          <ac:spMkLst>
            <pc:docMk/>
            <pc:sldMk cId="407524315" sldId="262"/>
            <ac:spMk id="2" creationId="{4D848658-FF76-41E6-8787-41B3D48754DC}"/>
          </ac:spMkLst>
        </pc:spChg>
        <pc:spChg chg="mod">
          <ac:chgData name="Nicholas Tomasino" userId="35b4c3707a21e2cd" providerId="LiveId" clId="{321C35CD-29F1-48E5-8D64-DBC02844E9F6}" dt="2020-05-11T14:58:40.208" v="1178" actId="1076"/>
          <ac:spMkLst>
            <pc:docMk/>
            <pc:sldMk cId="407524315" sldId="262"/>
            <ac:spMk id="3" creationId="{7837B0EC-0E7A-41A4-A5DF-BBD12BE2353F}"/>
          </ac:spMkLst>
        </pc:spChg>
        <pc:spChg chg="add del mod">
          <ac:chgData name="Nicholas Tomasino" userId="35b4c3707a21e2cd" providerId="LiveId" clId="{321C35CD-29F1-48E5-8D64-DBC02844E9F6}" dt="2020-05-11T14:58:54.595" v="1187"/>
          <ac:spMkLst>
            <pc:docMk/>
            <pc:sldMk cId="407524315" sldId="262"/>
            <ac:spMk id="5" creationId="{CB5A6602-A2C7-4DCF-BDEB-43D3CD20FD5D}"/>
          </ac:spMkLst>
        </pc:spChg>
        <pc:spChg chg="add mod">
          <ac:chgData name="Nicholas Tomasino" userId="35b4c3707a21e2cd" providerId="LiveId" clId="{321C35CD-29F1-48E5-8D64-DBC02844E9F6}" dt="2020-05-11T14:59:10.456" v="1190" actId="1076"/>
          <ac:spMkLst>
            <pc:docMk/>
            <pc:sldMk cId="407524315" sldId="262"/>
            <ac:spMk id="6" creationId="{04336805-546B-45D1-B47D-4853D22309D5}"/>
          </ac:spMkLst>
        </pc:spChg>
        <pc:picChg chg="add mod modCrop">
          <ac:chgData name="Nicholas Tomasino" userId="35b4c3707a21e2cd" providerId="LiveId" clId="{321C35CD-29F1-48E5-8D64-DBC02844E9F6}" dt="2020-05-11T14:54:23.576" v="709" actId="14100"/>
          <ac:picMkLst>
            <pc:docMk/>
            <pc:sldMk cId="407524315" sldId="262"/>
            <ac:picMk id="4" creationId="{08BB6765-29AC-4256-AABB-0158154332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B3A3-47CA-4BEB-BBC3-B420C346B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4595" y="106325"/>
            <a:ext cx="4221126" cy="970361"/>
          </a:xfrm>
        </p:spPr>
        <p:txBody>
          <a:bodyPr/>
          <a:lstStyle/>
          <a:p>
            <a:r>
              <a:rPr lang="en-US" dirty="0"/>
              <a:t>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655C7-74EC-4F8B-93B8-548379535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1154" y="1103051"/>
            <a:ext cx="9448800" cy="344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the bicycle as a simple machine:</a:t>
            </a:r>
          </a:p>
        </p:txBody>
      </p:sp>
      <p:pic>
        <p:nvPicPr>
          <p:cNvPr id="4" name="Picture 2" descr="ISI_Student Text.book">
            <a:extLst>
              <a:ext uri="{FF2B5EF4-FFF2-40B4-BE49-F238E27FC236}">
                <a16:creationId xmlns:a16="http://schemas.microsoft.com/office/drawing/2014/main" id="{C5FD2496-7BEA-48CD-95E7-392C58435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2" y="4200550"/>
            <a:ext cx="2261500" cy="25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C91EF-5EBC-4FA7-B215-A6DDE55DD666}"/>
              </a:ext>
            </a:extLst>
          </p:cNvPr>
          <p:cNvSpPr txBox="1"/>
          <p:nvPr/>
        </p:nvSpPr>
        <p:spPr>
          <a:xfrm>
            <a:off x="2597888" y="1473792"/>
            <a:ext cx="944880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 bicycle moves because the road pushes it forward (right).  This happens because the tires of the bicycle push the road backwards (left).  This is the action-reaction pair that moves the bike.</a:t>
            </a:r>
          </a:p>
          <a:p>
            <a:endParaRPr lang="en-US" sz="1600" dirty="0"/>
          </a:p>
          <a:p>
            <a:r>
              <a:rPr lang="en-US" sz="1600" dirty="0"/>
              <a:t>The rider does work on the bicycle equal to the force they exert on the pedals times the distance the pedals move (W = F</a:t>
            </a:r>
            <a:r>
              <a:rPr lang="en-US" sz="1600" baseline="-25000" dirty="0"/>
              <a:t>1</a:t>
            </a:r>
            <a:r>
              <a:rPr lang="en-US" sz="1600" dirty="0"/>
              <a:t>d</a:t>
            </a:r>
            <a:r>
              <a:rPr lang="en-US" sz="1600" baseline="-25000" dirty="0"/>
              <a:t>1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r>
              <a:rPr lang="en-US" sz="1600" dirty="0"/>
              <a:t>The useful work output of the bicycle is the force of the road on the bicycle times the distance the bike travels.  (W=F</a:t>
            </a:r>
            <a:r>
              <a:rPr lang="en-US" sz="1600" baseline="-25000" dirty="0"/>
              <a:t>2</a:t>
            </a:r>
            <a:r>
              <a:rPr lang="en-US" sz="1600" dirty="0"/>
              <a:t>d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sz="1600" dirty="0"/>
              <a:t>Assume the work done by input forces is equal to the work done by output forces (i.e. there is no friction).</a:t>
            </a:r>
          </a:p>
          <a:p>
            <a:endParaRPr lang="en-US" sz="1600" dirty="0"/>
          </a:p>
          <a:p>
            <a:r>
              <a:rPr lang="en-US" sz="1600" dirty="0"/>
              <a:t>Suppose the rider exerts a force of 1,000 N on the pedals.  The pedals move a distance of 1.0 m along a circular path.</a:t>
            </a:r>
          </a:p>
          <a:p>
            <a:endParaRPr lang="en-US" sz="1600" dirty="0"/>
          </a:p>
          <a:p>
            <a:r>
              <a:rPr lang="en-US" sz="1600" dirty="0"/>
              <a:t>Questions:</a:t>
            </a:r>
          </a:p>
          <a:p>
            <a:pPr marL="342900" indent="-342900">
              <a:buAutoNum type="arabicPeriod"/>
            </a:pPr>
            <a:r>
              <a:rPr lang="en-US" sz="1600" dirty="0"/>
              <a:t>If the bicycle moves 10 m, what was the size of the force pushing the bike forward?</a:t>
            </a:r>
          </a:p>
          <a:p>
            <a:pPr marL="342900" indent="-342900">
              <a:buAutoNum type="arabicPeriod"/>
            </a:pPr>
            <a:r>
              <a:rPr lang="en-US" sz="1600" dirty="0"/>
              <a:t>Suppose the output force you just figured out stayed the same, but the bicycle only traveled 5 m when you test it in the real world.  How can you explain this?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C3BD9A-F35D-4621-AAA5-306A7B765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41" t="14154" r="13102" b="52354"/>
          <a:stretch/>
        </p:blipFill>
        <p:spPr>
          <a:xfrm>
            <a:off x="145312" y="877609"/>
            <a:ext cx="2261500" cy="23858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50C420-16A8-4EBB-8099-06FE49956EA3}"/>
              </a:ext>
            </a:extLst>
          </p:cNvPr>
          <p:cNvSpPr txBox="1"/>
          <p:nvPr/>
        </p:nvSpPr>
        <p:spPr>
          <a:xfrm>
            <a:off x="402265" y="227480"/>
            <a:ext cx="1747594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FORCES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49FD6-AEC4-4541-8C5B-A654EE343051}"/>
              </a:ext>
            </a:extLst>
          </p:cNvPr>
          <p:cNvSpPr txBox="1"/>
          <p:nvPr/>
        </p:nvSpPr>
        <p:spPr>
          <a:xfrm>
            <a:off x="562565" y="3472235"/>
            <a:ext cx="1426994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6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9B47-BE79-4A92-B41C-3BE7D41C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Catch-up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24B4-2C95-4BA6-B0EF-944C38AE9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new assignments.</a:t>
            </a:r>
          </a:p>
          <a:p>
            <a:r>
              <a:rPr lang="en-US" dirty="0"/>
              <a:t>Check Edmodo &amp; ck12 to find any missing work.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Today’s topics include material from last week’s ck12 assignment.</a:t>
            </a:r>
          </a:p>
        </p:txBody>
      </p:sp>
    </p:spTree>
    <p:extLst>
      <p:ext uri="{BB962C8B-B14F-4D97-AF65-F5344CB8AC3E}">
        <p14:creationId xmlns:p14="http://schemas.microsoft.com/office/powerpoint/2010/main" val="148064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83E67-DAC5-4D58-885A-3AF66CD3D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9" t="24030" r="39564" b="17292"/>
          <a:stretch/>
        </p:blipFill>
        <p:spPr>
          <a:xfrm>
            <a:off x="0" y="4824"/>
            <a:ext cx="12204813" cy="6853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7D32D-4EEE-4C21-9424-DD364416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F0A6-AD4E-4427-9EDF-0977E81F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ine you were trying to move boxes from one side of the room to ...">
            <a:extLst>
              <a:ext uri="{FF2B5EF4-FFF2-40B4-BE49-F238E27FC236}">
                <a16:creationId xmlns:a16="http://schemas.microsoft.com/office/drawing/2014/main" id="{77734FF7-FC1F-46A5-BE0F-201E4664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" y="4394886"/>
            <a:ext cx="2877365" cy="22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ine you were trying to move boxes from one side of the room to ...">
            <a:extLst>
              <a:ext uri="{FF2B5EF4-FFF2-40B4-BE49-F238E27FC236}">
                <a16:creationId xmlns:a16="http://schemas.microsoft.com/office/drawing/2014/main" id="{1B48AAAE-1A23-42F3-8005-8006C640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35" y="4343011"/>
            <a:ext cx="2877365" cy="24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ine you were trying to move boxes from one side of the room to ...">
            <a:extLst>
              <a:ext uri="{FF2B5EF4-FFF2-40B4-BE49-F238E27FC236}">
                <a16:creationId xmlns:a16="http://schemas.microsoft.com/office/drawing/2014/main" id="{0358375C-F200-4810-98EC-FA4D6A3D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28" y="4884898"/>
            <a:ext cx="4567371" cy="14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Meaning of Work - What Is Work? - ppt video online download">
            <a:extLst>
              <a:ext uri="{FF2B5EF4-FFF2-40B4-BE49-F238E27FC236}">
                <a16:creationId xmlns:a16="http://schemas.microsoft.com/office/drawing/2014/main" id="{D2AFC93F-CB5E-42B1-9690-6D8D26D79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32265" r="16931" b="15877"/>
          <a:stretch/>
        </p:blipFill>
        <p:spPr bwMode="auto">
          <a:xfrm>
            <a:off x="8790218" y="2240879"/>
            <a:ext cx="2715982" cy="162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elcome Back Minions!!! Warm up on the board…. Opener for Levers ...">
            <a:extLst>
              <a:ext uri="{FF2B5EF4-FFF2-40B4-BE49-F238E27FC236}">
                <a16:creationId xmlns:a16="http://schemas.microsoft.com/office/drawing/2014/main" id="{DD4E24D6-87C4-42A2-8EDC-ADDC1E3D6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2" t="22481" r="3062" b="9322"/>
          <a:stretch/>
        </p:blipFill>
        <p:spPr bwMode="auto">
          <a:xfrm>
            <a:off x="5213731" y="2176574"/>
            <a:ext cx="1381207" cy="15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evers &amp; Mechanical Advantage - VISTA HEIGHTS 8TH GRADE SCIENCE">
            <a:extLst>
              <a:ext uri="{FF2B5EF4-FFF2-40B4-BE49-F238E27FC236}">
                <a16:creationId xmlns:a16="http://schemas.microsoft.com/office/drawing/2014/main" id="{AB515C78-91B3-453E-A795-D75F8F64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879"/>
            <a:ext cx="3617258" cy="12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0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D0A9-00CF-4BD1-9227-4AA5F03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 to the Bicycle:  Mechanical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4EF7-E331-4859-8484-78DD6F702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7636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u="sng" dirty="0"/>
              <a:t>mechanical advantage (MA) </a:t>
            </a:r>
            <a:r>
              <a:rPr lang="en-US" dirty="0"/>
              <a:t>of a machine is the ratio of the input and output forces.</a:t>
            </a:r>
          </a:p>
          <a:p>
            <a:endParaRPr lang="en-US" dirty="0"/>
          </a:p>
          <a:p>
            <a:r>
              <a:rPr lang="en-US" dirty="0"/>
              <a:t>MA = F </a:t>
            </a:r>
            <a:r>
              <a:rPr lang="en-US" baseline="-25000" dirty="0"/>
              <a:t>output</a:t>
            </a:r>
            <a:r>
              <a:rPr lang="en-US" dirty="0"/>
              <a:t> / F </a:t>
            </a:r>
            <a:r>
              <a:rPr lang="en-US" baseline="-25000" dirty="0"/>
              <a:t>input</a:t>
            </a:r>
          </a:p>
          <a:p>
            <a:endParaRPr lang="en-US" dirty="0"/>
          </a:p>
          <a:p>
            <a:r>
              <a:rPr lang="en-US" dirty="0"/>
              <a:t>In the bicycle example, the input force on the pedals = 1,000 N, and the output force on the bike = 100 N</a:t>
            </a:r>
          </a:p>
          <a:p>
            <a:endParaRPr lang="en-US" dirty="0"/>
          </a:p>
          <a:p>
            <a:r>
              <a:rPr lang="en-US" dirty="0"/>
              <a:t>This bicycle as a complete system has a mechanical advantage of 0.1.  </a:t>
            </a:r>
          </a:p>
          <a:p>
            <a:pPr lvl="1"/>
            <a:r>
              <a:rPr lang="en-US" dirty="0"/>
              <a:t>The output force is 0.1 times the size of the input force.</a:t>
            </a:r>
          </a:p>
          <a:p>
            <a:pPr lvl="1"/>
            <a:r>
              <a:rPr lang="en-US" dirty="0"/>
              <a:t>The input force is 10x bigger than the output</a:t>
            </a:r>
          </a:p>
        </p:txBody>
      </p:sp>
    </p:spTree>
    <p:extLst>
      <p:ext uri="{BB962C8B-B14F-4D97-AF65-F5344CB8AC3E}">
        <p14:creationId xmlns:p14="http://schemas.microsoft.com/office/powerpoint/2010/main" val="326550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1EA6-84A4-4A86-8B63-7025AD95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33916"/>
            <a:ext cx="8610600" cy="1823485"/>
          </a:xfrm>
        </p:spPr>
        <p:txBody>
          <a:bodyPr>
            <a:normAutofit/>
          </a:bodyPr>
          <a:lstStyle/>
          <a:p>
            <a:r>
              <a:rPr lang="en-US" dirty="0"/>
              <a:t>Our bicycle example is actually a </a:t>
            </a:r>
            <a:r>
              <a:rPr lang="en-US" i="1" dirty="0"/>
              <a:t>Compound</a:t>
            </a:r>
            <a:r>
              <a:rPr lang="en-US" dirty="0"/>
              <a:t>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9B495-0166-46F0-BFE4-6E147FA1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302" y="2194560"/>
            <a:ext cx="4222898" cy="4024125"/>
          </a:xfrm>
        </p:spPr>
        <p:txBody>
          <a:bodyPr/>
          <a:lstStyle/>
          <a:p>
            <a:r>
              <a:rPr lang="en-US" dirty="0"/>
              <a:t>A compound machine is a combination of several simple machines.</a:t>
            </a:r>
          </a:p>
          <a:p>
            <a:r>
              <a:rPr lang="en-US" dirty="0"/>
              <a:t>In the bicycle example, the “</a:t>
            </a:r>
            <a:r>
              <a:rPr lang="en-US" dirty="0" err="1"/>
              <a:t>axl</a:t>
            </a:r>
            <a:r>
              <a:rPr lang="en-US" dirty="0"/>
              <a:t>” is actually the chain.</a:t>
            </a:r>
          </a:p>
          <a:p>
            <a:r>
              <a:rPr lang="en-US" dirty="0"/>
              <a:t>A bicycle with different gears can change how large the “</a:t>
            </a:r>
            <a:r>
              <a:rPr lang="en-US" dirty="0" err="1"/>
              <a:t>axl</a:t>
            </a:r>
            <a:r>
              <a:rPr lang="en-US" dirty="0"/>
              <a:t>” is, making the ratio between the wheel and “</a:t>
            </a:r>
            <a:r>
              <a:rPr lang="en-US" dirty="0" err="1"/>
              <a:t>axl</a:t>
            </a:r>
            <a:r>
              <a:rPr lang="en-US" dirty="0"/>
              <a:t>” size different.</a:t>
            </a:r>
          </a:p>
        </p:txBody>
      </p:sp>
      <p:pic>
        <p:nvPicPr>
          <p:cNvPr id="3074" name="Picture 2" descr="How to find the perfect gear ratios for your MTB drivetrain ...">
            <a:extLst>
              <a:ext uri="{FF2B5EF4-FFF2-40B4-BE49-F238E27FC236}">
                <a16:creationId xmlns:a16="http://schemas.microsoft.com/office/drawing/2014/main" id="{1F6BD232-E0F2-49A3-BAB1-A8881D7A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3" y="1700775"/>
            <a:ext cx="6778957" cy="45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6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8658-FF76-41E6-8787-41B3D487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Mechanical Advantage:  Jacks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7B0EC-0E7A-41A4-A5DF-BBD12BE2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763" y="2987749"/>
            <a:ext cx="6071191" cy="32322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bicycle uses a larger input force to produce a weaker output force (but greater distance).  Because the output force is &lt; input force, MA is &lt; 1.</a:t>
            </a:r>
          </a:p>
          <a:p>
            <a:endParaRPr lang="en-US" dirty="0"/>
          </a:p>
          <a:p>
            <a:r>
              <a:rPr lang="en-US" dirty="0"/>
              <a:t>A jack is used to lift heavy objects.  A jack lets the user do work with less force over a greater distance to produce a bigger force over a small distance.  Because the output force is &gt; input force, MA &gt; 1.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B6765-29AC-4256-AABB-01581543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4" t="20159" r="39107" b="22381"/>
          <a:stretch/>
        </p:blipFill>
        <p:spPr>
          <a:xfrm>
            <a:off x="435429" y="2307772"/>
            <a:ext cx="5438245" cy="3785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36805-546B-45D1-B47D-4853D22309D5}"/>
              </a:ext>
            </a:extLst>
          </p:cNvPr>
          <p:cNvSpPr/>
          <p:nvPr/>
        </p:nvSpPr>
        <p:spPr>
          <a:xfrm>
            <a:off x="-1428240" y="26582"/>
            <a:ext cx="2608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 = F </a:t>
            </a:r>
            <a:r>
              <a:rPr lang="en-US" baseline="-25000" dirty="0"/>
              <a:t>output</a:t>
            </a:r>
            <a:r>
              <a:rPr lang="en-US" dirty="0"/>
              <a:t> / F </a:t>
            </a:r>
            <a:r>
              <a:rPr lang="en-US" baseline="-250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40752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FA27-4557-43F6-8A6B-246621CF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91" y="190215"/>
            <a:ext cx="5158563" cy="1293028"/>
          </a:xfrm>
        </p:spPr>
        <p:txBody>
          <a:bodyPr/>
          <a:lstStyle/>
          <a:p>
            <a:r>
              <a:rPr lang="en-US" dirty="0"/>
              <a:t>Efficiency = W</a:t>
            </a:r>
            <a:r>
              <a:rPr lang="en-US" baseline="-25000" dirty="0"/>
              <a:t>o</a:t>
            </a:r>
            <a:r>
              <a:rPr lang="en-US" dirty="0"/>
              <a:t>/W</a:t>
            </a:r>
            <a:r>
              <a:rPr lang="en-US" baseline="-25000" dirty="0"/>
              <a:t>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D3CC3-3B41-45B4-8247-9AD486704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" y="1483243"/>
            <a:ext cx="11389242" cy="5374757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/>
              <a:t>Efficiency</a:t>
            </a:r>
            <a:r>
              <a:rPr lang="en-US" sz="2400" dirty="0"/>
              <a:t> is the ratio of output work to input work.</a:t>
            </a:r>
          </a:p>
          <a:p>
            <a:endParaRPr lang="en-US" sz="2400" dirty="0"/>
          </a:p>
          <a:p>
            <a:pPr lvl="1"/>
            <a:r>
              <a:rPr lang="en-US" sz="2400" dirty="0"/>
              <a:t>In the 1</a:t>
            </a:r>
            <a:r>
              <a:rPr lang="en-US" sz="2400" baseline="30000" dirty="0"/>
              <a:t>st</a:t>
            </a:r>
            <a:r>
              <a:rPr lang="en-US" sz="2400" dirty="0"/>
              <a:t> question, input work and output work were equal:</a:t>
            </a:r>
          </a:p>
          <a:p>
            <a:pPr marL="457200" lvl="1" indent="0">
              <a:buNone/>
            </a:pPr>
            <a:r>
              <a:rPr lang="en-US" sz="2400" dirty="0"/>
              <a:t>	F</a:t>
            </a:r>
            <a:r>
              <a:rPr lang="en-US" sz="2400" baseline="-25000" dirty="0"/>
              <a:t>1</a:t>
            </a:r>
            <a:r>
              <a:rPr lang="en-US" sz="2400" dirty="0"/>
              <a:t>d</a:t>
            </a:r>
            <a:r>
              <a:rPr lang="en-US" sz="2400" baseline="-25000" dirty="0"/>
              <a:t>1</a:t>
            </a:r>
            <a:r>
              <a:rPr lang="en-US" sz="2400" dirty="0"/>
              <a:t> = F</a:t>
            </a:r>
            <a:r>
              <a:rPr lang="en-US" sz="2400" baseline="-25000" dirty="0"/>
              <a:t>2</a:t>
            </a:r>
            <a:r>
              <a:rPr lang="en-US" sz="2400" dirty="0"/>
              <a:t>d</a:t>
            </a:r>
            <a:r>
              <a:rPr lang="en-US" sz="2400" baseline="-25000" dirty="0"/>
              <a:t>2</a:t>
            </a:r>
          </a:p>
          <a:p>
            <a:pPr marL="914400" lvl="2" indent="0">
              <a:buNone/>
            </a:pPr>
            <a:r>
              <a:rPr lang="en-US" sz="2400" dirty="0"/>
              <a:t>1000 N * 1 m = 100 N * 10 m</a:t>
            </a:r>
          </a:p>
          <a:p>
            <a:pPr marL="914400" lvl="2" indent="0">
              <a:buNone/>
            </a:pPr>
            <a:r>
              <a:rPr lang="en-US" sz="2400" dirty="0"/>
              <a:t>Efficiency = 1,000 J / 1,000 J = 1.0 = 100%</a:t>
            </a:r>
            <a:endParaRPr lang="en-US" sz="20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In the 2</a:t>
            </a:r>
            <a:r>
              <a:rPr lang="en-US" sz="2400" baseline="30000" dirty="0"/>
              <a:t>nd</a:t>
            </a:r>
            <a:r>
              <a:rPr lang="en-US" sz="2400" dirty="0"/>
              <a:t> question, output work was smaller:</a:t>
            </a:r>
          </a:p>
          <a:p>
            <a:pPr marL="457200" lvl="1" indent="0">
              <a:buNone/>
            </a:pPr>
            <a:r>
              <a:rPr lang="en-US" sz="2400" dirty="0"/>
              <a:t>	F</a:t>
            </a:r>
            <a:r>
              <a:rPr lang="en-US" sz="2400" baseline="-25000" dirty="0"/>
              <a:t>1</a:t>
            </a:r>
            <a:r>
              <a:rPr lang="en-US" sz="2400" dirty="0"/>
              <a:t>d</a:t>
            </a:r>
            <a:r>
              <a:rPr lang="en-US" sz="2400" baseline="-25000" dirty="0"/>
              <a:t>1</a:t>
            </a:r>
            <a:r>
              <a:rPr lang="en-US" sz="2400" dirty="0"/>
              <a:t> = 1000 N * 1 m = 1,000 J</a:t>
            </a:r>
            <a:endParaRPr lang="en-US" sz="2400" baseline="-25000" dirty="0"/>
          </a:p>
          <a:p>
            <a:pPr marL="914400" lvl="2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d</a:t>
            </a:r>
            <a:r>
              <a:rPr lang="en-US" sz="2400" baseline="-25000" dirty="0"/>
              <a:t>2   </a:t>
            </a:r>
            <a:r>
              <a:rPr lang="en-US" sz="2400" dirty="0"/>
              <a:t>= 100 N * 5 m = 500 J</a:t>
            </a:r>
          </a:p>
          <a:p>
            <a:pPr marL="914400" lvl="2" indent="0">
              <a:buNone/>
            </a:pPr>
            <a:r>
              <a:rPr lang="en-US" sz="2400" dirty="0"/>
              <a:t>Efficiency = 500 J / 1,000 J = 0.5 = 50%</a:t>
            </a:r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2400" b="1" u="sng" dirty="0"/>
              <a:t>Efficiency measures what proportion of the input work comes out of the machine as useful output.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5630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219</TotalTime>
  <Words>596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Machines</vt:lpstr>
      <vt:lpstr>Catch-up Week</vt:lpstr>
      <vt:lpstr>PowerPoint Presentation</vt:lpstr>
      <vt:lpstr>Back to the Bicycle:  Mechanical Advantage</vt:lpstr>
      <vt:lpstr>Our bicycle example is actually a Compound Machine</vt:lpstr>
      <vt:lpstr>Big Mechanical Advantage:  Jacks</vt:lpstr>
      <vt:lpstr>Efficiency = Wo/Wi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Machines</dc:title>
  <dc:creator>Nicholas Tomasino</dc:creator>
  <cp:lastModifiedBy>Nicholas Tomasino</cp:lastModifiedBy>
  <cp:revision>11</cp:revision>
  <dcterms:created xsi:type="dcterms:W3CDTF">2020-05-11T12:01:36Z</dcterms:created>
  <dcterms:modified xsi:type="dcterms:W3CDTF">2020-05-11T15:41:19Z</dcterms:modified>
</cp:coreProperties>
</file>