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5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F4201-3335-48E6-96EF-299442544607}" type="datetimeFigureOut">
              <a:rPr lang="en-US" smtClean="0"/>
              <a:pPr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142B-D094-465B-A532-0F692305B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 Now </a:t>
            </a:r>
            <a:r>
              <a:rPr lang="en-US" sz="3600" dirty="0" smtClean="0"/>
              <a:t>5.1 (HW Check 15.1,2,5)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chemeClr val="tx1"/>
                </a:solidFill>
              </a:rPr>
              <a:t>Objective</a:t>
            </a:r>
            <a:r>
              <a:rPr lang="en-US" dirty="0" smtClean="0">
                <a:solidFill>
                  <a:schemeClr val="tx1"/>
                </a:solidFill>
              </a:rPr>
              <a:t>:  Describe the leading hypotheses of </a:t>
            </a:r>
            <a:r>
              <a:rPr lang="en-US" dirty="0" err="1" smtClean="0">
                <a:solidFill>
                  <a:schemeClr val="tx1"/>
                </a:solidFill>
              </a:rPr>
              <a:t>abiogenesis</a:t>
            </a:r>
            <a:r>
              <a:rPr lang="en-US" dirty="0" smtClean="0">
                <a:solidFill>
                  <a:schemeClr val="tx1"/>
                </a:solidFill>
              </a:rPr>
              <a:t>, which describe how life most likely began on Earth.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Task</a:t>
            </a:r>
            <a:r>
              <a:rPr lang="en-US" dirty="0" smtClean="0">
                <a:solidFill>
                  <a:schemeClr val="tx1"/>
                </a:solidFill>
              </a:rPr>
              <a:t>:  1.  Pass forward Week 34 Do </a:t>
            </a:r>
            <a:r>
              <a:rPr lang="en-US" dirty="0" err="1" smtClean="0">
                <a:solidFill>
                  <a:schemeClr val="tx1"/>
                </a:solidFill>
              </a:rPr>
              <a:t>Nows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 Complete the timeline we began previously: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971800"/>
            <a:ext cx="4876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  Big Bang 13.7 BYA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2. Formation of Earth &amp; Moon 4.5 BYA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First Cells 3.8 BYA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Endosymbiosis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2.7 BYA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5. Cambrian Explosion 543 MYA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6. Land Plants &amp; Fishes 480 MYA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7. Reptiles  350 MYA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8. Permian Extinction 250 MYA (Largest)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8A.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Dinos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&amp; Mammals 220 MYA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9. Birds 150 MYA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10. K-T Extinction 65 MYA (asteroid kills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dinos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11. Hominids diverge from apes 6 MYA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12. 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Homo sapiens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evolve 0.2 MYA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4038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0960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518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27551" y="3200400"/>
            <a:ext cx="403802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PRECAMBRIAN SUPEREON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4343400"/>
            <a:ext cx="2445157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PALEOZOIC ERA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5257800"/>
            <a:ext cx="240161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MESOZOIC ERA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6172200"/>
            <a:ext cx="2355453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CENOZOIC ERA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762000"/>
            <a:ext cx="3200400" cy="5105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Most Similar to The First Life:</a:t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Archaea, a group of prokaryotes</a:t>
            </a:r>
          </a:p>
        </p:txBody>
      </p:sp>
      <p:pic>
        <p:nvPicPr>
          <p:cNvPr id="23555" name="Picture 4" descr="tree of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9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8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rchaea-brilliant_but_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Today’s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will watch </a:t>
            </a:r>
            <a:r>
              <a:rPr lang="en-US" strike="sngStrike" dirty="0" smtClean="0"/>
              <a:t>three</a:t>
            </a:r>
            <a:r>
              <a:rPr lang="en-US" dirty="0" smtClean="0"/>
              <a:t> two very different videos, each of which describes a different aspect of </a:t>
            </a:r>
            <a:r>
              <a:rPr lang="en-US" dirty="0" err="1" smtClean="0"/>
              <a:t>abiogenesis</a:t>
            </a:r>
            <a:r>
              <a:rPr lang="en-US" smtClean="0"/>
              <a:t> </a:t>
            </a:r>
            <a:r>
              <a:rPr lang="en-US" smtClean="0"/>
              <a:t>hypotheses.</a:t>
            </a:r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For each video, please write the title and learning objective given</a:t>
            </a:r>
            <a:r>
              <a:rPr lang="en-US" dirty="0" smtClean="0"/>
              <a:t>.  Take informal notes while watching.</a:t>
            </a:r>
          </a:p>
          <a:p>
            <a:endParaRPr lang="en-US" dirty="0"/>
          </a:p>
          <a:p>
            <a:r>
              <a:rPr lang="en-US" dirty="0" smtClean="0"/>
              <a:t>Remember, evolution ≠ </a:t>
            </a:r>
            <a:r>
              <a:rPr lang="en-US" dirty="0" err="1" smtClean="0"/>
              <a:t>abiogenesis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Evolution </a:t>
            </a:r>
            <a:r>
              <a:rPr lang="en-US" b="1" u="sng" dirty="0" smtClean="0"/>
              <a:t>theory</a:t>
            </a:r>
            <a:r>
              <a:rPr lang="en-US" dirty="0" smtClean="0"/>
              <a:t> describes how life changes over time. </a:t>
            </a:r>
          </a:p>
          <a:p>
            <a:pPr lvl="1"/>
            <a:r>
              <a:rPr lang="en-US" dirty="0" smtClean="0"/>
              <a:t>Abiogenesis </a:t>
            </a:r>
            <a:r>
              <a:rPr lang="en-US" b="1" u="sng" dirty="0" smtClean="0"/>
              <a:t>hypotheses</a:t>
            </a:r>
            <a:r>
              <a:rPr lang="en-US" dirty="0" smtClean="0"/>
              <a:t> describe how life begins.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Carl Sagan Explains the Miller-Urey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significance of the 1953 Miller-Urey experiment.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Life Began – </a:t>
            </a:r>
            <a:r>
              <a:rPr lang="en-US" dirty="0" err="1" smtClean="0"/>
              <a:t>Abiogenesis</a:t>
            </a:r>
            <a:r>
              <a:rPr lang="en-US" dirty="0" smtClean="0"/>
              <a:t> – Dr. Jack </a:t>
            </a:r>
            <a:r>
              <a:rPr lang="en-US" dirty="0" err="1" smtClean="0"/>
              <a:t>Szostock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how lipids and nucleotides present on early Earth most likely developed into the first </a:t>
            </a:r>
            <a:r>
              <a:rPr lang="en-US" dirty="0" err="1"/>
              <a:t>protocells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Tenacious DNA (A History of Life on Earth)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how the DNA molecules in every organism are the current endpoint of an information chain that extends back almost four billion years.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HW:  16.1-16.3</a:t>
            </a:r>
            <a:endParaRPr lang="en-US" dirty="0"/>
          </a:p>
          <a:p>
            <a:r>
              <a:rPr lang="en-US" dirty="0" smtClean="0"/>
              <a:t>Thoughts on the three videos?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Do Now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62600"/>
          </a:xfrm>
        </p:spPr>
        <p:txBody>
          <a:bodyPr/>
          <a:lstStyle/>
          <a:p>
            <a:r>
              <a:rPr lang="en-US" b="1" u="sng" dirty="0" smtClean="0"/>
              <a:t>Objective</a:t>
            </a:r>
            <a:r>
              <a:rPr lang="en-US" dirty="0" smtClean="0"/>
              <a:t>:  Describe the leading hypotheses of </a:t>
            </a:r>
            <a:r>
              <a:rPr lang="en-US" dirty="0" err="1" smtClean="0"/>
              <a:t>abiogenesis</a:t>
            </a:r>
            <a:r>
              <a:rPr lang="en-US" dirty="0" smtClean="0"/>
              <a:t>, which describe how life most likely began on Earth.</a:t>
            </a:r>
          </a:p>
          <a:p>
            <a:r>
              <a:rPr lang="en-US" b="1" u="sng" dirty="0" smtClean="0"/>
              <a:t>TASK:</a:t>
            </a:r>
            <a:r>
              <a:rPr lang="en-US" dirty="0" smtClean="0"/>
              <a:t>  Consider the following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0386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6% glucose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40386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3% glucose + 3% </a:t>
            </a:r>
            <a:r>
              <a:rPr lang="en-US" dirty="0" err="1" smtClean="0"/>
              <a:t>galactose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486400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Semi-permeable</a:t>
            </a:r>
          </a:p>
          <a:p>
            <a:pPr algn="ctr"/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3505200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800" y="40386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6% glucose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1800" y="4038600"/>
            <a:ext cx="152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3% lactose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5410200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Semi-permeable</a:t>
            </a:r>
          </a:p>
          <a:p>
            <a:pPr algn="ctr"/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3505200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33800" y="4800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7600" y="4267200"/>
            <a:ext cx="16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Enzyme Added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6273225"/>
            <a:ext cx="7193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Which way will water flow before &amp; after?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The First Cells:  When did it happen?</a:t>
            </a:r>
          </a:p>
        </p:txBody>
      </p:sp>
      <p:pic>
        <p:nvPicPr>
          <p:cNvPr id="16387" name="Picture 4" descr="stromatolites_l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1722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324600" y="914400"/>
            <a:ext cx="2819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Carbon dating techniques show that the oldest fossils are about 3.8 BILLION years old.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oldest fossils are very similar in structure to these stromatolites - rock-like buildups of microbial communities.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35756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FF00"/>
                </a:solidFill>
              </a:rPr>
              <a:t>The First Organic Compounds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Complex organic molecules are common in the universe.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Amino acids (the building blocks of protein) can be found on comets and other moons and planets.  They can even be made in the lab.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How organic chemicals came together to form the first cells is still under debate, but there are strong hypotheses with supporting experimental evidence.</a:t>
            </a:r>
          </a:p>
        </p:txBody>
      </p:sp>
    </p:spTree>
    <p:extLst>
      <p:ext uri="{BB962C8B-B14F-4D97-AF65-F5344CB8AC3E}">
        <p14:creationId xmlns:p14="http://schemas.microsoft.com/office/powerpoint/2010/main" xmlns="" val="14994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133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Facts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953000" cy="5715000"/>
          </a:xfrm>
          <a:solidFill>
            <a:srgbClr val="599160">
              <a:alpha val="32156"/>
            </a:srgbClr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FACT:  Organic chemicals like amino acids and proteins form cell-like spheres called microspheres and coacervates spontaneously</a:t>
            </a:r>
            <a:endParaRPr lang="en-US" altLang="en-US" smtClean="0"/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FACT:  RNA molecules called ribozymes can act like enzymes and catalyze reactions.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8385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67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First Cells – Archaea (prokaryotes)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1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52400"/>
            <a:ext cx="3657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Hypotheses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Many scientists believe all life originated from an RNA molecule that had a special property – it could catalyze its own replication.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FF0000"/>
                </a:solidFill>
              </a:rPr>
              <a:t>UPDATE 2009 – SELF-REPLICATING RNA MOLECULES PRODUCED IN THE LAB!!!!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Although the details are debatable, when ribozymes got into a protective fatty acid membrane, the first proto-cells arose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91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92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ribozy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0208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oacervatesca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7193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pr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600200"/>
            <a:ext cx="24955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346325" y="346868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+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5867400" y="37338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0" y="762000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Self-Replicating Ribozymes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3276600" y="11430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Coacervates &amp; Microspheres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6934200" y="3810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RNA based proto-cells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70125" y="6132513"/>
            <a:ext cx="196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Video, anyone?...</a:t>
            </a:r>
          </a:p>
        </p:txBody>
      </p:sp>
    </p:spTree>
    <p:extLst>
      <p:ext uri="{BB962C8B-B14F-4D97-AF65-F5344CB8AC3E}">
        <p14:creationId xmlns:p14="http://schemas.microsoft.com/office/powerpoint/2010/main" xmlns="" val="30681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First Cells 3.8 BYA = Box 4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very first cells were heterotrophs, and soon used up all of the organic chemicals around them.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only way life could continue is if cells started to make their own chemical “food.”</a:t>
            </a:r>
          </a:p>
        </p:txBody>
      </p:sp>
    </p:spTree>
    <p:extLst>
      <p:ext uri="{BB962C8B-B14F-4D97-AF65-F5344CB8AC3E}">
        <p14:creationId xmlns:p14="http://schemas.microsoft.com/office/powerpoint/2010/main" xmlns="" val="36025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5947</TotalTime>
  <Words>626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Do Now 5.1 (HW Check 15.1,2,5)</vt:lpstr>
      <vt:lpstr>Do Now 5.1</vt:lpstr>
      <vt:lpstr>The First Cells:  When did it happen?</vt:lpstr>
      <vt:lpstr>The First Organic Compounds</vt:lpstr>
      <vt:lpstr>Facts</vt:lpstr>
      <vt:lpstr>The First Cells – Archaea (prokaryotes)</vt:lpstr>
      <vt:lpstr>Hypotheses</vt:lpstr>
      <vt:lpstr>Slide 8</vt:lpstr>
      <vt:lpstr>The First Cells 3.8 BYA = Box 4</vt:lpstr>
      <vt:lpstr>Most Similar to The First Life:  Archaea, a group of prokaryotes</vt:lpstr>
      <vt:lpstr>Slide 11</vt:lpstr>
      <vt:lpstr>Today’s Plan</vt:lpstr>
      <vt:lpstr>Carl Sagan Explains the Miller-Urey Experiment</vt:lpstr>
      <vt:lpstr>How Life Began – Abiogenesis – Dr. Jack Szostock</vt:lpstr>
      <vt:lpstr>Tenacious DNA (A History of Life on Earth)</vt:lpstr>
      <vt:lpstr>Discussion and Homework</vt:lpstr>
    </vt:vector>
  </TitlesOfParts>
  <Company>BCPSS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5.4</dc:title>
  <dc:creator>teacher</dc:creator>
  <cp:lastModifiedBy>Nicholas Tomasino</cp:lastModifiedBy>
  <cp:revision>12</cp:revision>
  <dcterms:created xsi:type="dcterms:W3CDTF">2012-05-04T11:34:47Z</dcterms:created>
  <dcterms:modified xsi:type="dcterms:W3CDTF">2015-05-01T12:35:10Z</dcterms:modified>
</cp:coreProperties>
</file>