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81" r:id="rId2"/>
    <p:sldId id="302" r:id="rId3"/>
    <p:sldId id="303" r:id="rId4"/>
    <p:sldId id="304" r:id="rId5"/>
    <p:sldId id="305" r:id="rId6"/>
    <p:sldId id="283" r:id="rId7"/>
    <p:sldId id="284" r:id="rId8"/>
    <p:sldId id="285" r:id="rId9"/>
    <p:sldId id="286" r:id="rId10"/>
    <p:sldId id="300" r:id="rId11"/>
    <p:sldId id="301" r:id="rId12"/>
    <p:sldId id="287" r:id="rId13"/>
    <p:sldId id="288" r:id="rId14"/>
    <p:sldId id="289" r:id="rId15"/>
    <p:sldId id="290" r:id="rId16"/>
    <p:sldId id="296" r:id="rId17"/>
    <p:sldId id="29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8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74D6E-D342-42D9-898D-989D41177B77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1FCDB-929A-49ED-8DAD-156CEBFB6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968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CC2D5-59A8-4624-ADCA-278358CA88D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7A2BB6B-D16D-4E9C-A09A-F060D8C2823C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9E22C4F-2A33-45AB-9701-68FC76635C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2BB6B-D16D-4E9C-A09A-F060D8C2823C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2C4F-2A33-45AB-9701-68FC76635C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2BB6B-D16D-4E9C-A09A-F060D8C2823C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2C4F-2A33-45AB-9701-68FC76635C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7A2BB6B-D16D-4E9C-A09A-F060D8C2823C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9E22C4F-2A33-45AB-9701-68FC76635C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7A2BB6B-D16D-4E9C-A09A-F060D8C2823C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9E22C4F-2A33-45AB-9701-68FC76635C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2BB6B-D16D-4E9C-A09A-F060D8C2823C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2C4F-2A33-45AB-9701-68FC76635C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2BB6B-D16D-4E9C-A09A-F060D8C2823C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2C4F-2A33-45AB-9701-68FC76635C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7A2BB6B-D16D-4E9C-A09A-F060D8C2823C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9E22C4F-2A33-45AB-9701-68FC76635C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2BB6B-D16D-4E9C-A09A-F060D8C2823C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2C4F-2A33-45AB-9701-68FC76635C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7A2BB6B-D16D-4E9C-A09A-F060D8C2823C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9E22C4F-2A33-45AB-9701-68FC76635C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7A2BB6B-D16D-4E9C-A09A-F060D8C2823C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9E22C4F-2A33-45AB-9701-68FC76635C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7A2BB6B-D16D-4E9C-A09A-F060D8C2823C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9E22C4F-2A33-45AB-9701-68FC76635C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1676400"/>
            <a:ext cx="6477000" cy="5029200"/>
          </a:xfrm>
        </p:spPr>
        <p:txBody>
          <a:bodyPr>
            <a:normAutofit/>
          </a:bodyPr>
          <a:lstStyle/>
          <a:p>
            <a:r>
              <a:rPr lang="en-US" dirty="0"/>
              <a:t>OBJECTIVES:</a:t>
            </a:r>
          </a:p>
          <a:p>
            <a:r>
              <a:rPr lang="en-US" dirty="0"/>
              <a:t>	1.  Define energy</a:t>
            </a:r>
          </a:p>
          <a:p>
            <a:r>
              <a:rPr lang="en-US" dirty="0"/>
              <a:t>	2.  Define the 1</a:t>
            </a:r>
            <a:r>
              <a:rPr lang="en-US" baseline="30000" dirty="0"/>
              <a:t>st</a:t>
            </a:r>
            <a:r>
              <a:rPr lang="en-US" dirty="0"/>
              <a:t> and 2</a:t>
            </a:r>
            <a:r>
              <a:rPr lang="en-US" baseline="30000" dirty="0"/>
              <a:t>nd</a:t>
            </a:r>
            <a:r>
              <a:rPr lang="en-US" dirty="0"/>
              <a:t> laws of Thermodynamics, including entropy.</a:t>
            </a:r>
          </a:p>
          <a:p>
            <a:r>
              <a:rPr lang="en-US" dirty="0"/>
              <a:t>	3.  Describe photosynthesis and respiration in thermodynamic and </a:t>
            </a:r>
            <a:r>
              <a:rPr lang="en-US" dirty="0" err="1"/>
              <a:t>redox</a:t>
            </a:r>
            <a:r>
              <a:rPr lang="en-US" dirty="0"/>
              <a:t> terms.</a:t>
            </a:r>
          </a:p>
          <a:p>
            <a:endParaRPr lang="en-US" dirty="0"/>
          </a:p>
          <a:p>
            <a:r>
              <a:rPr lang="en-US" dirty="0"/>
              <a:t>TASK:</a:t>
            </a:r>
          </a:p>
          <a:p>
            <a:r>
              <a:rPr lang="en-US" dirty="0"/>
              <a:t>	1. </a:t>
            </a:r>
            <a:r>
              <a:rPr lang="en-US" dirty="0"/>
              <a:t>Task:</a:t>
            </a:r>
          </a:p>
          <a:p>
            <a:r>
              <a:rPr lang="en-US" dirty="0"/>
              <a:t>A jelly donut contains about 1 x 10</a:t>
            </a:r>
            <a:r>
              <a:rPr lang="en-US" baseline="30000" dirty="0"/>
              <a:t>6</a:t>
            </a:r>
            <a:r>
              <a:rPr lang="en-US" dirty="0"/>
              <a:t> J of energy.</a:t>
            </a:r>
          </a:p>
          <a:p>
            <a:r>
              <a:rPr lang="en-US" dirty="0"/>
              <a:t>A gallon of gasoline contains about 1 x 10</a:t>
            </a:r>
            <a:r>
              <a:rPr lang="en-US" baseline="30000" dirty="0"/>
              <a:t>8</a:t>
            </a:r>
            <a:r>
              <a:rPr lang="en-US" dirty="0"/>
              <a:t> J of energy.</a:t>
            </a:r>
          </a:p>
          <a:p>
            <a:endParaRPr lang="en-US" dirty="0"/>
          </a:p>
          <a:p>
            <a:r>
              <a:rPr lang="en-US" dirty="0"/>
              <a:t>How many jelly donuts would provide the same amount of energy as a 20 gallon tank of gasoline?`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533400"/>
            <a:ext cx="5486400" cy="976532"/>
          </a:xfrm>
        </p:spPr>
        <p:txBody>
          <a:bodyPr/>
          <a:lstStyle/>
          <a:p>
            <a:r>
              <a:rPr lang="en-US" dirty="0"/>
              <a:t>Bioenergetics: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easonablefaith.org/images/podcasts/rf_detail/rf_detail_318_0.jpg"/>
          <p:cNvPicPr>
            <a:picLocks noChangeAspect="1" noChangeArrowheads="1"/>
          </p:cNvPicPr>
          <p:nvPr/>
        </p:nvPicPr>
        <p:blipFill>
          <a:blip r:embed="rId2" cstate="print"/>
          <a:srcRect r="9091"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563562"/>
          </a:xfrm>
          <a:solidFill>
            <a:srgbClr val="00B0F0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Entropy Directs the “Arrow of Time</a:t>
            </a:r>
            <a:r>
              <a:rPr lang="en-US" dirty="0"/>
              <a:t>”</a:t>
            </a:r>
          </a:p>
        </p:txBody>
      </p:sp>
      <p:pic>
        <p:nvPicPr>
          <p:cNvPr id="1028" name="Picture 4" descr="http://image.wikifoundry.com/image/1/pmNLAbSRbTp9LGK0xIIUng74900/GW523H1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762000"/>
            <a:ext cx="6995397" cy="2514600"/>
          </a:xfrm>
          <a:prstGeom prst="rect">
            <a:avLst/>
          </a:prstGeom>
          <a:noFill/>
        </p:spPr>
      </p:pic>
      <p:pic>
        <p:nvPicPr>
          <p:cNvPr id="1030" name="Picture 6" descr="http://lh3.ggpht.com/_uip5L3bqWPc/S04lhkoSdeI/AAAAAAAAFwg/1fQ6cl-wfCE/Big%20Bang%20temp%20time%20chart%20max%20IIa_thumb%5B2%5D.jpg?imgmax=8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657600"/>
            <a:ext cx="6324600" cy="30005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581400"/>
            <a:ext cx="7467600" cy="2892552"/>
          </a:xfrm>
        </p:spPr>
        <p:txBody>
          <a:bodyPr/>
          <a:lstStyle/>
          <a:p>
            <a:r>
              <a:rPr lang="en-US" dirty="0"/>
              <a:t>… MC Hawking…</a:t>
            </a:r>
          </a:p>
        </p:txBody>
      </p:sp>
      <p:pic>
        <p:nvPicPr>
          <p:cNvPr id="61442" name="Picture 2" descr="https://encrypted-tbn1.gstatic.com/images?q=tbn:ANd9GcRb-95uvK5rBZiQakRyhqt6-SovZsHRBIndsSMq7a_E7xcyVTt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065476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r>
              <a:rPr lang="en-US" sz="4000" dirty="0"/>
              <a:t>Photosynthesis</a:t>
            </a:r>
            <a:r>
              <a:rPr lang="en-US" dirty="0"/>
              <a:t> :  the process by which plants and other </a:t>
            </a:r>
            <a:r>
              <a:rPr lang="en-US" dirty="0" err="1"/>
              <a:t>photoautotrophs</a:t>
            </a:r>
            <a:r>
              <a:rPr lang="en-US" dirty="0"/>
              <a:t>  store the energy of light as chemical energy in carbohydrates.</a:t>
            </a:r>
          </a:p>
          <a:p>
            <a:endParaRPr lang="en-US" dirty="0"/>
          </a:p>
          <a:p>
            <a:r>
              <a:rPr lang="en-US" sz="4000" dirty="0"/>
              <a:t>(Cellular) Respiration</a:t>
            </a:r>
            <a:r>
              <a:rPr lang="en-US" dirty="0"/>
              <a:t>:  the process by which animals and other </a:t>
            </a:r>
            <a:r>
              <a:rPr lang="en-US" dirty="0" err="1"/>
              <a:t>chemotrophic</a:t>
            </a:r>
            <a:r>
              <a:rPr lang="en-US" dirty="0"/>
              <a:t> organisms  transform chemical energy stored in carbohydrates (or other sources) into available energy (ATP).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Bio-energetic Processes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 a connection:</a:t>
            </a:r>
          </a:p>
          <a:p>
            <a:pPr lvl="1"/>
            <a:r>
              <a:rPr lang="en-US" dirty="0"/>
              <a:t>ΔG = </a:t>
            </a:r>
            <a:r>
              <a:rPr lang="el-GR" dirty="0"/>
              <a:t>Δ</a:t>
            </a:r>
            <a:r>
              <a:rPr lang="en-US" dirty="0"/>
              <a:t>H – T</a:t>
            </a:r>
            <a:r>
              <a:rPr lang="el-GR" dirty="0"/>
              <a:t>Δ</a:t>
            </a:r>
            <a:r>
              <a:rPr lang="en-US" dirty="0"/>
              <a:t>S</a:t>
            </a:r>
          </a:p>
          <a:p>
            <a:r>
              <a:rPr lang="en-US" dirty="0"/>
              <a:t>Remember:  Gibbs Free Energy always </a:t>
            </a:r>
            <a:r>
              <a:rPr lang="en-US" u="sng" dirty="0"/>
              <a:t>decreases</a:t>
            </a:r>
            <a:r>
              <a:rPr lang="en-US" dirty="0"/>
              <a:t> in spontaneous reactions.</a:t>
            </a:r>
          </a:p>
          <a:p>
            <a:r>
              <a:rPr lang="en-US" dirty="0"/>
              <a:t>S = entropy.  Note that big entropy increases (disorder) tend to make a chemical reaction spontaneous!</a:t>
            </a:r>
          </a:p>
          <a:p>
            <a:r>
              <a:rPr lang="en-US" dirty="0"/>
              <a:t>In other words, when ΔG is negative, reactions happen without the input of work.</a:t>
            </a:r>
          </a:p>
          <a:p>
            <a:r>
              <a:rPr lang="en-US" dirty="0"/>
              <a:t>Gibbs Free energy change when breaking down glucose = 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-2870 kJ/mol</a:t>
            </a:r>
            <a:endParaRPr lang="en-US" sz="3200" dirty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Chemistry II Students…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524000"/>
            <a:ext cx="86106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Reducing carbon (adding more H to it) </a:t>
            </a:r>
          </a:p>
          <a:p>
            <a:pPr lvl="1"/>
            <a:r>
              <a:rPr lang="en-US" dirty="0"/>
              <a:t>requires energy </a:t>
            </a:r>
          </a:p>
          <a:p>
            <a:pPr lvl="1"/>
            <a:r>
              <a:rPr lang="en-US" dirty="0"/>
              <a:t>e.g. photosynthesis.  </a:t>
            </a:r>
          </a:p>
          <a:p>
            <a:pPr lvl="1"/>
            <a:r>
              <a:rPr lang="en-US" dirty="0"/>
              <a:t>This </a:t>
            </a:r>
            <a:r>
              <a:rPr lang="en-US" b="1" u="sng" dirty="0"/>
              <a:t>increases the chemical potential energy </a:t>
            </a:r>
            <a:r>
              <a:rPr lang="en-US" dirty="0"/>
              <a:t>stored by electrons in the chemical system</a:t>
            </a:r>
          </a:p>
          <a:p>
            <a:endParaRPr lang="en-US" dirty="0"/>
          </a:p>
          <a:p>
            <a:r>
              <a:rPr lang="en-US" dirty="0"/>
              <a:t>Oxidizing carbon (adding more O) </a:t>
            </a:r>
          </a:p>
          <a:p>
            <a:pPr lvl="1"/>
            <a:r>
              <a:rPr lang="en-US" dirty="0"/>
              <a:t>releases energy </a:t>
            </a:r>
          </a:p>
          <a:p>
            <a:pPr lvl="1"/>
            <a:r>
              <a:rPr lang="en-US" dirty="0"/>
              <a:t>e.g. combustion, aerobic respiration</a:t>
            </a:r>
          </a:p>
          <a:p>
            <a:pPr lvl="1"/>
            <a:r>
              <a:rPr lang="en-US" dirty="0"/>
              <a:t>This </a:t>
            </a:r>
            <a:r>
              <a:rPr lang="en-US" b="1" u="sng" dirty="0"/>
              <a:t>releases some of the chemical potential energy </a:t>
            </a:r>
            <a:r>
              <a:rPr lang="en-US" dirty="0"/>
              <a:t>stored in the electrons of the chemical system</a:t>
            </a:r>
          </a:p>
          <a:p>
            <a:pPr lvl="1"/>
            <a:endParaRPr lang="en-US" dirty="0"/>
          </a:p>
          <a:p>
            <a:r>
              <a:rPr lang="en-US" dirty="0"/>
              <a:t>How to remember?</a:t>
            </a:r>
          </a:p>
          <a:p>
            <a:pPr lvl="1"/>
            <a:r>
              <a:rPr lang="en-US" dirty="0"/>
              <a:t>L.E.O. the lion says G.E.R.</a:t>
            </a:r>
          </a:p>
          <a:p>
            <a:endParaRPr lang="en-US" dirty="0"/>
          </a:p>
          <a:p>
            <a:r>
              <a:rPr lang="en-US" dirty="0"/>
              <a:t>Bottom line?  Food is food because it has high-energy electrons you can use to make ATP.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Redox Reactions:  It’s About Electrons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025063"/>
              </p:ext>
            </p:extLst>
          </p:nvPr>
        </p:nvGraphicFramePr>
        <p:xfrm>
          <a:off x="457200" y="1752600"/>
          <a:ext cx="8229600" cy="377952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0000" endA="300" endPos="38500" dist="50800" dir="5400000" sy="-100000" algn="bl" rotWithShape="0"/>
                </a:effectLst>
                <a:tableStyleId>{125E5076-3810-47DD-B79F-674D7AD40C01}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Photosynthesis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Respiration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3600" dirty="0">
                          <a:effectLst>
                            <a:glow rad="101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Requires</a:t>
                      </a:r>
                      <a:r>
                        <a:rPr lang="en-US" sz="3600" baseline="0" dirty="0">
                          <a:effectLst>
                            <a:glow rad="101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 energy</a:t>
                      </a:r>
                      <a:endParaRPr lang="en-US" sz="3600" dirty="0">
                        <a:effectLst>
                          <a:glow rad="101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effectLst>
                            <a:glow rad="101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Releases energy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3600" dirty="0">
                          <a:effectLst>
                            <a:glow rad="1397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Carbon is reduced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effectLst>
                            <a:glow rad="1397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Carbon is oxidized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r>
                        <a:rPr lang="en-US" sz="2800" dirty="0"/>
                        <a:t>Entropy decreases (produces order)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Entropy increases (produces disorder)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en-US" sz="2800" dirty="0"/>
                        <a:t>Nonspontaneous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Spontaneous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en-US" sz="2800" dirty="0" err="1"/>
                        <a:t>Phototrophs</a:t>
                      </a:r>
                      <a:endParaRPr lang="en-US" sz="2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Chemotrophs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Bioenergetic</a:t>
            </a:r>
            <a:r>
              <a:rPr lang="en-US" dirty="0"/>
              <a:t> Chemistry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/>
              <a:t>Human Energy Use</a:t>
            </a:r>
          </a:p>
        </p:txBody>
      </p:sp>
      <p:pic>
        <p:nvPicPr>
          <p:cNvPr id="4" name="Picture 5" descr="US Energy Consumpti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066800"/>
            <a:ext cx="8329246" cy="541401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/>
              <a:t>Consequences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1066800"/>
            <a:ext cx="7712452" cy="528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and society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Claim:  It is not a coincidence that large-scale human slavery in the Western world ended around the same time fossil fuels were rapidly expanding.</a:t>
            </a:r>
          </a:p>
          <a:p>
            <a:endParaRPr lang="en-US" dirty="0"/>
          </a:p>
          <a:p>
            <a:r>
              <a:rPr lang="en-US" dirty="0"/>
              <a:t>A human doing physical work for 8-hours a day can produce about 5 x 10</a:t>
            </a:r>
            <a:r>
              <a:rPr lang="en-US" baseline="30000" dirty="0"/>
              <a:t>5</a:t>
            </a:r>
            <a:r>
              <a:rPr lang="en-US" dirty="0"/>
              <a:t> J of useful work.</a:t>
            </a:r>
          </a:p>
          <a:p>
            <a:r>
              <a:rPr lang="en-US" dirty="0"/>
              <a:t>A gallon of gasoline produces about 2 x 10</a:t>
            </a:r>
            <a:r>
              <a:rPr lang="en-US" baseline="30000" dirty="0"/>
              <a:t>6</a:t>
            </a:r>
            <a:r>
              <a:rPr lang="en-US" dirty="0"/>
              <a:t> J of useful energy when burned in an engine.</a:t>
            </a:r>
          </a:p>
          <a:p>
            <a:r>
              <a:rPr lang="en-US" dirty="0"/>
              <a:t>How many gallons of gasoline produce the same amount of work as 50 humans working all day?</a:t>
            </a:r>
          </a:p>
        </p:txBody>
      </p:sp>
    </p:spTree>
    <p:extLst>
      <p:ext uri="{BB962C8B-B14F-4D97-AF65-F5344CB8AC3E}">
        <p14:creationId xmlns:p14="http://schemas.microsoft.com/office/powerpoint/2010/main" val="176066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8153400" cy="2590800"/>
          </a:xfrm>
        </p:spPr>
        <p:txBody>
          <a:bodyPr>
            <a:normAutofit/>
          </a:bodyPr>
          <a:lstStyle/>
          <a:p>
            <a:r>
              <a:rPr lang="en-US" dirty="0"/>
              <a:t>(2 x 10</a:t>
            </a:r>
            <a:r>
              <a:rPr lang="en-US" baseline="30000" dirty="0"/>
              <a:t>6</a:t>
            </a:r>
            <a:r>
              <a:rPr lang="en-US" dirty="0"/>
              <a:t> J) [gasoline] / (5 x 10</a:t>
            </a:r>
            <a:r>
              <a:rPr lang="en-US" baseline="30000" dirty="0"/>
              <a:t>5</a:t>
            </a:r>
            <a:r>
              <a:rPr lang="en-US" dirty="0"/>
              <a:t> J) [human] = 4.</a:t>
            </a:r>
          </a:p>
          <a:p>
            <a:pPr lvl="1"/>
            <a:r>
              <a:rPr lang="en-US" dirty="0"/>
              <a:t>1 gallon of gasoline produces as much work as 4 humans working all day. </a:t>
            </a:r>
          </a:p>
          <a:p>
            <a:r>
              <a:rPr lang="en-US" dirty="0"/>
              <a:t>50 [humans] / 4 = 12 ½</a:t>
            </a:r>
          </a:p>
          <a:p>
            <a:r>
              <a:rPr lang="en-US" dirty="0"/>
              <a:t>Evidence:  the same amount of work can be done by 50 day-laborers or about 13 gallons of gasoline. </a:t>
            </a:r>
          </a:p>
        </p:txBody>
      </p:sp>
      <p:sp>
        <p:nvSpPr>
          <p:cNvPr id="1026" name="AutoShape 2" descr="http://www.freefoto.com/images/07/19/07_19_4---Tractor-and-forage-harvester-working_web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://www.freefoto.com/images/07/19/07_19_4---Tractor-and-forage-harvester-working_web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http://www.valtra.com/images/tractor_of_year_200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www.freefoto.com/images/07/02/07_02_2---Old-Tractor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581400"/>
            <a:ext cx="4191000" cy="2794000"/>
          </a:xfrm>
          <a:prstGeom prst="rect">
            <a:avLst/>
          </a:prstGeom>
          <a:noFill/>
        </p:spPr>
      </p:pic>
      <p:pic>
        <p:nvPicPr>
          <p:cNvPr id="1034" name="Picture 10" descr="http://historyscoop.files.wordpress.com/2009/11/rice_field_sl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276600"/>
            <a:ext cx="3136900" cy="3425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800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Take-home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amount of energy produced by burning fossil fuels is huge in comparison to human labor.</a:t>
            </a:r>
          </a:p>
          <a:p>
            <a:endParaRPr lang="en-US" dirty="0"/>
          </a:p>
          <a:p>
            <a:r>
              <a:rPr lang="en-US" dirty="0"/>
              <a:t>Example: You could not power a large TV by riding a bicycle… but coal can.</a:t>
            </a:r>
          </a:p>
        </p:txBody>
      </p:sp>
    </p:spTree>
    <p:extLst>
      <p:ext uri="{BB962C8B-B14F-4D97-AF65-F5344CB8AC3E}">
        <p14:creationId xmlns:p14="http://schemas.microsoft.com/office/powerpoint/2010/main" val="289687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Energy?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ability of something to cause a change in itself or its environment.</a:t>
            </a:r>
          </a:p>
          <a:p>
            <a:r>
              <a:rPr lang="en-US" sz="3200" dirty="0"/>
              <a:t>The ability to do work.</a:t>
            </a:r>
          </a:p>
        </p:txBody>
      </p:sp>
    </p:spTree>
    <p:extLst>
      <p:ext uri="{BB962C8B-B14F-4D97-AF65-F5344CB8AC3E}">
        <p14:creationId xmlns:p14="http://schemas.microsoft.com/office/powerpoint/2010/main" val="2989421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600200"/>
            <a:ext cx="8229600" cy="5257800"/>
          </a:xfrm>
        </p:spPr>
        <p:txBody>
          <a:bodyPr/>
          <a:lstStyle/>
          <a:p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Law:  Energy can neither be created nor destroyed. </a:t>
            </a:r>
          </a:p>
          <a:p>
            <a:endParaRPr lang="en-US" sz="2800" dirty="0"/>
          </a:p>
          <a:p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Law of Thermodynamics:  In an </a:t>
            </a:r>
            <a:r>
              <a:rPr lang="en-US" sz="2800" i="1" dirty="0"/>
              <a:t>isolated</a:t>
            </a:r>
            <a:r>
              <a:rPr lang="en-US" sz="2800" dirty="0"/>
              <a:t> system, entropy (disorder) increases</a:t>
            </a:r>
          </a:p>
          <a:p>
            <a:pPr lvl="1"/>
            <a:r>
              <a:rPr lang="en-US" sz="2400" dirty="0"/>
              <a:t>So how do living things remain so organized, and in fact increase the organization in and around themselves?</a:t>
            </a:r>
          </a:p>
          <a:p>
            <a:pPr lvl="2"/>
            <a:r>
              <a:rPr lang="en-US" sz="2000" dirty="0"/>
              <a:t>ENERGY.  Living things use energy to prevent entropy from destroying them.</a:t>
            </a:r>
          </a:p>
          <a:p>
            <a:pPr lvl="2"/>
            <a:r>
              <a:rPr lang="en-US" sz="2000" dirty="0"/>
              <a:t>Living things are “negative entropy machines”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Laws of Thermodynamics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r>
              <a:rPr lang="en-US" dirty="0"/>
              <a:t>Entropy and Energy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9000" y="15240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Felix Titling" pitchFamily="82" charset="0"/>
              </a:rPr>
              <a:t>ORDER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0" y="4648200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Matisse ITC" pitchFamily="82" charset="0"/>
              </a:rPr>
              <a:t>Chaos</a:t>
            </a:r>
          </a:p>
        </p:txBody>
      </p:sp>
      <p:sp>
        <p:nvSpPr>
          <p:cNvPr id="6" name="Curved Left Arrow 5"/>
          <p:cNvSpPr/>
          <p:nvPr/>
        </p:nvSpPr>
        <p:spPr>
          <a:xfrm>
            <a:off x="5867400" y="1905000"/>
            <a:ext cx="1066800" cy="3886200"/>
          </a:xfrm>
          <a:prstGeom prst="curvedLeftArrow">
            <a:avLst>
              <a:gd name="adj1" fmla="val 15752"/>
              <a:gd name="adj2" fmla="val 50653"/>
              <a:gd name="adj3" fmla="val 1914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Left Arrow 6"/>
          <p:cNvSpPr/>
          <p:nvPr/>
        </p:nvSpPr>
        <p:spPr>
          <a:xfrm rot="10800000">
            <a:off x="2362200" y="1676400"/>
            <a:ext cx="1143000" cy="3886200"/>
          </a:xfrm>
          <a:prstGeom prst="curvedLeftArrow">
            <a:avLst>
              <a:gd name="adj1" fmla="val 15752"/>
              <a:gd name="adj2" fmla="val 50653"/>
              <a:gd name="adj3" fmla="val 1914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triped Right Arrow 7"/>
          <p:cNvSpPr/>
          <p:nvPr/>
        </p:nvSpPr>
        <p:spPr>
          <a:xfrm rot="17758746">
            <a:off x="1202880" y="4096490"/>
            <a:ext cx="1600200" cy="455421"/>
          </a:xfrm>
          <a:prstGeom prst="stripedRightArrow">
            <a:avLst>
              <a:gd name="adj1" fmla="val 33311"/>
              <a:gd name="adj2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riped Right Arrow 8"/>
          <p:cNvSpPr/>
          <p:nvPr/>
        </p:nvSpPr>
        <p:spPr>
          <a:xfrm rot="3761410">
            <a:off x="6533183" y="3921025"/>
            <a:ext cx="1384882" cy="455421"/>
          </a:xfrm>
          <a:prstGeom prst="stripedRightArrow">
            <a:avLst>
              <a:gd name="adj1" fmla="val 33311"/>
              <a:gd name="adj2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239000" y="4876800"/>
            <a:ext cx="13716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Energy Released</a:t>
            </a:r>
          </a:p>
          <a:p>
            <a:r>
              <a:rPr lang="en-US" dirty="0"/>
              <a:t>(</a:t>
            </a:r>
            <a:r>
              <a:rPr lang="el-GR" dirty="0"/>
              <a:t>Δ</a:t>
            </a:r>
            <a:r>
              <a:rPr lang="en-US" dirty="0"/>
              <a:t>G &lt; 0)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0" y="5105400"/>
            <a:ext cx="13716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Energy Required</a:t>
            </a:r>
          </a:p>
          <a:p>
            <a:r>
              <a:rPr lang="en-US" dirty="0"/>
              <a:t>(</a:t>
            </a:r>
            <a:r>
              <a:rPr lang="el-GR" dirty="0"/>
              <a:t>Δ</a:t>
            </a:r>
            <a:r>
              <a:rPr lang="en-US" dirty="0"/>
              <a:t>G &gt; 0)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10400" y="3124200"/>
            <a:ext cx="147829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Spontaneous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3124200"/>
            <a:ext cx="1883657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/>
              <a:t>Nonspontaneous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/>
              <a:t>Photosynthesis &amp; Respiration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9000" y="1295400"/>
            <a:ext cx="2590800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latin typeface="Felix Titling" pitchFamily="82" charset="0"/>
              </a:rPr>
              <a:t>C</a:t>
            </a:r>
            <a:r>
              <a:rPr lang="en-US" sz="4800" baseline="-25000" dirty="0">
                <a:latin typeface="Felix Titling" pitchFamily="82" charset="0"/>
              </a:rPr>
              <a:t>6</a:t>
            </a:r>
            <a:r>
              <a:rPr lang="en-US" sz="4800" dirty="0">
                <a:latin typeface="Felix Titling" pitchFamily="82" charset="0"/>
              </a:rPr>
              <a:t>H</a:t>
            </a:r>
            <a:r>
              <a:rPr lang="en-US" sz="4800" baseline="-25000" dirty="0">
                <a:latin typeface="Felix Titling" pitchFamily="82" charset="0"/>
              </a:rPr>
              <a:t>12</a:t>
            </a:r>
            <a:r>
              <a:rPr lang="en-US" sz="4800" dirty="0">
                <a:latin typeface="Felix Titling" pitchFamily="82" charset="0"/>
              </a:rPr>
              <a:t>O</a:t>
            </a:r>
            <a:r>
              <a:rPr lang="en-US" sz="4800" baseline="-25000" dirty="0">
                <a:latin typeface="Felix Titling" pitchFamily="82" charset="0"/>
              </a:rPr>
              <a:t>6</a:t>
            </a:r>
          </a:p>
          <a:p>
            <a:r>
              <a:rPr lang="en-US" sz="4800" dirty="0">
                <a:latin typeface="Felix Titling" pitchFamily="82" charset="0"/>
              </a:rPr>
              <a:t>+ </a:t>
            </a:r>
            <a:r>
              <a:rPr lang="en-US" sz="4800">
                <a:latin typeface="Felix Titling" pitchFamily="82" charset="0"/>
              </a:rPr>
              <a:t>6 O</a:t>
            </a:r>
            <a:r>
              <a:rPr lang="en-US" sz="4800" baseline="-25000">
                <a:latin typeface="Felix Titling" pitchFamily="82" charset="0"/>
              </a:rPr>
              <a:t>2</a:t>
            </a:r>
            <a:endParaRPr lang="en-US" sz="4800" baseline="-25000" dirty="0">
              <a:latin typeface="Felix Titling" pitchFamily="82" charset="0"/>
            </a:endParaRPr>
          </a:p>
        </p:txBody>
      </p:sp>
      <p:sp>
        <p:nvSpPr>
          <p:cNvPr id="6" name="Curved Left Arrow 5"/>
          <p:cNvSpPr/>
          <p:nvPr/>
        </p:nvSpPr>
        <p:spPr>
          <a:xfrm>
            <a:off x="6096000" y="1905000"/>
            <a:ext cx="838200" cy="3886200"/>
          </a:xfrm>
          <a:prstGeom prst="curvedLeftArrow">
            <a:avLst>
              <a:gd name="adj1" fmla="val 15752"/>
              <a:gd name="adj2" fmla="val 50653"/>
              <a:gd name="adj3" fmla="val 1914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Left Arrow 6"/>
          <p:cNvSpPr/>
          <p:nvPr/>
        </p:nvSpPr>
        <p:spPr>
          <a:xfrm rot="10800000">
            <a:off x="2362200" y="1676400"/>
            <a:ext cx="1143000" cy="3886200"/>
          </a:xfrm>
          <a:prstGeom prst="curvedLeftArrow">
            <a:avLst>
              <a:gd name="adj1" fmla="val 15752"/>
              <a:gd name="adj2" fmla="val 50653"/>
              <a:gd name="adj3" fmla="val 1914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triped Right Arrow 7"/>
          <p:cNvSpPr/>
          <p:nvPr/>
        </p:nvSpPr>
        <p:spPr>
          <a:xfrm rot="17758746">
            <a:off x="1202880" y="4096490"/>
            <a:ext cx="1600200" cy="455421"/>
          </a:xfrm>
          <a:prstGeom prst="stripedRightArrow">
            <a:avLst>
              <a:gd name="adj1" fmla="val 33311"/>
              <a:gd name="adj2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riped Right Arrow 8"/>
          <p:cNvSpPr/>
          <p:nvPr/>
        </p:nvSpPr>
        <p:spPr>
          <a:xfrm rot="3761410">
            <a:off x="6533183" y="3921025"/>
            <a:ext cx="1384882" cy="455421"/>
          </a:xfrm>
          <a:prstGeom prst="stripedRightArrow">
            <a:avLst>
              <a:gd name="adj1" fmla="val 33311"/>
              <a:gd name="adj2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162800" y="4953000"/>
            <a:ext cx="13716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ATP Energy Produced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" y="5105400"/>
            <a:ext cx="137160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Light Energy Required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05200" y="4800600"/>
            <a:ext cx="2590800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latin typeface="Felix Titling" pitchFamily="82" charset="0"/>
              </a:rPr>
              <a:t>6 CO</a:t>
            </a:r>
            <a:r>
              <a:rPr lang="en-US" sz="4800" baseline="-25000" dirty="0">
                <a:latin typeface="Felix Titling" pitchFamily="82" charset="0"/>
              </a:rPr>
              <a:t>2</a:t>
            </a:r>
            <a:r>
              <a:rPr lang="en-US" sz="4800" dirty="0">
                <a:latin typeface="Felix Titling" pitchFamily="82" charset="0"/>
              </a:rPr>
              <a:t> + 6 H</a:t>
            </a:r>
            <a:r>
              <a:rPr lang="en-US" sz="4800" baseline="-25000" dirty="0">
                <a:latin typeface="Felix Titling" pitchFamily="82" charset="0"/>
              </a:rPr>
              <a:t>2</a:t>
            </a:r>
            <a:r>
              <a:rPr lang="en-US" sz="4800" dirty="0">
                <a:latin typeface="Felix Titling" pitchFamily="82" charset="0"/>
              </a:rPr>
              <a:t>O</a:t>
            </a:r>
            <a:endParaRPr lang="en-US" sz="4800" baseline="-25000" dirty="0">
              <a:latin typeface="Felix Titling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0" y="1676400"/>
            <a:ext cx="304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Photosynthesis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24800" y="2133600"/>
            <a:ext cx="152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Respiration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/>
              <a:t>Order vs. Chaos</a:t>
            </a:r>
          </a:p>
        </p:txBody>
      </p:sp>
      <p:sp>
        <p:nvSpPr>
          <p:cNvPr id="5" name="Curved Left Arrow 4"/>
          <p:cNvSpPr/>
          <p:nvPr/>
        </p:nvSpPr>
        <p:spPr>
          <a:xfrm>
            <a:off x="5867400" y="1905000"/>
            <a:ext cx="1066800" cy="3886200"/>
          </a:xfrm>
          <a:prstGeom prst="curvedLeftArrow">
            <a:avLst>
              <a:gd name="adj1" fmla="val 15752"/>
              <a:gd name="adj2" fmla="val 50653"/>
              <a:gd name="adj3" fmla="val 1914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Left Arrow 5"/>
          <p:cNvSpPr/>
          <p:nvPr/>
        </p:nvSpPr>
        <p:spPr>
          <a:xfrm rot="10800000">
            <a:off x="2362200" y="1676400"/>
            <a:ext cx="1143000" cy="3886200"/>
          </a:xfrm>
          <a:prstGeom prst="curvedLeftArrow">
            <a:avLst>
              <a:gd name="adj1" fmla="val 15752"/>
              <a:gd name="adj2" fmla="val 50653"/>
              <a:gd name="adj3" fmla="val 1914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triped Right Arrow 6"/>
          <p:cNvSpPr/>
          <p:nvPr/>
        </p:nvSpPr>
        <p:spPr>
          <a:xfrm rot="17758746">
            <a:off x="1202880" y="4096490"/>
            <a:ext cx="1600200" cy="455421"/>
          </a:xfrm>
          <a:prstGeom prst="stripedRightArrow">
            <a:avLst>
              <a:gd name="adj1" fmla="val 33311"/>
              <a:gd name="adj2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riped Right Arrow 7"/>
          <p:cNvSpPr/>
          <p:nvPr/>
        </p:nvSpPr>
        <p:spPr>
          <a:xfrm rot="3761410">
            <a:off x="6533183" y="3921025"/>
            <a:ext cx="1384882" cy="455421"/>
          </a:xfrm>
          <a:prstGeom prst="stripedRightArrow">
            <a:avLst>
              <a:gd name="adj1" fmla="val 33311"/>
              <a:gd name="adj2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162800" y="4953000"/>
            <a:ext cx="13716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ATP Energy Produced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" y="5105400"/>
            <a:ext cx="137160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Light Energy Required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1676400"/>
            <a:ext cx="304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Photosynthesis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24800" y="2133600"/>
            <a:ext cx="152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Respiration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52222" t="4000" r="5556" b="38000"/>
          <a:stretch>
            <a:fillRect/>
          </a:stretch>
        </p:blipFill>
        <p:spPr bwMode="auto">
          <a:xfrm flipV="1">
            <a:off x="5181600" y="517358"/>
            <a:ext cx="533400" cy="40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52222" t="4000" r="5556" b="38000"/>
          <a:stretch>
            <a:fillRect/>
          </a:stretch>
        </p:blipFill>
        <p:spPr bwMode="auto">
          <a:xfrm flipV="1">
            <a:off x="5334000" y="669758"/>
            <a:ext cx="533400" cy="40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52222" t="4000" r="5556" b="38000"/>
          <a:stretch>
            <a:fillRect/>
          </a:stretch>
        </p:blipFill>
        <p:spPr bwMode="auto">
          <a:xfrm flipV="1">
            <a:off x="5486400" y="822158"/>
            <a:ext cx="533400" cy="40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52222" t="4000" r="5556" b="38000"/>
          <a:stretch>
            <a:fillRect/>
          </a:stretch>
        </p:blipFill>
        <p:spPr bwMode="auto">
          <a:xfrm flipV="1">
            <a:off x="5638800" y="974558"/>
            <a:ext cx="533400" cy="40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52222" t="4000" r="5556" b="38000"/>
          <a:stretch>
            <a:fillRect/>
          </a:stretch>
        </p:blipFill>
        <p:spPr bwMode="auto">
          <a:xfrm flipV="1">
            <a:off x="5791200" y="1126958"/>
            <a:ext cx="533400" cy="40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52222" t="4000" r="5556" b="38000"/>
          <a:stretch>
            <a:fillRect/>
          </a:stretch>
        </p:blipFill>
        <p:spPr bwMode="auto">
          <a:xfrm flipV="1">
            <a:off x="5943600" y="1279358"/>
            <a:ext cx="533400" cy="40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857967" flipV="1">
            <a:off x="4356622" y="5293411"/>
            <a:ext cx="609600" cy="425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368472" flipV="1">
            <a:off x="3124200" y="4495800"/>
            <a:ext cx="609600" cy="425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352270" flipV="1">
            <a:off x="3505200" y="5105400"/>
            <a:ext cx="609600" cy="425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 flipV="1">
            <a:off x="4860798" y="4969002"/>
            <a:ext cx="609600" cy="425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975606" flipV="1">
            <a:off x="3429000" y="5867400"/>
            <a:ext cx="609600" cy="425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4953000" y="5562600"/>
            <a:ext cx="609600" cy="425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334000" y="4800600"/>
            <a:ext cx="581025" cy="41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42261" flipV="1">
            <a:off x="3810000" y="4800600"/>
            <a:ext cx="581025" cy="41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926564" flipV="1">
            <a:off x="4343400" y="4800600"/>
            <a:ext cx="581025" cy="41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985712" flipV="1">
            <a:off x="3886200" y="5562600"/>
            <a:ext cx="581025" cy="41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2971800" y="5562600"/>
            <a:ext cx="581025" cy="41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32743" flipV="1">
            <a:off x="4267200" y="6019800"/>
            <a:ext cx="581025" cy="41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762000"/>
            <a:ext cx="2466975" cy="254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3265</TotalTime>
  <Words>629</Words>
  <Application>Microsoft Office PowerPoint</Application>
  <PresentationFormat>On-screen Show (4:3)</PresentationFormat>
  <Paragraphs>103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</vt:lpstr>
      <vt:lpstr>Century Schoolbook</vt:lpstr>
      <vt:lpstr>Felix Titling</vt:lpstr>
      <vt:lpstr>Matisse ITC</vt:lpstr>
      <vt:lpstr>Wingdings</vt:lpstr>
      <vt:lpstr>Wingdings 2</vt:lpstr>
      <vt:lpstr>Oriel</vt:lpstr>
      <vt:lpstr>Bioenergetics:</vt:lpstr>
      <vt:lpstr>Energy and society</vt:lpstr>
      <vt:lpstr>Solution</vt:lpstr>
      <vt:lpstr>Take-home message</vt:lpstr>
      <vt:lpstr>What is Energy?</vt:lpstr>
      <vt:lpstr>Laws of Thermodynamics</vt:lpstr>
      <vt:lpstr>Entropy and Energy</vt:lpstr>
      <vt:lpstr>Photosynthesis &amp; Respiration</vt:lpstr>
      <vt:lpstr>Order vs. Chaos</vt:lpstr>
      <vt:lpstr>Entropy Directs the “Arrow of Time”</vt:lpstr>
      <vt:lpstr>PowerPoint Presentation</vt:lpstr>
      <vt:lpstr>Key Bio-energetic Processes</vt:lpstr>
      <vt:lpstr>Chemistry II Students…</vt:lpstr>
      <vt:lpstr>Redox Reactions:  It’s About Electrons</vt:lpstr>
      <vt:lpstr>Bioenergetic Chemistry</vt:lpstr>
      <vt:lpstr>Human Energy Use</vt:lpstr>
      <vt:lpstr>Consequences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Conversions</dc:title>
  <dc:creator>Nijato</dc:creator>
  <cp:lastModifiedBy>Nicholas Tomasino</cp:lastModifiedBy>
  <cp:revision>82</cp:revision>
  <dcterms:created xsi:type="dcterms:W3CDTF">2009-12-01T12:28:55Z</dcterms:created>
  <dcterms:modified xsi:type="dcterms:W3CDTF">2016-12-07T14:38:14Z</dcterms:modified>
</cp:coreProperties>
</file>