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6" r:id="rId5"/>
    <p:sldId id="261" r:id="rId6"/>
    <p:sldId id="263" r:id="rId7"/>
    <p:sldId id="264" r:id="rId8"/>
    <p:sldId id="265" r:id="rId9"/>
    <p:sldId id="257" r:id="rId10"/>
    <p:sldId id="269" r:id="rId11"/>
    <p:sldId id="267" r:id="rId12"/>
    <p:sldId id="268" r:id="rId13"/>
    <p:sldId id="259" r:id="rId14"/>
    <p:sldId id="260" r:id="rId15"/>
    <p:sldId id="272" r:id="rId16"/>
    <p:sldId id="258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0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452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85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4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63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07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84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93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16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1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7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E4D4-7934-4AE1-ACA5-33797FEE18E0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2F445-7FC9-4E35-B746-C5230F66D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9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709"/>
            <a:ext cx="7772400" cy="1470025"/>
          </a:xfrm>
        </p:spPr>
        <p:txBody>
          <a:bodyPr/>
          <a:lstStyle/>
          <a:p>
            <a:r>
              <a:rPr lang="en-US" dirty="0" smtClean="0"/>
              <a:t>Do Now </a:t>
            </a:r>
            <a:r>
              <a:rPr lang="en-US" dirty="0" smtClean="0"/>
              <a:t>11/17 (week 13):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1.  Describe the structures and functions of the animal nervous system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TASK</a:t>
            </a:r>
            <a:r>
              <a:rPr lang="en-US" dirty="0" smtClean="0">
                <a:solidFill>
                  <a:schemeClr val="tx1"/>
                </a:solidFill>
              </a:rPr>
              <a:t>:  1.  Do NOT pass forward week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12 Do </a:t>
            </a:r>
            <a:r>
              <a:rPr lang="en-US" dirty="0" err="1" smtClean="0">
                <a:solidFill>
                  <a:schemeClr val="tx1"/>
                </a:solidFill>
              </a:rPr>
              <a:t>Nows</a:t>
            </a:r>
            <a:r>
              <a:rPr lang="en-US" dirty="0" smtClean="0">
                <a:solidFill>
                  <a:schemeClr val="tx1"/>
                </a:solidFill>
              </a:rPr>
              <a:t>.  Begin new week 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 </a:t>
            </a:r>
            <a:r>
              <a:rPr lang="en-US" smtClean="0">
                <a:solidFill>
                  <a:schemeClr val="tx1"/>
                </a:solidFill>
              </a:rPr>
              <a:t>Syllabus </a:t>
            </a:r>
            <a:r>
              <a:rPr lang="en-US" dirty="0" smtClean="0">
                <a:solidFill>
                  <a:schemeClr val="tx1"/>
                </a:solidFill>
              </a:rPr>
              <a:t>Update:  today</a:t>
            </a:r>
            <a:r>
              <a:rPr lang="en-US" smtClean="0">
                <a:solidFill>
                  <a:schemeClr val="tx1"/>
                </a:solidFill>
              </a:rPr>
              <a:t>, 11.17: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Nervous System / no homework.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Tomorrow 11.18:  The Nucleus &amp; The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Endomembrane</a:t>
            </a:r>
            <a:r>
              <a:rPr lang="en-US" dirty="0" smtClean="0">
                <a:solidFill>
                  <a:schemeClr val="tx1"/>
                </a:solidFill>
              </a:rPr>
              <a:t> System / 4.6-4.10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399"/>
            <a:ext cx="28575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43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92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Neurons Transmit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 neuron receives a chemical message at one of its dendrites,  it may send the signal through it’s axon to another neuron.</a:t>
            </a:r>
          </a:p>
          <a:p>
            <a:r>
              <a:rPr lang="en-US" dirty="0" smtClean="0"/>
              <a:t>The electrochemical signal travelling along an axon is called an </a:t>
            </a:r>
            <a:r>
              <a:rPr lang="en-US" b="1" u="sng" dirty="0" smtClean="0"/>
              <a:t>action potential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http://img.sparknotes.com/content/testprep/bookimgs/sat2/biology/0001/actionpotentia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5526"/>
            <a:ext cx="7821706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345641" y="4953000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7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the Action Potential Reaches a Synapse, Neurotransmitters are Released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" y="4876801"/>
            <a:ext cx="9115425" cy="198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neurotransmitters are chemicals that direct the action of the post-synaptic cell.</a:t>
            </a:r>
          </a:p>
          <a:p>
            <a:r>
              <a:rPr lang="en-US" dirty="0" smtClean="0"/>
              <a:t>Excitatory – continue propagation; Inhibitory – stop signals.</a:t>
            </a:r>
            <a:endParaRPr lang="en-US" dirty="0"/>
          </a:p>
        </p:txBody>
      </p:sp>
      <p:pic>
        <p:nvPicPr>
          <p:cNvPr id="4" name="Picture 3" descr="http://img.sparknotes.com/content/testprep/bookimgs/sat2/biology/0004/synapse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47700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8531" y="2634734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3191765"/>
            <a:ext cx="100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Dendrite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23" y="0"/>
            <a:ext cx="8229600" cy="838200"/>
          </a:xfrm>
        </p:spPr>
        <p:txBody>
          <a:bodyPr/>
          <a:lstStyle/>
          <a:p>
            <a:r>
              <a:rPr lang="en-US" dirty="0" smtClean="0"/>
              <a:t>Synapse:  </a:t>
            </a:r>
            <a:r>
              <a:rPr lang="en-US" dirty="0"/>
              <a:t>N</a:t>
            </a:r>
            <a:r>
              <a:rPr lang="en-US" dirty="0" smtClean="0"/>
              <a:t>eural </a:t>
            </a:r>
            <a:r>
              <a:rPr lang="en-US" dirty="0"/>
              <a:t>J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990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Synapse:  The tiny space between a dendrite and axon of two different neurons.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33" t="37821" r="50796" b="28142"/>
          <a:stretch/>
        </p:blipFill>
        <p:spPr bwMode="auto">
          <a:xfrm>
            <a:off x="4495800" y="1436592"/>
            <a:ext cx="4410636" cy="484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40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“Think?”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Your brain has billions of neurons.</a:t>
            </a:r>
          </a:p>
          <a:p>
            <a:r>
              <a:rPr lang="en-US" dirty="0" smtClean="0"/>
              <a:t>Each neuron has thousands of connections to other neurons.</a:t>
            </a:r>
          </a:p>
          <a:p>
            <a:r>
              <a:rPr lang="en-US" dirty="0" smtClean="0"/>
              <a:t>The adult human brain has about 500 TRILLION unique connections.</a:t>
            </a:r>
          </a:p>
          <a:p>
            <a:endParaRPr lang="en-US" dirty="0"/>
          </a:p>
          <a:p>
            <a:r>
              <a:rPr lang="en-US" dirty="0" smtClean="0"/>
              <a:t>In other words, it’s pretty complicated!  But on a cellular level, it’s simply individual cells sending and receiving electrochemical messages which can be propagated to a neighboring cell, or ignored.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99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Stuff 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Neuron</a:t>
            </a:r>
          </a:p>
          <a:p>
            <a:r>
              <a:rPr lang="en-US" dirty="0" smtClean="0"/>
              <a:t>CNS vs. PNS</a:t>
            </a:r>
          </a:p>
          <a:p>
            <a:r>
              <a:rPr lang="en-US" dirty="0" smtClean="0"/>
              <a:t>Motor neurons vs. interneurons vs. sensory neurons.</a:t>
            </a:r>
          </a:p>
          <a:p>
            <a:r>
              <a:rPr lang="en-US" dirty="0" smtClean="0"/>
              <a:t>Dendrite (receivers)</a:t>
            </a:r>
          </a:p>
          <a:p>
            <a:r>
              <a:rPr lang="en-US" dirty="0" smtClean="0"/>
              <a:t>Axon (transmitter)</a:t>
            </a:r>
          </a:p>
          <a:p>
            <a:r>
              <a:rPr lang="en-US" dirty="0" smtClean="0"/>
              <a:t>Action potential</a:t>
            </a:r>
          </a:p>
          <a:p>
            <a:r>
              <a:rPr lang="en-US" dirty="0" smtClean="0"/>
              <a:t>Neurotransmitter</a:t>
            </a:r>
          </a:p>
          <a:p>
            <a:r>
              <a:rPr lang="en-US" dirty="0" smtClean="0"/>
              <a:t>Synapse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59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Action Potential:  How a Neuron “fires”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neuron not sending a signal is at “rest.”  it has an electrical voltage of about -70mV (it’s negative)</a:t>
            </a:r>
          </a:p>
          <a:p>
            <a:r>
              <a:rPr lang="en-US" dirty="0" smtClean="0"/>
              <a:t>A neuron is activated when excitatory neurotransmitters from a cell it is in contact with cause part of it to depolarize (become less negative).  </a:t>
            </a:r>
          </a:p>
          <a:p>
            <a:r>
              <a:rPr lang="en-US" dirty="0" smtClean="0"/>
              <a:t>If the neuron </a:t>
            </a:r>
            <a:r>
              <a:rPr lang="en-US" dirty="0" err="1" smtClean="0"/>
              <a:t>dopolarizes</a:t>
            </a:r>
            <a:r>
              <a:rPr lang="en-US" dirty="0" smtClean="0"/>
              <a:t> enough, (i.e., reaches it’s threshold potential) special voltage-gated Na+ ion channels will open. </a:t>
            </a:r>
          </a:p>
          <a:p>
            <a:r>
              <a:rPr lang="en-US" dirty="0" smtClean="0"/>
              <a:t>Na+ ions are concentrated outside the cell, so when the gated channels open, sodium rushes in by diffusion.  This causes a further decrease of the cell’s negative charge.</a:t>
            </a:r>
          </a:p>
          <a:p>
            <a:r>
              <a:rPr lang="en-US" dirty="0" smtClean="0"/>
              <a:t>This positive charge is called an action potential, and it flows down the dendrite to the synapse.</a:t>
            </a:r>
          </a:p>
          <a:p>
            <a:r>
              <a:rPr lang="en-US" dirty="0" smtClean="0"/>
              <a:t>The positive charge causes K+ voltage-gated channels to open, allowing K+ ions to return to the cell.</a:t>
            </a:r>
          </a:p>
          <a:p>
            <a:r>
              <a:rPr lang="en-US" dirty="0" smtClean="0"/>
              <a:t>The whole process takes only 0.001 S (1 </a:t>
            </a:r>
            <a:r>
              <a:rPr lang="en-US" dirty="0" err="1" smtClean="0"/>
              <a:t>mS</a:t>
            </a:r>
            <a:r>
              <a:rPr lang="en-US" dirty="0" smtClean="0"/>
              <a:t>) to complete.</a:t>
            </a:r>
          </a:p>
        </p:txBody>
      </p:sp>
    </p:spTree>
    <p:extLst>
      <p:ext uri="{BB962C8B-B14F-4D97-AF65-F5344CB8AC3E}">
        <p14:creationId xmlns:p14="http://schemas.microsoft.com/office/powerpoint/2010/main" xmlns="" val="2419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0" y="609600"/>
            <a:ext cx="905614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img.sparknotes.com/content/testprep/bookimgs/sat2/biology/0001/actionpotentia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60" y="5029200"/>
            <a:ext cx="9056140" cy="19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-26894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Following an </a:t>
            </a:r>
            <a:r>
              <a:rPr lang="en-US" dirty="0"/>
              <a:t>A</a:t>
            </a:r>
            <a:r>
              <a:rPr lang="en-US" dirty="0" smtClean="0"/>
              <a:t>ction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90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Before we get to the Nervous System…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Why the nervous system?  I thought this was the “cells &amp; transport” unit.</a:t>
            </a:r>
          </a:p>
          <a:p>
            <a:pPr lvl="1"/>
            <a:r>
              <a:rPr lang="en-US" dirty="0" smtClean="0"/>
              <a:t>The nervous system is composed of specialized cells called neurons.</a:t>
            </a:r>
          </a:p>
          <a:p>
            <a:pPr lvl="1"/>
            <a:r>
              <a:rPr lang="en-US" dirty="0" smtClean="0"/>
              <a:t>The electrochemical signals sent from neuron to neuron have EVERYTHING to do with transporting chemicals into and out of cells.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Divisions of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95800" cy="5562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CNS = Central Nervous System.  Command &amp; Control:  Brain &amp; spinal cord</a:t>
            </a:r>
          </a:p>
          <a:p>
            <a:endParaRPr lang="en-US" dirty="0"/>
          </a:p>
          <a:p>
            <a:r>
              <a:rPr lang="en-US" dirty="0" smtClean="0"/>
              <a:t>PNS = Peripheral Nervous System.  The neurons that carry signals to and from the CNS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52400"/>
            <a:ext cx="431074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11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800600" cy="56253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Cerebrum:  thinking, emotions, etc.</a:t>
            </a:r>
          </a:p>
          <a:p>
            <a:endParaRPr lang="en-US" dirty="0"/>
          </a:p>
          <a:p>
            <a:r>
              <a:rPr lang="en-US" dirty="0" smtClean="0"/>
              <a:t>“Reptile brain” below:</a:t>
            </a:r>
          </a:p>
          <a:p>
            <a:pPr lvl="1"/>
            <a:r>
              <a:rPr lang="en-US" dirty="0" smtClean="0"/>
              <a:t>Cerebellum:  regulates action of the brainstem</a:t>
            </a:r>
          </a:p>
          <a:p>
            <a:pPr lvl="1"/>
            <a:r>
              <a:rPr lang="en-US" dirty="0" smtClean="0"/>
              <a:t>Brainstem (incl. medulla oblongata)  controls involuntary muscle</a:t>
            </a:r>
          </a:p>
          <a:p>
            <a:pPr lvl="1"/>
            <a:r>
              <a:rPr lang="en-US" dirty="0" smtClean="0"/>
              <a:t>Hypothalamus:  controls homeostasis (body temperature, hunger, thirst, fatigue, sleep, and circadian cycles.)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436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7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8229600" cy="1143000"/>
          </a:xfrm>
        </p:spPr>
        <p:txBody>
          <a:bodyPr/>
          <a:lstStyle/>
          <a:p>
            <a:r>
              <a:rPr lang="en-US" dirty="0" smtClean="0"/>
              <a:t>Ganglia:  Not quite a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8862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Singular: ganglion</a:t>
            </a:r>
          </a:p>
          <a:p>
            <a:endParaRPr lang="en-US" dirty="0"/>
          </a:p>
          <a:p>
            <a:r>
              <a:rPr lang="en-US" u="sng" dirty="0" smtClean="0"/>
              <a:t>Cluster of neurons.  </a:t>
            </a:r>
            <a:r>
              <a:rPr lang="en-US" dirty="0" smtClean="0"/>
              <a:t>For example, in arthropods, each segment has a ganglion, and the brain is composed of 6 fused ganglia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59366"/>
            <a:ext cx="4953000" cy="57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1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g.sparknotes.com/content/testprep/bookimgs/sat2/biology/0003/nervoussystem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08141" cy="57598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439797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Conscious movement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495800"/>
            <a:ext cx="22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movement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10047" y="6457292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913183"/>
            <a:ext cx="140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 &amp; digest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927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Nervous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7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Motor neurons </a:t>
            </a:r>
            <a:r>
              <a:rPr lang="en-US" dirty="0" smtClean="0"/>
              <a:t>fire to control muscle. (CNS </a:t>
            </a:r>
            <a:r>
              <a:rPr lang="en-US" dirty="0" smtClean="0">
                <a:sym typeface="Wingdings" pitchFamily="2" charset="2"/>
              </a:rPr>
              <a:t> muscle)</a:t>
            </a:r>
            <a:endParaRPr lang="en-US" dirty="0" smtClean="0"/>
          </a:p>
          <a:p>
            <a:r>
              <a:rPr lang="en-US" b="1" u="sng" dirty="0" smtClean="0"/>
              <a:t>Sensory neurons </a:t>
            </a:r>
            <a:r>
              <a:rPr lang="en-US" dirty="0" smtClean="0"/>
              <a:t>fire in response to environment (sense organ </a:t>
            </a:r>
            <a:r>
              <a:rPr lang="en-US" dirty="0" smtClean="0">
                <a:sym typeface="Wingdings" pitchFamily="2" charset="2"/>
              </a:rPr>
              <a:t> CNS)</a:t>
            </a:r>
            <a:endParaRPr lang="en-US" dirty="0" smtClean="0"/>
          </a:p>
          <a:p>
            <a:r>
              <a:rPr lang="en-US" b="1" u="sng" dirty="0" smtClean="0"/>
              <a:t>Interneurons</a:t>
            </a:r>
            <a:r>
              <a:rPr lang="en-US" dirty="0" smtClean="0"/>
              <a:t> control signals between motor and sensory neurons.  i.e. YOUR BRAIN.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try this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>Sensory neurons </a:t>
            </a:r>
            <a:r>
              <a:rPr lang="en-US" dirty="0" smtClean="0">
                <a:solidFill>
                  <a:srgbClr val="0070C0"/>
                </a:solidFill>
              </a:rPr>
              <a:t>send signal to CNS</a:t>
            </a:r>
          </a:p>
          <a:p>
            <a:r>
              <a:rPr lang="en-US" b="1" u="sng" dirty="0" smtClean="0">
                <a:solidFill>
                  <a:srgbClr val="00B050"/>
                </a:solidFill>
              </a:rPr>
              <a:t>Interneurons</a:t>
            </a:r>
            <a:r>
              <a:rPr lang="en-US" dirty="0" smtClean="0">
                <a:solidFill>
                  <a:srgbClr val="00B050"/>
                </a:solidFill>
              </a:rPr>
              <a:t> transmit signal to motor neurons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Motor neurons </a:t>
            </a:r>
            <a:r>
              <a:rPr lang="en-US" dirty="0" smtClean="0">
                <a:solidFill>
                  <a:srgbClr val="7030A0"/>
                </a:solidFill>
              </a:rPr>
              <a:t>make you jump around like your hand is on fire.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4" y="2138362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-Turn Arrow 3"/>
          <p:cNvSpPr/>
          <p:nvPr/>
        </p:nvSpPr>
        <p:spPr>
          <a:xfrm rot="16200000">
            <a:off x="-190500" y="3314700"/>
            <a:ext cx="2667000" cy="12192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2004" y="1524000"/>
            <a:ext cx="1600201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HOT!!!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22205" y="1524000"/>
            <a:ext cx="1981200" cy="99060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pass this along to the motor neurons!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>
            <a:off x="2971800" y="2590800"/>
            <a:ext cx="1676400" cy="29718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2612805" y="3200400"/>
            <a:ext cx="2035395" cy="1295400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596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29" y="0"/>
            <a:ext cx="9161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715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 Now 11/17 (week 13):</vt:lpstr>
      <vt:lpstr>Before we get to the Nervous System…</vt:lpstr>
      <vt:lpstr>Divisions of the Nervous System</vt:lpstr>
      <vt:lpstr>Parts of the CNS</vt:lpstr>
      <vt:lpstr>Ganglia:  Not quite a brain</vt:lpstr>
      <vt:lpstr>Types of Nervous Tissue</vt:lpstr>
      <vt:lpstr>3 Types of Neurons</vt:lpstr>
      <vt:lpstr>Don’t try this at home</vt:lpstr>
      <vt:lpstr>Slide 9</vt:lpstr>
      <vt:lpstr>Slide 10</vt:lpstr>
      <vt:lpstr>Neurons Transmit Signals</vt:lpstr>
      <vt:lpstr>When the Action Potential Reaches a Synapse, Neurotransmitters are Released</vt:lpstr>
      <vt:lpstr>Synapse:  Neural Junctions</vt:lpstr>
      <vt:lpstr>So How Do We “Think?”</vt:lpstr>
      <vt:lpstr>Stuff You NEED to Know</vt:lpstr>
      <vt:lpstr>Action Potential:  How a Neuron “fires”</vt:lpstr>
      <vt:lpstr>Following an Action Potential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Nicholas Tomasino</cp:lastModifiedBy>
  <cp:revision>31</cp:revision>
  <dcterms:created xsi:type="dcterms:W3CDTF">2011-05-23T23:44:11Z</dcterms:created>
  <dcterms:modified xsi:type="dcterms:W3CDTF">2014-11-17T12:45:15Z</dcterms:modified>
</cp:coreProperties>
</file>